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1" r:id="rId2"/>
    <p:sldId id="296" r:id="rId3"/>
    <p:sldId id="312" r:id="rId4"/>
    <p:sldId id="278" r:id="rId5"/>
    <p:sldId id="288" r:id="rId6"/>
    <p:sldId id="289" r:id="rId7"/>
    <p:sldId id="298" r:id="rId8"/>
    <p:sldId id="306" r:id="rId9"/>
    <p:sldId id="307" r:id="rId10"/>
    <p:sldId id="308" r:id="rId11"/>
    <p:sldId id="309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638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FAF4F"/>
    <a:srgbClr val="E1002B"/>
    <a:srgbClr val="E0B61E"/>
    <a:srgbClr val="E1A01D"/>
    <a:srgbClr val="A21630"/>
    <a:srgbClr val="000000"/>
    <a:srgbClr val="E17F1D"/>
    <a:srgbClr val="D2542C"/>
    <a:srgbClr val="DDD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8376" autoAdjust="0"/>
  </p:normalViewPr>
  <p:slideViewPr>
    <p:cSldViewPr snapToGrid="0" showGuides="1">
      <p:cViewPr>
        <p:scale>
          <a:sx n="110" d="100"/>
          <a:sy n="110" d="100"/>
        </p:scale>
        <p:origin x="-762" y="-198"/>
      </p:cViewPr>
      <p:guideLst>
        <p:guide orient="horz" pos="3612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93E-2"/>
          <c:y val="4.9640443040185993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4239567834722344E-3"/>
                  <c:y val="-0.28688516268416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2.6105572789853088E-17"/>
                  <c:y val="-0.27076801871314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"/>
                  <c:y val="-0.3416834521856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2211145579706176E-17"/>
                  <c:y val="-0.36102402495086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2.8479135669444689E-3"/>
                  <c:y val="-0.27076801871314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4.271870350416704E-3"/>
                  <c:y val="-0.12893715176816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4.271870350416704E-3"/>
                  <c:y val="-0.23531030197690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4.271870350416599E-3"/>
                  <c:y val="-0.29010859147837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5.6958271338889378E-3"/>
                  <c:y val="-0.31267259303779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Лист1!$B$2:$B$28</c:f>
              <c:numCache>
                <c:formatCode>0.0</c:formatCode>
                <c:ptCount val="27"/>
                <c:pt idx="0">
                  <c:v>98</c:v>
                </c:pt>
                <c:pt idx="1">
                  <c:v>100.2</c:v>
                </c:pt>
                <c:pt idx="2">
                  <c:v>112.6</c:v>
                </c:pt>
                <c:pt idx="3">
                  <c:v>131</c:v>
                </c:pt>
                <c:pt idx="4">
                  <c:v>109.2</c:v>
                </c:pt>
                <c:pt idx="5">
                  <c:v>109.3</c:v>
                </c:pt>
                <c:pt idx="6">
                  <c:v>115.6</c:v>
                </c:pt>
                <c:pt idx="7">
                  <c:v>108.5</c:v>
                </c:pt>
                <c:pt idx="8">
                  <c:v>127.3</c:v>
                </c:pt>
                <c:pt idx="9">
                  <c:v>103.9</c:v>
                </c:pt>
                <c:pt idx="10">
                  <c:v>109.1</c:v>
                </c:pt>
                <c:pt idx="11">
                  <c:v>116.5</c:v>
                </c:pt>
                <c:pt idx="12">
                  <c:v>92.9</c:v>
                </c:pt>
                <c:pt idx="13">
                  <c:v>109.7</c:v>
                </c:pt>
                <c:pt idx="14">
                  <c:v>101.8</c:v>
                </c:pt>
                <c:pt idx="15">
                  <c:v>72.3</c:v>
                </c:pt>
                <c:pt idx="16">
                  <c:v>84.5</c:v>
                </c:pt>
                <c:pt idx="17">
                  <c:v>83.2</c:v>
                </c:pt>
                <c:pt idx="18">
                  <c:v>74.7</c:v>
                </c:pt>
                <c:pt idx="19">
                  <c:v>88.7</c:v>
                </c:pt>
                <c:pt idx="20">
                  <c:v>101.7</c:v>
                </c:pt>
                <c:pt idx="21">
                  <c:v>101.2</c:v>
                </c:pt>
                <c:pt idx="22">
                  <c:v>109.7</c:v>
                </c:pt>
                <c:pt idx="23">
                  <c:v>103</c:v>
                </c:pt>
                <c:pt idx="24">
                  <c:v>100.5</c:v>
                </c:pt>
                <c:pt idx="25">
                  <c:v>122</c:v>
                </c:pt>
                <c:pt idx="26">
                  <c:v>113.9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411136"/>
        <c:axId val="128412672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 предыд месяцу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9870789937222567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559891958680584E-2"/>
                  <c:y val="6.124514708987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8446833153750332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3.7022876370278096E-2"/>
                  <c:y val="-6.124514708987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2.9903092452916925E-2"/>
                  <c:y val="-5.157486070726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2.9903092452916925E-2"/>
                  <c:y val="-9.6702863826123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9870789937222671E-2"/>
                  <c:y val="-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4.1294746720694803E-2"/>
                  <c:y val="-0.16439486850441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2.4207377441609362E-2"/>
                  <c:y val="5.157486070726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rgbClr val="4FAF4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Лист1!$C$2:$C$28</c:f>
              <c:numCache>
                <c:formatCode>0.0</c:formatCode>
                <c:ptCount val="27"/>
                <c:pt idx="0">
                  <c:v>94.7</c:v>
                </c:pt>
                <c:pt idx="1">
                  <c:v>87.7</c:v>
                </c:pt>
                <c:pt idx="2">
                  <c:v>105.2</c:v>
                </c:pt>
                <c:pt idx="3">
                  <c:v>106</c:v>
                </c:pt>
                <c:pt idx="4">
                  <c:v>91.9</c:v>
                </c:pt>
                <c:pt idx="5">
                  <c:v>97.9</c:v>
                </c:pt>
                <c:pt idx="6">
                  <c:v>120.4</c:v>
                </c:pt>
                <c:pt idx="7">
                  <c:v>101.6</c:v>
                </c:pt>
                <c:pt idx="8">
                  <c:v>105.1</c:v>
                </c:pt>
                <c:pt idx="9">
                  <c:v>90.9</c:v>
                </c:pt>
                <c:pt idx="10">
                  <c:v>104.6</c:v>
                </c:pt>
                <c:pt idx="11">
                  <c:v>114.2</c:v>
                </c:pt>
                <c:pt idx="12">
                  <c:v>75.3</c:v>
                </c:pt>
                <c:pt idx="13">
                  <c:v>103.2</c:v>
                </c:pt>
                <c:pt idx="14">
                  <c:v>97.5</c:v>
                </c:pt>
                <c:pt idx="15">
                  <c:v>75.099999999999994</c:v>
                </c:pt>
                <c:pt idx="16">
                  <c:v>106.8</c:v>
                </c:pt>
                <c:pt idx="17">
                  <c:v>96.1</c:v>
                </c:pt>
                <c:pt idx="18">
                  <c:v>104</c:v>
                </c:pt>
                <c:pt idx="19">
                  <c:v>115.7</c:v>
                </c:pt>
                <c:pt idx="20">
                  <c:v>120</c:v>
                </c:pt>
                <c:pt idx="21">
                  <c:v>88</c:v>
                </c:pt>
                <c:pt idx="22">
                  <c:v>112.9</c:v>
                </c:pt>
                <c:pt idx="23">
                  <c:v>106.8</c:v>
                </c:pt>
                <c:pt idx="24">
                  <c:v>73</c:v>
                </c:pt>
                <c:pt idx="25">
                  <c:v>125.5</c:v>
                </c:pt>
                <c:pt idx="26">
                  <c:v>91.4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11136"/>
        <c:axId val="128412672"/>
      </c:lineChart>
      <c:catAx>
        <c:axId val="1284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28412672"/>
        <c:crosses val="autoZero"/>
        <c:auto val="1"/>
        <c:lblAlgn val="ctr"/>
        <c:lblOffset val="100"/>
        <c:noMultiLvlLbl val="0"/>
      </c:catAx>
      <c:valAx>
        <c:axId val="128412672"/>
        <c:scaling>
          <c:orientation val="minMax"/>
          <c:max val="14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28411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45780660326788"/>
          <c:y val="1.6798403650963609E-2"/>
          <c:w val="0.52903269992149859"/>
          <c:h val="0.914312528480082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ВОДОСНАБЖ!$A$2:$A$12</c:f>
              <c:strCache>
                <c:ptCount val="11"/>
                <c:pt idx="0">
                  <c:v>Сахалинская область</c:v>
                </c:pt>
                <c:pt idx="1">
                  <c:v>Приморский край</c:v>
                </c:pt>
                <c:pt idx="2">
                  <c:v>Хабаровский край</c:v>
                </c:pt>
                <c:pt idx="3">
                  <c:v>Республика Саха (Якутия)</c:v>
                </c:pt>
                <c:pt idx="4">
                  <c:v>Камчатский край</c:v>
                </c:pt>
                <c:pt idx="5">
                  <c:v>Амурская область</c:v>
                </c:pt>
                <c:pt idx="6">
                  <c:v>Забайкальский край</c:v>
                </c:pt>
                <c:pt idx="7">
                  <c:v>Магаданская область</c:v>
                </c:pt>
                <c:pt idx="8">
                  <c:v>Еврейская авт. область</c:v>
                </c:pt>
                <c:pt idx="9">
                  <c:v>Чукотский авт. округ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ВОДОСНАБЖ!$B$2:$B$12</c:f>
              <c:numCache>
                <c:formatCode>_-* #,##0.0\ _₽_-;\-* #,##0.0\ _₽_-;_-* "-"??\ _₽_-;_-@_-</c:formatCode>
                <c:ptCount val="11"/>
                <c:pt idx="0">
                  <c:v>86.8</c:v>
                </c:pt>
                <c:pt idx="1">
                  <c:v>91.7</c:v>
                </c:pt>
                <c:pt idx="2">
                  <c:v>96.1</c:v>
                </c:pt>
                <c:pt idx="3">
                  <c:v>97.3</c:v>
                </c:pt>
                <c:pt idx="4">
                  <c:v>98.4</c:v>
                </c:pt>
                <c:pt idx="5">
                  <c:v>100.3</c:v>
                </c:pt>
                <c:pt idx="6">
                  <c:v>101.5</c:v>
                </c:pt>
                <c:pt idx="7">
                  <c:v>101.6</c:v>
                </c:pt>
                <c:pt idx="8">
                  <c:v>115.7</c:v>
                </c:pt>
                <c:pt idx="9">
                  <c:v>118.5</c:v>
                </c:pt>
                <c:pt idx="10">
                  <c:v>138.4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43772928"/>
        <c:axId val="53631232"/>
      </c:barChart>
      <c:catAx>
        <c:axId val="437729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3631232"/>
        <c:crosses val="autoZero"/>
        <c:auto val="1"/>
        <c:lblAlgn val="ctr"/>
        <c:lblOffset val="800"/>
        <c:noMultiLvlLbl val="0"/>
      </c:catAx>
      <c:valAx>
        <c:axId val="5363123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7729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9E-2"/>
          <c:y val="4.9640443040185986E-2"/>
          <c:w val="0.91735207149739151"/>
          <c:h val="0.7350260589281433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7.1197839173611725E-3"/>
                  <c:y val="-0.24820401715371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7.1197839173611464E-3"/>
                  <c:y val="-0.24820401715371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2.8479135669444689E-3"/>
                  <c:y val="-0.264321161124738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1.2815611051250111E-2"/>
                  <c:y val="-0.24498058835951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1.566352461819458E-2"/>
                  <c:y val="-0.20307601403485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4.271870350416704E-3"/>
                  <c:y val="-0.1418308669449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4.271870350416704E-3"/>
                  <c:y val="-0.11604343659134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5.6958271338889378E-3"/>
                  <c:y val="-0.11604343659134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4.271870350416704E-3"/>
                  <c:y val="-0.26109773233053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595959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Лист1!$B$2:$B$28</c:f>
              <c:numCache>
                <c:formatCode>0.0</c:formatCode>
                <c:ptCount val="27"/>
                <c:pt idx="0">
                  <c:v>98</c:v>
                </c:pt>
                <c:pt idx="1">
                  <c:v>99</c:v>
                </c:pt>
                <c:pt idx="2">
                  <c:v>103.1</c:v>
                </c:pt>
                <c:pt idx="3">
                  <c:v>109.1</c:v>
                </c:pt>
                <c:pt idx="4">
                  <c:v>109</c:v>
                </c:pt>
                <c:pt idx="5">
                  <c:v>109.1</c:v>
                </c:pt>
                <c:pt idx="6">
                  <c:v>110.1</c:v>
                </c:pt>
                <c:pt idx="7">
                  <c:v>109.8</c:v>
                </c:pt>
                <c:pt idx="8">
                  <c:v>111.8</c:v>
                </c:pt>
                <c:pt idx="9">
                  <c:v>110.9</c:v>
                </c:pt>
                <c:pt idx="10">
                  <c:v>110.7</c:v>
                </c:pt>
                <c:pt idx="11">
                  <c:v>111.3</c:v>
                </c:pt>
                <c:pt idx="12">
                  <c:v>92.9</c:v>
                </c:pt>
                <c:pt idx="13">
                  <c:v>101</c:v>
                </c:pt>
                <c:pt idx="14">
                  <c:v>101.3</c:v>
                </c:pt>
                <c:pt idx="15">
                  <c:v>93.9</c:v>
                </c:pt>
                <c:pt idx="16">
                  <c:v>92.2</c:v>
                </c:pt>
                <c:pt idx="17">
                  <c:v>90.8</c:v>
                </c:pt>
                <c:pt idx="18">
                  <c:v>88.6</c:v>
                </c:pt>
                <c:pt idx="19">
                  <c:v>89</c:v>
                </c:pt>
                <c:pt idx="20">
                  <c:v>90.8</c:v>
                </c:pt>
                <c:pt idx="21">
                  <c:v>92.1</c:v>
                </c:pt>
                <c:pt idx="22">
                  <c:v>93.9</c:v>
                </c:pt>
                <c:pt idx="23">
                  <c:v>94.9</c:v>
                </c:pt>
                <c:pt idx="24">
                  <c:v>100.5</c:v>
                </c:pt>
                <c:pt idx="25">
                  <c:v>111.2</c:v>
                </c:pt>
                <c:pt idx="26">
                  <c:v>112.2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616256"/>
        <c:axId val="119617792"/>
      </c:areaChart>
      <c:lineChart>
        <c:grouping val="standard"/>
        <c:varyColors val="0"/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6C3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1359351752083512E-2"/>
                  <c:y val="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1.5663524618194667E-2"/>
                  <c:y val="2.578743035363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1.9935394968611287E-2"/>
                  <c:y val="2.256400155942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-1.423956783472234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7.1197839173611924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-1.5663524618194667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2.1359351752083536E-2"/>
                  <c:y val="3.868114553044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layout>
                <c:manualLayout>
                  <c:x val="-2.1359351752083536E-2"/>
                  <c:y val="-1.611714397102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layout>
                <c:manualLayout>
                  <c:x val="-1.1391654267777961E-2"/>
                  <c:y val="2.2564001559428941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97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layout>
                <c:manualLayout>
                  <c:x val="-1.2815611051250108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</c:dLbl>
            <c:dLbl>
              <c:idx val="21"/>
              <c:layout>
                <c:manualLayout>
                  <c:x val="-1.1391654267777961E-2"/>
                  <c:y val="2.5787430353632977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91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layout>
                <c:manualLayout>
                  <c:x val="-9.96769748430570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-1.4239567834722239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8.543740700833408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16256"/>
        <c:axId val="119617792"/>
      </c:lineChart>
      <c:catAx>
        <c:axId val="11961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19617792"/>
        <c:crosses val="autoZero"/>
        <c:auto val="1"/>
        <c:lblAlgn val="ctr"/>
        <c:lblOffset val="100"/>
        <c:noMultiLvlLbl val="0"/>
      </c:catAx>
      <c:valAx>
        <c:axId val="119617792"/>
        <c:scaling>
          <c:orientation val="minMax"/>
          <c:max val="140"/>
          <c:min val="7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196162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2E-2"/>
          <c:y val="4.9640443040185979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Индексы промышленного производства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Лист1!$B$2:$B$28</c:f>
              <c:numCache>
                <c:formatCode>0.0</c:formatCode>
                <c:ptCount val="27"/>
                <c:pt idx="0">
                  <c:v>98</c:v>
                </c:pt>
                <c:pt idx="1">
                  <c:v>99</c:v>
                </c:pt>
                <c:pt idx="2">
                  <c:v>103.1</c:v>
                </c:pt>
                <c:pt idx="3">
                  <c:v>109.1</c:v>
                </c:pt>
                <c:pt idx="4">
                  <c:v>109</c:v>
                </c:pt>
                <c:pt idx="5">
                  <c:v>109.1</c:v>
                </c:pt>
                <c:pt idx="6">
                  <c:v>110.1</c:v>
                </c:pt>
                <c:pt idx="7">
                  <c:v>109.8</c:v>
                </c:pt>
                <c:pt idx="8">
                  <c:v>111.8</c:v>
                </c:pt>
                <c:pt idx="9">
                  <c:v>110.9</c:v>
                </c:pt>
                <c:pt idx="10">
                  <c:v>110.7</c:v>
                </c:pt>
                <c:pt idx="11">
                  <c:v>111.3</c:v>
                </c:pt>
                <c:pt idx="12">
                  <c:v>92.9</c:v>
                </c:pt>
                <c:pt idx="13">
                  <c:v>101</c:v>
                </c:pt>
                <c:pt idx="14">
                  <c:v>101.3</c:v>
                </c:pt>
                <c:pt idx="15">
                  <c:v>93.9</c:v>
                </c:pt>
                <c:pt idx="16">
                  <c:v>92.2</c:v>
                </c:pt>
                <c:pt idx="17">
                  <c:v>90.8</c:v>
                </c:pt>
                <c:pt idx="18">
                  <c:v>88.6</c:v>
                </c:pt>
                <c:pt idx="19">
                  <c:v>89</c:v>
                </c:pt>
                <c:pt idx="20">
                  <c:v>90.8</c:v>
                </c:pt>
                <c:pt idx="21">
                  <c:v>92.1</c:v>
                </c:pt>
                <c:pt idx="22">
                  <c:v>93.9</c:v>
                </c:pt>
                <c:pt idx="23">
                  <c:v>94.9</c:v>
                </c:pt>
                <c:pt idx="24">
                  <c:v>100.5</c:v>
                </c:pt>
                <c:pt idx="25">
                  <c:v>111.3</c:v>
                </c:pt>
                <c:pt idx="26">
                  <c:v>112.2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05568"/>
        <c:axId val="42207104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Индексы промышленного производства2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Лист1!$C$2:$C$28</c:f>
              <c:numCache>
                <c:formatCode>0.0</c:formatCode>
                <c:ptCount val="27"/>
                <c:pt idx="0">
                  <c:v>98</c:v>
                </c:pt>
                <c:pt idx="1">
                  <c:v>99</c:v>
                </c:pt>
                <c:pt idx="2">
                  <c:v>103.1</c:v>
                </c:pt>
                <c:pt idx="3">
                  <c:v>109.1</c:v>
                </c:pt>
                <c:pt idx="4">
                  <c:v>109</c:v>
                </c:pt>
                <c:pt idx="5">
                  <c:v>109.1</c:v>
                </c:pt>
                <c:pt idx="6">
                  <c:v>110.1</c:v>
                </c:pt>
                <c:pt idx="7">
                  <c:v>109.8</c:v>
                </c:pt>
                <c:pt idx="8">
                  <c:v>111.8</c:v>
                </c:pt>
                <c:pt idx="9">
                  <c:v>110.9</c:v>
                </c:pt>
                <c:pt idx="10">
                  <c:v>110.7</c:v>
                </c:pt>
                <c:pt idx="11">
                  <c:v>111.3</c:v>
                </c:pt>
                <c:pt idx="12">
                  <c:v>92.9</c:v>
                </c:pt>
                <c:pt idx="13">
                  <c:v>101</c:v>
                </c:pt>
                <c:pt idx="14">
                  <c:v>101.3</c:v>
                </c:pt>
                <c:pt idx="15">
                  <c:v>93.9</c:v>
                </c:pt>
                <c:pt idx="16">
                  <c:v>92.2</c:v>
                </c:pt>
                <c:pt idx="17">
                  <c:v>90.8</c:v>
                </c:pt>
                <c:pt idx="18">
                  <c:v>88.6</c:v>
                </c:pt>
                <c:pt idx="19">
                  <c:v>89</c:v>
                </c:pt>
                <c:pt idx="20">
                  <c:v>90.8</c:v>
                </c:pt>
                <c:pt idx="21">
                  <c:v>92.1</c:v>
                </c:pt>
                <c:pt idx="22">
                  <c:v>93.9</c:v>
                </c:pt>
                <c:pt idx="23">
                  <c:v>94.9</c:v>
                </c:pt>
                <c:pt idx="24">
                  <c:v>100.5</c:v>
                </c:pt>
                <c:pt idx="25">
                  <c:v>111.3</c:v>
                </c:pt>
                <c:pt idx="26">
                  <c:v>112.2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4F65-4D80-8290-29F50856DD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Добыча полезных  ископаемых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6568213783403657E-2"/>
                  <c:y val="-8.3809148649307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373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9381153305203885E-2"/>
                  <c:y val="-9.0256006237715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4852320675105488E-2"/>
                  <c:y val="-8.703257744351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5161744022503515E-2"/>
                  <c:y val="-0.11282000779714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3755274261603373E-2"/>
                  <c:y val="2.9010859147837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3755274261603276E-2"/>
                  <c:y val="7.091543347249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2.9535864978902954E-2"/>
                  <c:y val="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1.1251758087201125E-2"/>
                  <c:y val="-5.157486070726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Лист1!$D$2:$D$28</c:f>
              <c:numCache>
                <c:formatCode>0.0</c:formatCode>
                <c:ptCount val="27"/>
                <c:pt idx="0">
                  <c:v>97.8</c:v>
                </c:pt>
                <c:pt idx="1">
                  <c:v>99.1</c:v>
                </c:pt>
                <c:pt idx="2">
                  <c:v>103.7</c:v>
                </c:pt>
                <c:pt idx="3">
                  <c:v>110.5</c:v>
                </c:pt>
                <c:pt idx="4">
                  <c:v>110.3</c:v>
                </c:pt>
                <c:pt idx="5">
                  <c:v>110.1</c:v>
                </c:pt>
                <c:pt idx="6">
                  <c:v>111.1</c:v>
                </c:pt>
                <c:pt idx="7">
                  <c:v>110.8</c:v>
                </c:pt>
                <c:pt idx="8">
                  <c:v>112.9</c:v>
                </c:pt>
                <c:pt idx="9">
                  <c:v>111.8</c:v>
                </c:pt>
                <c:pt idx="10">
                  <c:v>111.7</c:v>
                </c:pt>
                <c:pt idx="11">
                  <c:v>112.3</c:v>
                </c:pt>
                <c:pt idx="12">
                  <c:v>92.3</c:v>
                </c:pt>
                <c:pt idx="13">
                  <c:v>101.3</c:v>
                </c:pt>
                <c:pt idx="14">
                  <c:v>101.8</c:v>
                </c:pt>
                <c:pt idx="15">
                  <c:v>93.3</c:v>
                </c:pt>
                <c:pt idx="16">
                  <c:v>91.5</c:v>
                </c:pt>
                <c:pt idx="17">
                  <c:v>90.1</c:v>
                </c:pt>
                <c:pt idx="18">
                  <c:v>87.8</c:v>
                </c:pt>
                <c:pt idx="19">
                  <c:v>88.1</c:v>
                </c:pt>
                <c:pt idx="20">
                  <c:v>90.2</c:v>
                </c:pt>
                <c:pt idx="21">
                  <c:v>91.7</c:v>
                </c:pt>
                <c:pt idx="22">
                  <c:v>93.6</c:v>
                </c:pt>
                <c:pt idx="23">
                  <c:v>94.7</c:v>
                </c:pt>
                <c:pt idx="24">
                  <c:v>99.6</c:v>
                </c:pt>
                <c:pt idx="25">
                  <c:v>112.3</c:v>
                </c:pt>
                <c:pt idx="26">
                  <c:v>113.5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4F65-4D80-8290-29F50856DDC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Обрабатывающие  производства</c:v>
                </c:pt>
              </c:strCache>
            </c:strRef>
          </c:tx>
          <c:spPr>
            <a:ln w="381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6568213783403657E-2"/>
                  <c:y val="-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373E-2"/>
                  <c:y val="-3.54577167362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9381153305203941E-2"/>
                  <c:y val="-6.44685758840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4852320675105488E-2"/>
                  <c:y val="-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0942334739803096E-2"/>
                  <c:y val="5.479828950147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0942334739803096E-2"/>
                  <c:y val="5.479828950147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5161744022503411E-2"/>
                  <c:y val="0.1031497214145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3.2348804500703238E-2"/>
                  <c:y val="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5.6258790436005627E-3"/>
                  <c:y val="-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rgbClr val="E1A01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Лист1!$E$2:$E$28</c:f>
              <c:numCache>
                <c:formatCode>0.0</c:formatCode>
                <c:ptCount val="27"/>
                <c:pt idx="0">
                  <c:v>109</c:v>
                </c:pt>
                <c:pt idx="1">
                  <c:v>108.2</c:v>
                </c:pt>
                <c:pt idx="2">
                  <c:v>113.6</c:v>
                </c:pt>
                <c:pt idx="3">
                  <c:v>116.5</c:v>
                </c:pt>
                <c:pt idx="4">
                  <c:v>115.2</c:v>
                </c:pt>
                <c:pt idx="5">
                  <c:v>114.3</c:v>
                </c:pt>
                <c:pt idx="6">
                  <c:v>113.5</c:v>
                </c:pt>
                <c:pt idx="7">
                  <c:v>111.7</c:v>
                </c:pt>
                <c:pt idx="8">
                  <c:v>110.2</c:v>
                </c:pt>
                <c:pt idx="9">
                  <c:v>111.7</c:v>
                </c:pt>
                <c:pt idx="10">
                  <c:v>111.2</c:v>
                </c:pt>
                <c:pt idx="11">
                  <c:v>110.5</c:v>
                </c:pt>
                <c:pt idx="12">
                  <c:v>91.4</c:v>
                </c:pt>
                <c:pt idx="13">
                  <c:v>99.8</c:v>
                </c:pt>
                <c:pt idx="14">
                  <c:v>95.6</c:v>
                </c:pt>
                <c:pt idx="15">
                  <c:v>91.3</c:v>
                </c:pt>
                <c:pt idx="16">
                  <c:v>86.7</c:v>
                </c:pt>
                <c:pt idx="17">
                  <c:v>85.4</c:v>
                </c:pt>
                <c:pt idx="18">
                  <c:v>84.2</c:v>
                </c:pt>
                <c:pt idx="19">
                  <c:v>88.5</c:v>
                </c:pt>
                <c:pt idx="20">
                  <c:v>87.2</c:v>
                </c:pt>
                <c:pt idx="21">
                  <c:v>86.4</c:v>
                </c:pt>
                <c:pt idx="22">
                  <c:v>87.4</c:v>
                </c:pt>
                <c:pt idx="23">
                  <c:v>87.9</c:v>
                </c:pt>
                <c:pt idx="24">
                  <c:v>92.6</c:v>
                </c:pt>
                <c:pt idx="25">
                  <c:v>94.5</c:v>
                </c:pt>
                <c:pt idx="26">
                  <c:v>97.3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1-4F65-4D80-8290-29F50856DDC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электрической энергией, газом и паром; кондиционирование воздуха</c:v>
                </c:pt>
              </c:strCache>
            </c:strRef>
          </c:tx>
          <c:spPr>
            <a:ln w="381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5316455696202531E-2"/>
                  <c:y val="5.479828950147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373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7974683544303799E-2"/>
                  <c:y val="-3.8681145530449476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100</a:t>
                    </a:r>
                    <a:r>
                      <a:rPr lang="ru-RU" sz="13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3445850914205346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2.9535864978902954E-2"/>
                  <c:y val="-6.44685758840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2348804500703238E-2"/>
                  <c:y val="3.8681145530449476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99</a:t>
                    </a:r>
                    <a:r>
                      <a:rPr lang="ru-RU" sz="13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3755274261603276E-2"/>
                  <c:y val="2.9010859147837104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99</a:t>
                    </a:r>
                    <a:r>
                      <a:rPr lang="ru-RU" sz="13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3.6568213783403657E-2"/>
                  <c:y val="-6.44685758840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0"/>
                  <c:y val="-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rgbClr val="E1002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Лист1!$F$2:$F$28</c:f>
              <c:numCache>
                <c:formatCode>0.0</c:formatCode>
                <c:ptCount val="27"/>
                <c:pt idx="0">
                  <c:v>99.8</c:v>
                </c:pt>
                <c:pt idx="1">
                  <c:v>98.2</c:v>
                </c:pt>
                <c:pt idx="2">
                  <c:v>97.6</c:v>
                </c:pt>
                <c:pt idx="3">
                  <c:v>98.1</c:v>
                </c:pt>
                <c:pt idx="4">
                  <c:v>98.9</c:v>
                </c:pt>
                <c:pt idx="5">
                  <c:v>99.3</c:v>
                </c:pt>
                <c:pt idx="6">
                  <c:v>99.5</c:v>
                </c:pt>
                <c:pt idx="7">
                  <c:v>99.9</c:v>
                </c:pt>
                <c:pt idx="8">
                  <c:v>100</c:v>
                </c:pt>
                <c:pt idx="9">
                  <c:v>100.3</c:v>
                </c:pt>
                <c:pt idx="10">
                  <c:v>100.1</c:v>
                </c:pt>
                <c:pt idx="11">
                  <c:v>100.2</c:v>
                </c:pt>
                <c:pt idx="12">
                  <c:v>96.3</c:v>
                </c:pt>
                <c:pt idx="13">
                  <c:v>98.2</c:v>
                </c:pt>
                <c:pt idx="14">
                  <c:v>97.9</c:v>
                </c:pt>
                <c:pt idx="15">
                  <c:v>98.5</c:v>
                </c:pt>
                <c:pt idx="16">
                  <c:v>98.7</c:v>
                </c:pt>
                <c:pt idx="17">
                  <c:v>99</c:v>
                </c:pt>
                <c:pt idx="18">
                  <c:v>98.6</c:v>
                </c:pt>
                <c:pt idx="19">
                  <c:v>99.2</c:v>
                </c:pt>
                <c:pt idx="20">
                  <c:v>99</c:v>
                </c:pt>
                <c:pt idx="21">
                  <c:v>98.8</c:v>
                </c:pt>
                <c:pt idx="22">
                  <c:v>98.6</c:v>
                </c:pt>
                <c:pt idx="23">
                  <c:v>97.8</c:v>
                </c:pt>
                <c:pt idx="24">
                  <c:v>108.9</c:v>
                </c:pt>
                <c:pt idx="25">
                  <c:v>107</c:v>
                </c:pt>
                <c:pt idx="26">
                  <c:v>104.6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7-4F65-4D80-8290-29F50856DDCD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tx>
          <c:spPr>
            <a:ln w="38100">
              <a:solidFill>
                <a:srgbClr val="334286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5316455696202531E-2"/>
                  <c:y val="7.4138862266694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9535864978902954E-2"/>
                  <c:y val="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2.9535864978902954E-2"/>
                  <c:y val="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2039381153305204E-2"/>
                  <c:y val="-8.703257744351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9381153305203941E-2"/>
                  <c:y val="-0.12249029417975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6568213783403657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4.5007032348804397E-2"/>
                  <c:y val="-3.22342879420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4.2194092827004218E-2"/>
                  <c:y val="-7.4138862266694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1.4064697609001407E-3"/>
                  <c:y val="1.9340572765224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Лист1!$G$2:$G$28</c:f>
              <c:numCache>
                <c:formatCode>0.0</c:formatCode>
                <c:ptCount val="27"/>
                <c:pt idx="0">
                  <c:v>75.599999999999994</c:v>
                </c:pt>
                <c:pt idx="1">
                  <c:v>80.099999999999994</c:v>
                </c:pt>
                <c:pt idx="2">
                  <c:v>84</c:v>
                </c:pt>
                <c:pt idx="3">
                  <c:v>86.6</c:v>
                </c:pt>
                <c:pt idx="4">
                  <c:v>86.4</c:v>
                </c:pt>
                <c:pt idx="5">
                  <c:v>86.9</c:v>
                </c:pt>
                <c:pt idx="6">
                  <c:v>90.3</c:v>
                </c:pt>
                <c:pt idx="7">
                  <c:v>93.2</c:v>
                </c:pt>
                <c:pt idx="8">
                  <c:v>95.3</c:v>
                </c:pt>
                <c:pt idx="9">
                  <c:v>98.4</c:v>
                </c:pt>
                <c:pt idx="10">
                  <c:v>98.7</c:v>
                </c:pt>
                <c:pt idx="11">
                  <c:v>100.4</c:v>
                </c:pt>
                <c:pt idx="12">
                  <c:v>110.8</c:v>
                </c:pt>
                <c:pt idx="13">
                  <c:v>111.3</c:v>
                </c:pt>
                <c:pt idx="14">
                  <c:v>107.2</c:v>
                </c:pt>
                <c:pt idx="15">
                  <c:v>110.4</c:v>
                </c:pt>
                <c:pt idx="16">
                  <c:v>109.7</c:v>
                </c:pt>
                <c:pt idx="17">
                  <c:v>109.9</c:v>
                </c:pt>
                <c:pt idx="18">
                  <c:v>105.5</c:v>
                </c:pt>
                <c:pt idx="19">
                  <c:v>109.2</c:v>
                </c:pt>
                <c:pt idx="20">
                  <c:v>109.5</c:v>
                </c:pt>
                <c:pt idx="21">
                  <c:v>106.9</c:v>
                </c:pt>
                <c:pt idx="22">
                  <c:v>110.6</c:v>
                </c:pt>
                <c:pt idx="23">
                  <c:v>110.4</c:v>
                </c:pt>
                <c:pt idx="24">
                  <c:v>99.8</c:v>
                </c:pt>
                <c:pt idx="25">
                  <c:v>101.3</c:v>
                </c:pt>
                <c:pt idx="26">
                  <c:v>97.3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C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05568"/>
        <c:axId val="42207104"/>
      </c:lineChart>
      <c:catAx>
        <c:axId val="4220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42207104"/>
        <c:crosses val="autoZero"/>
        <c:auto val="1"/>
        <c:lblAlgn val="ctr"/>
        <c:lblOffset val="100"/>
        <c:noMultiLvlLbl val="0"/>
      </c:catAx>
      <c:valAx>
        <c:axId val="42207104"/>
        <c:scaling>
          <c:orientation val="minMax"/>
          <c:max val="13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422055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04173133321803E-2"/>
          <c:y val="0.16358403412246328"/>
          <c:w val="0.92658761401394318"/>
          <c:h val="0.66327372325978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 2020 к маю 2020</c:v>
                </c:pt>
              </c:strCache>
            </c:strRef>
          </c:tx>
          <c:spPr>
            <a:gradFill>
              <a:gsLst>
                <a:gs pos="99000">
                  <a:srgbClr val="00B050"/>
                </a:gs>
                <a:gs pos="0">
                  <a:srgbClr val="00B050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0" h="0" prst="angle"/>
              <a:bevelB w="0" h="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Предоставление услуг в области добычи полезных ископаемых</c:v>
                </c:pt>
                <c:pt idx="1">
                  <c:v>Добыча прочих полезных ископаемых</c:v>
                </c:pt>
                <c:pt idx="2">
                  <c:v>Добыча угля</c:v>
                </c:pt>
                <c:pt idx="3">
                  <c:v>ДОБЫЧА ПОЛЕЗНЫХ ИСКОПАЕМЫХ</c:v>
                </c:pt>
                <c:pt idx="4">
                  <c:v>Добыча нефти и природного газа</c:v>
                </c:pt>
                <c:pt idx="5">
                  <c:v>Добыча металлических руд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129.6</c:v>
                </c:pt>
                <c:pt idx="1">
                  <c:v>120.5</c:v>
                </c:pt>
                <c:pt idx="2">
                  <c:v>116.9</c:v>
                </c:pt>
                <c:pt idx="3">
                  <c:v>113.5</c:v>
                </c:pt>
                <c:pt idx="4">
                  <c:v>109.2</c:v>
                </c:pt>
                <c:pt idx="5">
                  <c:v>100.6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5582336"/>
        <c:axId val="15583872"/>
      </c:barChart>
      <c:catAx>
        <c:axId val="15582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583872"/>
        <c:crosses val="autoZero"/>
        <c:auto val="1"/>
        <c:lblAlgn val="ctr"/>
        <c:lblOffset val="100"/>
        <c:noMultiLvlLbl val="0"/>
      </c:catAx>
      <c:valAx>
        <c:axId val="15583872"/>
        <c:scaling>
          <c:orientation val="minMax"/>
          <c:max val="180"/>
          <c:min val="2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582336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34037850532285E-2"/>
          <c:y val="4.0547353997567225E-2"/>
          <c:w val="0.94156596214946819"/>
          <c:h val="0.45323655563281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Лист1!$A$2:$A$9</c:f>
              <c:strCache>
                <c:ptCount val="1"/>
                <c:pt idx="0">
                  <c:v>Обработка древесины и производство изделий из дерева и пробки, кроме мебели, производство изделий из соломки и материалов для плетения Производство кокса и нефтепродуктов ОБРАБАТЫВАЮЩИЕ ПРОИЗВОДСТВА Производство пищевых продуктов Производство прочей немет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00B050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rgbClr val="00B050"/>
                  </a:gs>
                  <a:gs pos="10000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2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5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6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7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4FAF4F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4FAF4F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Обработка древесины и производство изделий из дерева и пробки, кроме мебели, производство изделий из соломки и материалов для плетения</c:v>
                </c:pt>
                <c:pt idx="1">
                  <c:v>Производство кокса и нефтепродуктов</c:v>
                </c:pt>
                <c:pt idx="2">
                  <c:v>ОБРАБАТЫВАЮЩИЕ ПРОИЗВОДСТВА</c:v>
                </c:pt>
                <c:pt idx="3">
                  <c:v>Производство пищевых продуктов</c:v>
                </c:pt>
                <c:pt idx="4">
                  <c:v>Производство прочей неметаллической минеральной продукции</c:v>
                </c:pt>
                <c:pt idx="5">
                  <c:v>Ремонт и монтаж машин и оборудования</c:v>
                </c:pt>
                <c:pt idx="6">
                  <c:v>Производство готовых металлических изделий, кроме машин и оборудования</c:v>
                </c:pt>
                <c:pt idx="7">
                  <c:v>Производство прочих готовых изделий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136.4</c:v>
                </c:pt>
                <c:pt idx="1">
                  <c:v>126.9</c:v>
                </c:pt>
                <c:pt idx="2">
                  <c:v>97.3</c:v>
                </c:pt>
                <c:pt idx="3" formatCode="0.0">
                  <c:v>95.9</c:v>
                </c:pt>
                <c:pt idx="4">
                  <c:v>95.2</c:v>
                </c:pt>
                <c:pt idx="5">
                  <c:v>85.6</c:v>
                </c:pt>
                <c:pt idx="6">
                  <c:v>71.900000000000006</c:v>
                </c:pt>
                <c:pt idx="7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42454016"/>
        <c:axId val="43127552"/>
      </c:barChart>
      <c:catAx>
        <c:axId val="4245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1"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127552"/>
        <c:crosses val="autoZero"/>
        <c:auto val="1"/>
        <c:lblAlgn val="ctr"/>
        <c:lblOffset val="100"/>
        <c:noMultiLvlLbl val="0"/>
      </c:catAx>
      <c:valAx>
        <c:axId val="43127552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454016"/>
        <c:crosses val="autoZero"/>
        <c:crossBetween val="between"/>
        <c:majorUnit val="3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98051612382538"/>
          <c:y val="2.7830750905610151E-2"/>
          <c:w val="0.52243307281808071"/>
          <c:h val="0.867869295598294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AF4F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Сахалинская область </c:v>
                </c:pt>
                <c:pt idx="1">
                  <c:v>Камчатский край</c:v>
                </c:pt>
                <c:pt idx="2">
                  <c:v>Амурская область</c:v>
                </c:pt>
                <c:pt idx="3">
                  <c:v>Хабаровский край</c:v>
                </c:pt>
                <c:pt idx="4">
                  <c:v>Приморский край</c:v>
                </c:pt>
                <c:pt idx="5">
                  <c:v>Чукотский авт.округ </c:v>
                </c:pt>
                <c:pt idx="6">
                  <c:v>Еврейская авт.область</c:v>
                </c:pt>
                <c:pt idx="7">
                  <c:v>Забайкальский край</c:v>
                </c:pt>
                <c:pt idx="8">
                  <c:v>Магаданская область </c:v>
                </c:pt>
                <c:pt idx="9">
                  <c:v>Республика Бурятия</c:v>
                </c:pt>
                <c:pt idx="10">
                  <c:v>Республика Саха (Якутия)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86.5</c:v>
                </c:pt>
                <c:pt idx="1">
                  <c:v>93.3</c:v>
                </c:pt>
                <c:pt idx="2">
                  <c:v>94.3</c:v>
                </c:pt>
                <c:pt idx="3">
                  <c:v>95</c:v>
                </c:pt>
                <c:pt idx="4">
                  <c:v>95.5</c:v>
                </c:pt>
                <c:pt idx="5">
                  <c:v>98.6</c:v>
                </c:pt>
                <c:pt idx="6">
                  <c:v>98.8</c:v>
                </c:pt>
                <c:pt idx="7">
                  <c:v>100.5</c:v>
                </c:pt>
                <c:pt idx="8">
                  <c:v>101.3</c:v>
                </c:pt>
                <c:pt idx="9">
                  <c:v>106.2</c:v>
                </c:pt>
                <c:pt idx="10">
                  <c:v>112.2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42939136"/>
        <c:axId val="42940288"/>
      </c:barChart>
      <c:catAx>
        <c:axId val="429391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940288"/>
        <c:crosses val="autoZero"/>
        <c:auto val="1"/>
        <c:lblAlgn val="ctr"/>
        <c:lblOffset val="800"/>
        <c:noMultiLvlLbl val="0"/>
      </c:catAx>
      <c:valAx>
        <c:axId val="4294028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9391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88960671828701"/>
          <c:y val="1.7766295055431806E-2"/>
          <c:w val="0.53424210879611456"/>
          <c:h val="0.892555987765261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ДОБЫЧА!$A$2:$A$12</c:f>
              <c:strCache>
                <c:ptCount val="11"/>
                <c:pt idx="0">
                  <c:v>Республика Бурятия</c:v>
                </c:pt>
                <c:pt idx="1">
                  <c:v>Амурская область</c:v>
                </c:pt>
                <c:pt idx="2">
                  <c:v>Сахалинская область </c:v>
                </c:pt>
                <c:pt idx="3">
                  <c:v>Камчатский край</c:v>
                </c:pt>
                <c:pt idx="4">
                  <c:v>Приморский край</c:v>
                </c:pt>
                <c:pt idx="5">
                  <c:v>Еврейская авт.область</c:v>
                </c:pt>
                <c:pt idx="6">
                  <c:v>Чукотский авт.округ</c:v>
                </c:pt>
                <c:pt idx="7">
                  <c:v>Забайкальский край</c:v>
                </c:pt>
                <c:pt idx="8">
                  <c:v>Магаданская область</c:v>
                </c:pt>
                <c:pt idx="9">
                  <c:v>Хабаровский край</c:v>
                </c:pt>
                <c:pt idx="10">
                  <c:v>Республика Саха (Якутия)</c:v>
                </c:pt>
              </c:strCache>
            </c:strRef>
          </c:cat>
          <c:val>
            <c:numRef>
              <c:f>ДОБЫЧА!$B$2:$B$12</c:f>
              <c:numCache>
                <c:formatCode>0.0</c:formatCode>
                <c:ptCount val="11"/>
                <c:pt idx="0">
                  <c:v>84.1</c:v>
                </c:pt>
                <c:pt idx="1">
                  <c:v>85.3</c:v>
                </c:pt>
                <c:pt idx="2">
                  <c:v>86.1</c:v>
                </c:pt>
                <c:pt idx="3">
                  <c:v>90.9</c:v>
                </c:pt>
                <c:pt idx="4">
                  <c:v>92.9</c:v>
                </c:pt>
                <c:pt idx="5">
                  <c:v>93.2</c:v>
                </c:pt>
                <c:pt idx="6">
                  <c:v>98.5</c:v>
                </c:pt>
                <c:pt idx="7">
                  <c:v>101.9</c:v>
                </c:pt>
                <c:pt idx="8">
                  <c:v>102.4</c:v>
                </c:pt>
                <c:pt idx="9">
                  <c:v>108.2</c:v>
                </c:pt>
                <c:pt idx="10">
                  <c:v>113.5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axId val="43111936"/>
        <c:axId val="43901696"/>
      </c:barChart>
      <c:catAx>
        <c:axId val="431119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901696"/>
        <c:crosses val="autoZero"/>
        <c:auto val="1"/>
        <c:lblAlgn val="ctr"/>
        <c:lblOffset val="800"/>
        <c:noMultiLvlLbl val="0"/>
      </c:catAx>
      <c:valAx>
        <c:axId val="43901696"/>
        <c:scaling>
          <c:orientation val="minMax"/>
          <c:max val="150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111936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03622512331933"/>
          <c:y val="1.5892378335531965E-2"/>
          <c:w val="0.54859053897299348"/>
          <c:h val="0.925325242970357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130</a:t>
                    </a:r>
                    <a:r>
                      <a:rPr lang="ru-RU" smtClean="0"/>
                      <a:t>.0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ОБРАБАТ!$A$2:$A$12</c:f>
              <c:strCache>
                <c:ptCount val="11"/>
                <c:pt idx="0">
                  <c:v>Хабаровский край</c:v>
                </c:pt>
                <c:pt idx="1">
                  <c:v>Сахалинская область </c:v>
                </c:pt>
                <c:pt idx="2">
                  <c:v>Камчатский край</c:v>
                </c:pt>
                <c:pt idx="3">
                  <c:v>Приморский край</c:v>
                </c:pt>
                <c:pt idx="4">
                  <c:v>Амурская область</c:v>
                </c:pt>
                <c:pt idx="5">
                  <c:v>Чукотский авт.округ </c:v>
                </c:pt>
                <c:pt idx="6">
                  <c:v>Забайкальский край</c:v>
                </c:pt>
                <c:pt idx="7">
                  <c:v>Республика Саха (Якутия)</c:v>
                </c:pt>
                <c:pt idx="8">
                  <c:v>Магаданская область</c:v>
                </c:pt>
                <c:pt idx="9">
                  <c:v>Еврейская авт.область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ОБРАБАТ!$B$2:$B$12</c:f>
              <c:numCache>
                <c:formatCode>0.0</c:formatCode>
                <c:ptCount val="11"/>
                <c:pt idx="0">
                  <c:v>85.2</c:v>
                </c:pt>
                <c:pt idx="1">
                  <c:v>89.9</c:v>
                </c:pt>
                <c:pt idx="2">
                  <c:v>91.8</c:v>
                </c:pt>
                <c:pt idx="3">
                  <c:v>92.6</c:v>
                </c:pt>
                <c:pt idx="4">
                  <c:v>92.9</c:v>
                </c:pt>
                <c:pt idx="5">
                  <c:v>93.8</c:v>
                </c:pt>
                <c:pt idx="6">
                  <c:v>96.8</c:v>
                </c:pt>
                <c:pt idx="7">
                  <c:v>97.3</c:v>
                </c:pt>
                <c:pt idx="8">
                  <c:v>101.4</c:v>
                </c:pt>
                <c:pt idx="9">
                  <c:v>117.8</c:v>
                </c:pt>
                <c:pt idx="10" formatCode="General">
                  <c:v>130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43234048"/>
        <c:axId val="43245568"/>
      </c:barChart>
      <c:catAx>
        <c:axId val="432340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245568"/>
        <c:crosses val="autoZero"/>
        <c:auto val="1"/>
        <c:lblAlgn val="ctr"/>
        <c:lblOffset val="800"/>
        <c:noMultiLvlLbl val="0"/>
      </c:catAx>
      <c:valAx>
        <c:axId val="4324556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2340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74071114021968"/>
          <c:y val="2.8856717162498959E-2"/>
          <c:w val="0.52291360124854669"/>
          <c:h val="0.866843249402308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ЭЛЕКТРОЭ!$A$2:$A$12</c:f>
              <c:strCache>
                <c:ptCount val="11"/>
                <c:pt idx="0">
                  <c:v>Республика Бурятия</c:v>
                </c:pt>
                <c:pt idx="1">
                  <c:v>Еврейская авт.область</c:v>
                </c:pt>
                <c:pt idx="2">
                  <c:v>Сахалинская область </c:v>
                </c:pt>
                <c:pt idx="3">
                  <c:v>Магаданская область</c:v>
                </c:pt>
                <c:pt idx="4">
                  <c:v>Чукотский авт.округ</c:v>
                </c:pt>
                <c:pt idx="5">
                  <c:v>Забайкальский край</c:v>
                </c:pt>
                <c:pt idx="6">
                  <c:v>Камчатский край</c:v>
                </c:pt>
                <c:pt idx="7">
                  <c:v>Амурская область</c:v>
                </c:pt>
                <c:pt idx="8">
                  <c:v>Республика Саха (Якутия)</c:v>
                </c:pt>
                <c:pt idx="9">
                  <c:v>Хабаровский край</c:v>
                </c:pt>
                <c:pt idx="10">
                  <c:v>Приморский край</c:v>
                </c:pt>
              </c:strCache>
            </c:strRef>
          </c:cat>
          <c:val>
            <c:numRef>
              <c:f>ЭЛЕКТРОЭ!$B$2:$B$12</c:f>
              <c:numCache>
                <c:formatCode>0.0</c:formatCode>
                <c:ptCount val="11"/>
                <c:pt idx="0" formatCode="General">
                  <c:v>92.4</c:v>
                </c:pt>
                <c:pt idx="1">
                  <c:v>97.6</c:v>
                </c:pt>
                <c:pt idx="2">
                  <c:v>97.7</c:v>
                </c:pt>
                <c:pt idx="3">
                  <c:v>97.8</c:v>
                </c:pt>
                <c:pt idx="4">
                  <c:v>97.8</c:v>
                </c:pt>
                <c:pt idx="5">
                  <c:v>99.2</c:v>
                </c:pt>
                <c:pt idx="6">
                  <c:v>101.8</c:v>
                </c:pt>
                <c:pt idx="7">
                  <c:v>102</c:v>
                </c:pt>
                <c:pt idx="8">
                  <c:v>104.6</c:v>
                </c:pt>
                <c:pt idx="9">
                  <c:v>107.5</c:v>
                </c:pt>
                <c:pt idx="10">
                  <c:v>108.3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52973568"/>
        <c:axId val="52980736"/>
      </c:barChart>
      <c:catAx>
        <c:axId val="529735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980736"/>
        <c:crosses val="autoZero"/>
        <c:auto val="1"/>
        <c:lblAlgn val="ctr"/>
        <c:lblOffset val="800"/>
        <c:noMultiLvlLbl val="0"/>
      </c:catAx>
      <c:valAx>
        <c:axId val="5298073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973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61.png"/><Relationship Id="rId1" Type="http://schemas.openxmlformats.org/officeDocument/2006/relationships/image" Target="../media/image62.png"/><Relationship Id="rId6" Type="http://schemas.openxmlformats.org/officeDocument/2006/relationships/image" Target="../media/image55.png"/><Relationship Id="rId11" Type="http://schemas.openxmlformats.org/officeDocument/2006/relationships/image" Target="../media/image51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1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image" Target="../media/image62.png"/><Relationship Id="rId6" Type="http://schemas.openxmlformats.org/officeDocument/2006/relationships/image" Target="../media/image52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drawing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6" Type="http://schemas.openxmlformats.org/officeDocument/2006/relationships/image" Target="../media/image56.png"/><Relationship Id="rId11" Type="http://schemas.openxmlformats.org/officeDocument/2006/relationships/image" Target="../media/image51.png"/><Relationship Id="rId5" Type="http://schemas.openxmlformats.org/officeDocument/2006/relationships/image" Target="../media/image55.png"/><Relationship Id="rId10" Type="http://schemas.openxmlformats.org/officeDocument/2006/relationships/image" Target="../media/image53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drawing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image" Target="../media/image59.png"/><Relationship Id="rId6" Type="http://schemas.openxmlformats.org/officeDocument/2006/relationships/image" Target="../media/image52.png"/><Relationship Id="rId11" Type="http://schemas.openxmlformats.org/officeDocument/2006/relationships/image" Target="../media/image62.png"/><Relationship Id="rId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0.36212</cdr:x>
      <cdr:y>0.85035</cdr:y>
    </cdr:from>
    <cdr:to>
      <cdr:x>0.404</cdr:x>
      <cdr:y>0.91152</cdr:y>
    </cdr:to>
    <cdr:pic>
      <cdr:nvPicPr>
        <cdr:cNvPr id="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91378" y="3732035"/>
          <a:ext cx="218739" cy="2684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0.3607</cdr:x>
      <cdr:y>0.19093</cdr:y>
    </cdr:from>
    <cdr:to>
      <cdr:x>0.40219</cdr:x>
      <cdr:y>0.25302</cdr:y>
    </cdr:to>
    <cdr:pic>
      <cdr:nvPicPr>
        <cdr:cNvPr id="3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3928" y="837936"/>
          <a:ext cx="216702" cy="27250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0.35832</cdr:x>
      <cdr:y>0.10454</cdr:y>
    </cdr:from>
    <cdr:to>
      <cdr:x>0.40146</cdr:x>
      <cdr:y>0.17046</cdr:y>
    </cdr:to>
    <cdr:pic>
      <cdr:nvPicPr>
        <cdr:cNvPr id="4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1505" y="458797"/>
          <a:ext cx="225320" cy="28931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0.36125</cdr:x>
      <cdr:y>0.3586</cdr:y>
    </cdr:from>
    <cdr:to>
      <cdr:x>0.40488</cdr:x>
      <cdr:y>0.42404</cdr:y>
    </cdr:to>
    <cdr:pic>
      <cdr:nvPicPr>
        <cdr:cNvPr id="5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6817" y="1573848"/>
          <a:ext cx="227880" cy="28720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0.35366</cdr:x>
      <cdr:y>0.27704</cdr:y>
    </cdr:from>
    <cdr:to>
      <cdr:x>0.39926</cdr:x>
      <cdr:y>0.34163</cdr:y>
    </cdr:to>
    <cdr:pic>
      <cdr:nvPicPr>
        <cdr:cNvPr id="6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47158" y="1215865"/>
          <a:ext cx="238169" cy="28347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0.35838</cdr:x>
      <cdr:y>0.44315</cdr:y>
    </cdr:from>
    <cdr:to>
      <cdr:x>0.40292</cdr:x>
      <cdr:y>0.50292</cdr:y>
    </cdr:to>
    <cdr:pic>
      <cdr:nvPicPr>
        <cdr:cNvPr id="7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1803" y="1944910"/>
          <a:ext cx="232632" cy="2623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0.35887</cdr:x>
      <cdr:y>0.67536</cdr:y>
    </cdr:from>
    <cdr:to>
      <cdr:x>0.40332</cdr:x>
      <cdr:y>0.73308</cdr:y>
    </cdr:to>
    <cdr:pic>
      <cdr:nvPicPr>
        <cdr:cNvPr id="8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4364" y="2964044"/>
          <a:ext cx="232162" cy="2533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0.36115</cdr:x>
      <cdr:y>0.75467</cdr:y>
    </cdr:from>
    <cdr:to>
      <cdr:x>0.40288</cdr:x>
      <cdr:y>0.81499</cdr:y>
    </cdr:to>
    <cdr:pic>
      <cdr:nvPicPr>
        <cdr:cNvPr id="9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6286" y="3312126"/>
          <a:ext cx="217956" cy="26473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0.35859</cdr:x>
      <cdr:y>0.02682</cdr:y>
    </cdr:from>
    <cdr:to>
      <cdr:x>0.40388</cdr:x>
      <cdr:y>0.08073</cdr:y>
    </cdr:to>
    <cdr:pic>
      <cdr:nvPicPr>
        <cdr:cNvPr id="10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2923" y="117708"/>
          <a:ext cx="236550" cy="23660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0.36336</cdr:x>
      <cdr:y>0.5933</cdr:y>
    </cdr:from>
    <cdr:to>
      <cdr:x>0.40698</cdr:x>
      <cdr:y>0.65819</cdr:y>
    </cdr:to>
    <cdr:pic>
      <cdr:nvPicPr>
        <cdr:cNvPr id="11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97819" y="2603882"/>
          <a:ext cx="227827" cy="28479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0.35791</cdr:x>
      <cdr:y>0.52662</cdr:y>
    </cdr:from>
    <cdr:to>
      <cdr:x>0.40301</cdr:x>
      <cdr:y>0.59237</cdr:y>
    </cdr:to>
    <cdr:pic>
      <cdr:nvPicPr>
        <cdr:cNvPr id="12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9355" y="2311241"/>
          <a:ext cx="235557" cy="2885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0.35693</cdr:x>
      <cdr:y>0.02794</cdr:y>
    </cdr:from>
    <cdr:to>
      <cdr:x>0.39831</cdr:x>
      <cdr:y>0.08773</cdr:y>
    </cdr:to>
    <cdr:pic>
      <cdr:nvPicPr>
        <cdr:cNvPr id="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6841" y="125429"/>
          <a:ext cx="218746" cy="26845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0.35293</cdr:x>
      <cdr:y>0.69607</cdr:y>
    </cdr:from>
    <cdr:to>
      <cdr:x>0.39603</cdr:x>
      <cdr:y>0.75949</cdr:y>
    </cdr:to>
    <cdr:pic>
      <cdr:nvPicPr>
        <cdr:cNvPr id="3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5685" y="3125336"/>
          <a:ext cx="227839" cy="2847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0.357</cdr:x>
      <cdr:y>0.18851</cdr:y>
    </cdr:from>
    <cdr:to>
      <cdr:x>0.39799</cdr:x>
      <cdr:y>0.2492</cdr:y>
    </cdr:to>
    <cdr:pic>
      <cdr:nvPicPr>
        <cdr:cNvPr id="4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7208" y="846416"/>
          <a:ext cx="216684" cy="272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0.35374</cdr:x>
      <cdr:y>0.86997</cdr:y>
    </cdr:from>
    <cdr:to>
      <cdr:x>0.39637</cdr:x>
      <cdr:y>0.93441</cdr:y>
    </cdr:to>
    <cdr:pic>
      <cdr:nvPicPr>
        <cdr:cNvPr id="5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9957" y="3906111"/>
          <a:ext cx="225354" cy="28933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0.35374</cdr:x>
      <cdr:y>0.4423</cdr:y>
    </cdr:from>
    <cdr:to>
      <cdr:x>0.39685</cdr:x>
      <cdr:y>0.50626</cdr:y>
    </cdr:to>
    <cdr:pic>
      <cdr:nvPicPr>
        <cdr:cNvPr id="6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9955" y="1985894"/>
          <a:ext cx="227891" cy="28717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0.35246</cdr:x>
      <cdr:y>0.3633</cdr:y>
    </cdr:from>
    <cdr:to>
      <cdr:x>0.39752</cdr:x>
      <cdr:y>0.42644</cdr:y>
    </cdr:to>
    <cdr:pic>
      <cdr:nvPicPr>
        <cdr:cNvPr id="7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3221" y="1631211"/>
          <a:ext cx="238200" cy="28349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0.35388</cdr:x>
      <cdr:y>0.78944</cdr:y>
    </cdr:from>
    <cdr:to>
      <cdr:x>0.3978</cdr:x>
      <cdr:y>0.84586</cdr:y>
    </cdr:to>
    <cdr:pic>
      <cdr:nvPicPr>
        <cdr:cNvPr id="8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0695" y="3544554"/>
          <a:ext cx="232173" cy="2533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0.35198</cdr:x>
      <cdr:y>0.61572</cdr:y>
    </cdr:from>
    <cdr:to>
      <cdr:x>0.39653</cdr:x>
      <cdr:y>0.67998</cdr:y>
    </cdr:to>
    <cdr:pic>
      <cdr:nvPicPr>
        <cdr:cNvPr id="9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0637" y="2764534"/>
          <a:ext cx="235556" cy="28852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0.3517</cdr:x>
      <cdr:y>0.10605</cdr:y>
    </cdr:from>
    <cdr:to>
      <cdr:x>0.39571</cdr:x>
      <cdr:y>0.16448</cdr:y>
    </cdr:to>
    <cdr:pic>
      <cdr:nvPicPr>
        <cdr:cNvPr id="10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59164" y="476146"/>
          <a:ext cx="232649" cy="26234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0.35065</cdr:x>
      <cdr:y>0.27968</cdr:y>
    </cdr:from>
    <cdr:to>
      <cdr:x>0.3954</cdr:x>
      <cdr:y>0.33237</cdr:y>
    </cdr:to>
    <cdr:pic>
      <cdr:nvPicPr>
        <cdr:cNvPr id="11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53623" y="1255729"/>
          <a:ext cx="236561" cy="23657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0.3562</cdr:x>
      <cdr:y>0.52913</cdr:y>
    </cdr:from>
    <cdr:to>
      <cdr:x>0.39743</cdr:x>
      <cdr:y>0.58809</cdr:y>
    </cdr:to>
    <cdr:pic>
      <cdr:nvPicPr>
        <cdr:cNvPr id="12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2959" y="2375750"/>
          <a:ext cx="217968" cy="26473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0.39115</cdr:x>
      <cdr:y>0.58996</cdr:y>
    </cdr:from>
    <cdr:to>
      <cdr:x>0.43406</cdr:x>
      <cdr:y>0.64861</cdr:y>
    </cdr:to>
    <cdr:pic>
      <cdr:nvPicPr>
        <cdr:cNvPr id="2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5242" y="2740895"/>
          <a:ext cx="216687" cy="27248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0.39195</cdr:x>
      <cdr:y>0.82796</cdr:y>
    </cdr:from>
    <cdr:to>
      <cdr:x>0.43526</cdr:x>
      <cdr:y>0.88574</cdr:y>
    </cdr:to>
    <cdr:pic>
      <cdr:nvPicPr>
        <cdr:cNvPr id="3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9253" y="3846640"/>
          <a:ext cx="218706" cy="26844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0.38836</cdr:x>
      <cdr:y>0.43601</cdr:y>
    </cdr:from>
    <cdr:to>
      <cdr:x>0.43554</cdr:x>
      <cdr:y>0.49702</cdr:y>
    </cdr:to>
    <cdr:pic>
      <cdr:nvPicPr>
        <cdr:cNvPr id="4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1147" y="2025661"/>
          <a:ext cx="238249" cy="28344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0.38919</cdr:x>
      <cdr:y>0.66574</cdr:y>
    </cdr:from>
    <cdr:to>
      <cdr:x>0.43517</cdr:x>
      <cdr:y>0.72027</cdr:y>
    </cdr:to>
    <cdr:pic>
      <cdr:nvPicPr>
        <cdr:cNvPr id="5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5321" y="3092966"/>
          <a:ext cx="232189" cy="25334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0.39189</cdr:x>
      <cdr:y>0.75313</cdr:y>
    </cdr:from>
    <cdr:to>
      <cdr:x>0.43797</cdr:x>
      <cdr:y>0.80959</cdr:y>
    </cdr:to>
    <cdr:pic>
      <cdr:nvPicPr>
        <cdr:cNvPr id="6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8964" y="3498974"/>
          <a:ext cx="232695" cy="26230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0.38948</cdr:x>
      <cdr:y>0.11907</cdr:y>
    </cdr:from>
    <cdr:to>
      <cdr:x>0.4341</cdr:x>
      <cdr:y>0.18134</cdr:y>
    </cdr:to>
    <cdr:pic>
      <cdr:nvPicPr>
        <cdr:cNvPr id="7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6802" y="553187"/>
          <a:ext cx="225322" cy="28930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0.3923</cdr:x>
      <cdr:y>0.27529</cdr:y>
    </cdr:from>
    <cdr:to>
      <cdr:x>0.43547</cdr:x>
      <cdr:y>0.33228</cdr:y>
    </cdr:to>
    <cdr:pic>
      <cdr:nvPicPr>
        <cdr:cNvPr id="8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81035" y="1278984"/>
          <a:ext cx="217999" cy="26477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0.38527</cdr:x>
      <cdr:y>0.34612</cdr:y>
    </cdr:from>
    <cdr:to>
      <cdr:x>0.43038</cdr:x>
      <cdr:y>0.40741</cdr:y>
    </cdr:to>
    <cdr:pic>
      <cdr:nvPicPr>
        <cdr:cNvPr id="9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5546" y="1608030"/>
          <a:ext cx="227797" cy="28474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0.38909</cdr:x>
      <cdr:y>0.20099</cdr:y>
    </cdr:from>
    <cdr:to>
      <cdr:x>0.43594</cdr:x>
      <cdr:y>0.25191</cdr:y>
    </cdr:to>
    <cdr:pic>
      <cdr:nvPicPr>
        <cdr:cNvPr id="10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4834" y="933778"/>
          <a:ext cx="236583" cy="23657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0.38772</cdr:x>
      <cdr:y>0.51321</cdr:y>
    </cdr:from>
    <cdr:to>
      <cdr:x>0.43286</cdr:x>
      <cdr:y>0.57502</cdr:y>
    </cdr:to>
    <cdr:pic>
      <cdr:nvPicPr>
        <cdr:cNvPr id="11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7908" y="2384310"/>
          <a:ext cx="227948" cy="2871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0.38859</cdr:x>
      <cdr:y>0.04527</cdr:y>
    </cdr:from>
    <cdr:to>
      <cdr:x>0.43524</cdr:x>
      <cdr:y>0.10738</cdr:y>
    </cdr:to>
    <cdr:pic>
      <cdr:nvPicPr>
        <cdr:cNvPr id="12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2309" y="210326"/>
          <a:ext cx="235573" cy="28855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0.39123</cdr:x>
      <cdr:y>0.43823</cdr:y>
    </cdr:from>
    <cdr:to>
      <cdr:x>0.43467</cdr:x>
      <cdr:y>0.49794</cdr:y>
    </cdr:to>
    <cdr:pic>
      <cdr:nvPicPr>
        <cdr:cNvPr id="2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3168" y="1942800"/>
          <a:ext cx="217980" cy="26471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0.3884</cdr:x>
      <cdr:y>0.86235</cdr:y>
    </cdr:from>
    <cdr:to>
      <cdr:x>0.43467</cdr:x>
      <cdr:y>0.9195</cdr:y>
    </cdr:to>
    <cdr:pic>
      <cdr:nvPicPr>
        <cdr:cNvPr id="3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8967" y="3823077"/>
          <a:ext cx="232181" cy="2533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0.39149</cdr:x>
      <cdr:y>0.27242</cdr:y>
    </cdr:from>
    <cdr:to>
      <cdr:x>0.43467</cdr:x>
      <cdr:y>0.33388</cdr:y>
    </cdr:to>
    <cdr:pic>
      <cdr:nvPicPr>
        <cdr:cNvPr id="4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4473" y="1207710"/>
          <a:ext cx="216675" cy="27247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0.38925</cdr:x>
      <cdr:y>0.11066</cdr:y>
    </cdr:from>
    <cdr:to>
      <cdr:x>0.43467</cdr:x>
      <cdr:y>0.17544</cdr:y>
    </cdr:to>
    <cdr:pic>
      <cdr:nvPicPr>
        <cdr:cNvPr id="5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3233" y="490603"/>
          <a:ext cx="227915" cy="28719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0.38927</cdr:x>
      <cdr:y>0.52539</cdr:y>
    </cdr:from>
    <cdr:to>
      <cdr:x>0.43467</cdr:x>
      <cdr:y>0.58962</cdr:y>
    </cdr:to>
    <cdr:pic>
      <cdr:nvPicPr>
        <cdr:cNvPr id="6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3333" y="2329234"/>
          <a:ext cx="227815" cy="2847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0.3872</cdr:x>
      <cdr:y>0.36242</cdr:y>
    </cdr:from>
    <cdr:to>
      <cdr:x>0.43467</cdr:x>
      <cdr:y>0.42636</cdr:y>
    </cdr:to>
    <cdr:pic>
      <cdr:nvPicPr>
        <cdr:cNvPr id="7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2946" y="1606711"/>
          <a:ext cx="238202" cy="28346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0.38976</cdr:x>
      <cdr:y>0.69384</cdr:y>
    </cdr:from>
    <cdr:to>
      <cdr:x>0.43467</cdr:x>
      <cdr:y>0.75909</cdr:y>
    </cdr:to>
    <cdr:pic>
      <cdr:nvPicPr>
        <cdr:cNvPr id="8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5792" y="3076022"/>
          <a:ext cx="225356" cy="28927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0.38752</cdr:x>
      <cdr:y>0.61028</cdr:y>
    </cdr:from>
    <cdr:to>
      <cdr:x>0.43467</cdr:x>
      <cdr:y>0.66364</cdr:y>
    </cdr:to>
    <cdr:pic>
      <cdr:nvPicPr>
        <cdr:cNvPr id="9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4552" y="2705560"/>
          <a:ext cx="236596" cy="23656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0.3883</cdr:x>
      <cdr:y>0.18464</cdr:y>
    </cdr:from>
    <cdr:to>
      <cdr:x>0.43467</cdr:x>
      <cdr:y>0.24381</cdr:y>
    </cdr:to>
    <cdr:pic>
      <cdr:nvPicPr>
        <cdr:cNvPr id="10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8466" y="818548"/>
          <a:ext cx="232682" cy="26232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0.38495</cdr:x>
      <cdr:y>0.77462</cdr:y>
    </cdr:from>
    <cdr:to>
      <cdr:x>0.43189</cdr:x>
      <cdr:y>0.8397</cdr:y>
    </cdr:to>
    <cdr:pic>
      <cdr:nvPicPr>
        <cdr:cNvPr id="11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31667" y="3434152"/>
          <a:ext cx="235543" cy="28852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0.39108</cdr:x>
      <cdr:y>0.02927</cdr:y>
    </cdr:from>
    <cdr:to>
      <cdr:x>0.43467</cdr:x>
      <cdr:y>0.08983</cdr:y>
    </cdr:to>
    <cdr:pic>
      <cdr:nvPicPr>
        <cdr:cNvPr id="1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2416" y="129782"/>
          <a:ext cx="218732" cy="26848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6389-1320-4085-9736-162A343DDD9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C35D-E654-4A1F-B225-FC5E884AF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999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openxmlformats.org/officeDocument/2006/relationships/chart" Target="../charts/chart4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17" Type="http://schemas.microsoft.com/office/2007/relationships/hdphoto" Target="../media/hdphoto5.wdp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microsoft.com/office/2007/relationships/hdphoto" Target="../media/hdphoto8.wdp"/><Relationship Id="rId26" Type="http://schemas.microsoft.com/office/2007/relationships/hdphoto" Target="../media/hdphoto10.wdp"/><Relationship Id="rId3" Type="http://schemas.openxmlformats.org/officeDocument/2006/relationships/image" Target="../media/image24.png"/><Relationship Id="rId21" Type="http://schemas.openxmlformats.org/officeDocument/2006/relationships/image" Target="../media/image38.png"/><Relationship Id="rId34" Type="http://schemas.openxmlformats.org/officeDocument/2006/relationships/image" Target="../media/image47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5" Type="http://schemas.openxmlformats.org/officeDocument/2006/relationships/image" Target="../media/image41.png"/><Relationship Id="rId33" Type="http://schemas.openxmlformats.org/officeDocument/2006/relationships/image" Target="../media/image46.png"/><Relationship Id="rId38" Type="http://schemas.openxmlformats.org/officeDocument/2006/relationships/image" Target="../media/image50.png"/><Relationship Id="rId2" Type="http://schemas.openxmlformats.org/officeDocument/2006/relationships/image" Target="../media/image23.png"/><Relationship Id="rId16" Type="http://schemas.microsoft.com/office/2007/relationships/hdphoto" Target="../media/hdphoto7.wdp"/><Relationship Id="rId20" Type="http://schemas.openxmlformats.org/officeDocument/2006/relationships/image" Target="../media/image3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microsoft.com/office/2007/relationships/hdphoto" Target="../media/hdphoto6.wdp"/><Relationship Id="rId24" Type="http://schemas.openxmlformats.org/officeDocument/2006/relationships/image" Target="../media/image40.png"/><Relationship Id="rId32" Type="http://schemas.microsoft.com/office/2007/relationships/hdphoto" Target="../media/hdphoto12.wdp"/><Relationship Id="rId37" Type="http://schemas.openxmlformats.org/officeDocument/2006/relationships/image" Target="../media/image49.png"/><Relationship Id="rId5" Type="http://schemas.microsoft.com/office/2007/relationships/hdphoto" Target="../media/hdphoto3.wdp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36" Type="http://schemas.openxmlformats.org/officeDocument/2006/relationships/chart" Target="../charts/chart5.xml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31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Relationship Id="rId22" Type="http://schemas.microsoft.com/office/2007/relationships/hdphoto" Target="../media/hdphoto9.wdp"/><Relationship Id="rId27" Type="http://schemas.openxmlformats.org/officeDocument/2006/relationships/image" Target="../media/image42.png"/><Relationship Id="rId30" Type="http://schemas.microsoft.com/office/2007/relationships/hdphoto" Target="../media/hdphoto11.wdp"/><Relationship Id="rId35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chart" Target="../charts/chart6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6138" y="3632461"/>
            <a:ext cx="7995862" cy="14219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spc="-50" dirty="0"/>
              <a:t>ОПЕРАТИВНЫЕ </a:t>
            </a:r>
            <a:r>
              <a:rPr lang="ru-RU" sz="3200" spc="-60" dirty="0"/>
              <a:t>ДАННЫЕ</a:t>
            </a:r>
          </a:p>
          <a:p>
            <a:pPr>
              <a:spcBef>
                <a:spcPts val="0"/>
              </a:spcBef>
            </a:pPr>
            <a:r>
              <a:rPr lang="ru-RU" sz="3200" spc="-60" dirty="0"/>
              <a:t>ПО ИНДЕКСУ ПРОМЫШЛЕННОГО ПРОИЗВОДСТВА</a:t>
            </a:r>
            <a:endParaRPr lang="ru-RU" sz="3200" spc="-5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417130"/>
            <a:ext cx="5003618" cy="345223"/>
          </a:xfrm>
        </p:spPr>
        <p:txBody>
          <a:bodyPr/>
          <a:lstStyle/>
          <a:p>
            <a:r>
              <a:rPr lang="ru-RU" sz="2400" dirty="0">
                <a:solidFill>
                  <a:srgbClr val="E1002B"/>
                </a:solidFill>
              </a:rPr>
              <a:t>за </a:t>
            </a:r>
            <a:r>
              <a:rPr lang="ru-RU" sz="2400" dirty="0" smtClean="0">
                <a:solidFill>
                  <a:srgbClr val="E1002B"/>
                </a:solidFill>
              </a:rPr>
              <a:t>январь-март </a:t>
            </a:r>
            <a:r>
              <a:rPr lang="ru-RU" sz="2400" dirty="0" smtClean="0">
                <a:solidFill>
                  <a:srgbClr val="E1002B"/>
                </a:solidFill>
              </a:rPr>
              <a:t>2021 </a:t>
            </a:r>
            <a:r>
              <a:rPr lang="ru-RU" sz="2400" dirty="0">
                <a:solidFill>
                  <a:srgbClr val="E1002B"/>
                </a:solidFill>
              </a:rPr>
              <a:t>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48309" y="2286000"/>
            <a:ext cx="2786332" cy="62110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C00000">
                  <a:lumMod val="81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Федеральной службы государственной статистики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Республике Саха (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Якутия)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3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10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489696"/>
            <a:ext cx="10558342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ОБЕСПЕЧЕНИЮ </a:t>
            </a:r>
            <a:r>
              <a:rPr lang="ru-RU" sz="2000" b="1" spc="-80" dirty="0"/>
              <a:t>ЭЛЕКТРИЧЕСКОЙ ЭНЕРГИЕЙ, </a:t>
            </a:r>
            <a:endParaRPr lang="ru-RU" sz="2000" b="1" spc="-80" dirty="0" smtClean="0"/>
          </a:p>
          <a:p>
            <a:pPr>
              <a:spcBef>
                <a:spcPts val="0"/>
              </a:spcBef>
            </a:pPr>
            <a:r>
              <a:rPr lang="ru-RU" sz="2000" b="1" spc="-80" dirty="0" smtClean="0"/>
              <a:t>ГАЗОМ </a:t>
            </a:r>
            <a:r>
              <a:rPr lang="ru-RU" sz="2000" b="1" spc="-80" dirty="0"/>
              <a:t>И </a:t>
            </a:r>
            <a:r>
              <a:rPr lang="ru-RU" sz="2000" b="1" spc="-80" dirty="0" smtClean="0"/>
              <a:t>ПАРОМ; КОНДИЦИОНИРОВАНИЮ ВОЗДУХА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725072" y="2378833"/>
            <a:ext cx="1728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109,</a:t>
            </a:r>
            <a:r>
              <a:rPr lang="ru-RU" sz="20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621383" y="317398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ЯНВАРЬ-МАРТ </a:t>
            </a:r>
            <a:r>
              <a:rPr lang="ru-RU" sz="1400" dirty="0" smtClean="0"/>
              <a:t>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ЯНВАРЮ-МАРТУ </a:t>
            </a:r>
            <a:r>
              <a:rPr lang="ru-RU" sz="1400" dirty="0" smtClean="0"/>
              <a:t>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729023" y="3744808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102,</a:t>
            </a:r>
            <a:r>
              <a:rPr lang="ru-RU" sz="20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725072" y="4514250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969159"/>
              </p:ext>
            </p:extLst>
          </p:nvPr>
        </p:nvGraphicFramePr>
        <p:xfrm>
          <a:off x="164755" y="2024228"/>
          <a:ext cx="5049795" cy="4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2104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2104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92,4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97,8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70976" y="6096517"/>
            <a:ext cx="1402492" cy="276999"/>
            <a:chOff x="9632569" y="2543590"/>
            <a:chExt cx="1402492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251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99,2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102,0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420060" y="6070637"/>
            <a:ext cx="1476335" cy="276999"/>
            <a:chOff x="9632569" y="2851258"/>
            <a:chExt cx="1476335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104,6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108,3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2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11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216479" y="489696"/>
            <a:ext cx="10810499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ВОДОСНАБЖЕНИЮ, ВОДООТВЕДЕНИЮ, ОРГАНИЗАЦИИ СБОРА И УТИЛИЗАЦИИ ОТХОДОВ, ДЕЯТЕЛЬНОСТИ ПО ЛИКВИДАЦИИ ЗАГРЯЗНЕНИЙ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502674" y="2496515"/>
            <a:ext cx="1695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111,</a:t>
            </a:r>
            <a:r>
              <a:rPr lang="ru-RU" sz="20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357770" y="327284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ЯНВАРЬ-МАРТ </a:t>
            </a:r>
            <a:r>
              <a:rPr lang="ru-RU" sz="1400" dirty="0" smtClean="0"/>
              <a:t>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ЯНВАРЮ-МАРТУ </a:t>
            </a:r>
            <a:r>
              <a:rPr lang="ru-RU" sz="1400" dirty="0" smtClean="0"/>
              <a:t>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702937" y="3836347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99,</a:t>
            </a:r>
            <a:r>
              <a:rPr lang="ru-RU" sz="2000" b="1" spc="-3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sz="2000" b="1" spc="-3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43840" y="4588391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07" name="Овал 10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003" y="793538"/>
              <a:ext cx="540676" cy="540000"/>
            </a:xfrm>
            <a:prstGeom prst="rect">
              <a:avLst/>
            </a:prstGeom>
          </p:spPr>
        </p:pic>
      </p:grpSp>
      <p:graphicFrame>
        <p:nvGraphicFramePr>
          <p:cNvPr id="114" name="Диаграмма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839025"/>
              </p:ext>
            </p:extLst>
          </p:nvPr>
        </p:nvGraphicFramePr>
        <p:xfrm>
          <a:off x="270735" y="2077156"/>
          <a:ext cx="5017957" cy="44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9" name="Группа 108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10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86,8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98,4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39021" y="6102282"/>
            <a:ext cx="1481039" cy="276999"/>
            <a:chOff x="9632569" y="2543590"/>
            <a:chExt cx="1481039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100,3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101,6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518550" y="6083893"/>
            <a:ext cx="1467871" cy="276999"/>
            <a:chOff x="9632569" y="2851258"/>
            <a:chExt cx="1467871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21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115,7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138,4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2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94704" y="358066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54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401" y="2358052"/>
            <a:ext cx="1105300" cy="1103918"/>
          </a:xfrm>
          <a:prstGeom prst="rect">
            <a:avLst/>
          </a:prstGeom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281475" y="555812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4264404" y="6285208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036057" y="6307035"/>
            <a:ext cx="516677" cy="170846"/>
            <a:chOff x="3753166" y="6493433"/>
            <a:chExt cx="516677" cy="170846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3753166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408267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 flipV="1">
              <a:off x="392202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Прямоугольник 115"/>
          <p:cNvSpPr/>
          <p:nvPr/>
        </p:nvSpPr>
        <p:spPr>
          <a:xfrm>
            <a:off x="8552734" y="6289023"/>
            <a:ext cx="2816026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</a:t>
            </a:r>
            <a:endParaRPr lang="ru-RU" sz="1100" b="1" spc="-4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19795" y="6209781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232276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04" y="4341725"/>
            <a:ext cx="1078694" cy="1080000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837426" y="2614413"/>
            <a:ext cx="15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113,</a:t>
            </a:r>
            <a:r>
              <a:rPr lang="ru-RU" sz="20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93880" y="4529984"/>
            <a:ext cx="186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</a:t>
            </a:r>
            <a:r>
              <a:rPr lang="ru-RU" sz="20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4965145" y="5558127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437296" y="3664116"/>
            <a:ext cx="100024" cy="3535016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9102618" y="3637329"/>
            <a:ext cx="100022" cy="3588585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8718497" y="5555489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11379802" y="5017751"/>
            <a:ext cx="100019" cy="827752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11015935" y="5555489"/>
            <a:ext cx="96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90843" y="3754000"/>
            <a:ext cx="2486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 2021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МАРТ</a:t>
            </a:r>
            <a:r>
              <a:rPr lang="ru-RU" sz="1600" dirty="0" smtClean="0"/>
              <a:t> </a:t>
            </a:r>
            <a:r>
              <a:rPr lang="ru-RU" sz="1600" dirty="0" smtClean="0"/>
              <a:t>2021 </a:t>
            </a:r>
            <a:r>
              <a:rPr lang="ru-RU" sz="1600" dirty="0"/>
              <a:t>ГОДА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 flipV="1">
            <a:off x="1625876" y="2937578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0800000" flipV="1">
            <a:off x="1666536" y="4782785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3</a:t>
            </a:fld>
            <a:endParaRPr lang="ru-RU" dirty="0"/>
          </a:p>
        </p:txBody>
      </p:sp>
      <p:grpSp>
        <p:nvGrpSpPr>
          <p:cNvPr id="4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8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86465" y="358727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876" y="2359234"/>
            <a:ext cx="1105300" cy="1103918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6628664" y="6293446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5"/>
          <p:cNvGrpSpPr/>
          <p:nvPr/>
        </p:nvGrpSpPr>
        <p:grpSpPr>
          <a:xfrm>
            <a:off x="6026390" y="6234495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935033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826437" y="2752823"/>
            <a:ext cx="1427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112,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5024446" y="5629860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403090" y="3689615"/>
            <a:ext cx="202939" cy="3569528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9055474" y="3675772"/>
            <a:ext cx="202940" cy="3597214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8676831" y="5629966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11346153" y="5078703"/>
            <a:ext cx="142066" cy="730478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10955551" y="5575850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ЯНВАРЬ-МАРТ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2021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ГОДА</a:t>
            </a:r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800000" flipV="1">
            <a:off x="1528601" y="3005625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107" y="6355682"/>
            <a:ext cx="419999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4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6" y="656622"/>
            <a:ext cx="10463941" cy="501500"/>
          </a:xfrm>
        </p:spPr>
        <p:txBody>
          <a:bodyPr>
            <a:noAutofit/>
          </a:bodyPr>
          <a:lstStyle/>
          <a:p>
            <a:r>
              <a:rPr lang="ru-RU" sz="2600" dirty="0"/>
              <a:t>ИНДЕКСЫ </a:t>
            </a:r>
            <a:r>
              <a:rPr lang="ru-RU" sz="2600" dirty="0" smtClean="0"/>
              <a:t>ПРОИЗВОДСТВА ПО ВИДАМ ДЕЯТЕЛЬНОСТИ</a:t>
            </a:r>
            <a:endParaRPr lang="ru-RU" sz="2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единительная линия 71"/>
          <p:cNvCxnSpPr/>
          <p:nvPr/>
        </p:nvCxnSpPr>
        <p:spPr>
          <a:xfrm>
            <a:off x="306198" y="279882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23074" y="394957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246270" y="4684828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290750" y="490632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246270" y="2552602"/>
            <a:ext cx="20072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260881" y="612677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266263" y="3549463"/>
            <a:ext cx="2653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</a:t>
            </a:r>
            <a:endParaRPr lang="ru-RU" sz="1000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 </a:t>
            </a:r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паром; кондиционирование воздуха</a:t>
            </a:r>
            <a:endParaRPr lang="ru-RU" sz="1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00117" y="5709029"/>
            <a:ext cx="2834298" cy="41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Водоснабжение; водоотведение, организация сбора и утилизации отходов, деятельность по ликвидации загрязнений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170" y="4975823"/>
            <a:ext cx="656020" cy="655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5" y="2834699"/>
            <a:ext cx="655200" cy="65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4" y="1897402"/>
            <a:ext cx="655200" cy="65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6" y="4015704"/>
            <a:ext cx="655200" cy="6552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751443" y="6024212"/>
            <a:ext cx="8064944" cy="738503"/>
            <a:chOff x="3510495" y="5986866"/>
            <a:chExt cx="8064944" cy="738503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3999564" y="6039204"/>
              <a:ext cx="285955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Индекс промышленного производства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510495" y="5986866"/>
              <a:ext cx="518400" cy="304934"/>
              <a:chOff x="1439586" y="5403850"/>
              <a:chExt cx="801365" cy="414903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Прямоугольный треугольник 33"/>
              <p:cNvSpPr/>
              <p:nvPr/>
            </p:nvSpPr>
            <p:spPr>
              <a:xfrm>
                <a:off x="1612304" y="5511669"/>
                <a:ext cx="321584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flipH="1">
                <a:off x="1577469" y="5403850"/>
                <a:ext cx="483760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flipH="1">
                <a:off x="1439586" y="5511669"/>
                <a:ext cx="172718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>
                <a:off x="2061229" y="5403850"/>
                <a:ext cx="179722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3512218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3999565" y="6362193"/>
              <a:ext cx="2859554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электрической энергией, газом и паром; кондиционирование воздуха</a:t>
              </a:r>
            </a:p>
          </p:txBody>
        </p:sp>
        <p:grpSp>
          <p:nvGrpSpPr>
            <p:cNvPr id="150" name="Группа 149"/>
            <p:cNvGrpSpPr/>
            <p:nvPr/>
          </p:nvGrpSpPr>
          <p:grpSpPr>
            <a:xfrm>
              <a:off x="6890683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Прямоугольник 153"/>
            <p:cNvSpPr/>
            <p:nvPr/>
          </p:nvSpPr>
          <p:spPr>
            <a:xfrm>
              <a:off x="7381884" y="6359167"/>
              <a:ext cx="419355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Водоснабжение; водоотведение, организация сбора и утилизации отходов, деятельность по ликвидации загрязнений</a:t>
              </a:r>
            </a:p>
          </p:txBody>
        </p:sp>
        <p:grpSp>
          <p:nvGrpSpPr>
            <p:cNvPr id="155" name="Группа 154"/>
            <p:cNvGrpSpPr/>
            <p:nvPr/>
          </p:nvGrpSpPr>
          <p:grpSpPr>
            <a:xfrm>
              <a:off x="6890683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Прямоугольник 158"/>
            <p:cNvSpPr/>
            <p:nvPr/>
          </p:nvSpPr>
          <p:spPr>
            <a:xfrm>
              <a:off x="7381884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Обрабатывающие  производства</a:t>
              </a:r>
            </a:p>
          </p:txBody>
        </p:sp>
        <p:grpSp>
          <p:nvGrpSpPr>
            <p:cNvPr id="160" name="Группа 159"/>
            <p:cNvGrpSpPr/>
            <p:nvPr/>
          </p:nvGrpSpPr>
          <p:grpSpPr>
            <a:xfrm>
              <a:off x="8868056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61" name="Прямая соединительная линия 16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Прямоугольник 163"/>
            <p:cNvSpPr/>
            <p:nvPr/>
          </p:nvSpPr>
          <p:spPr>
            <a:xfrm>
              <a:off x="9359257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Добыча полезных  ископаемых</a:t>
              </a:r>
            </a:p>
          </p:txBody>
        </p:sp>
      </p:grpSp>
      <p:graphicFrame>
        <p:nvGraphicFramePr>
          <p:cNvPr id="82" name="Диаграмма 81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442254"/>
              </p:ext>
            </p:extLst>
          </p:nvPr>
        </p:nvGraphicFramePr>
        <p:xfrm>
          <a:off x="3162300" y="1610085"/>
          <a:ext cx="902970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4930820" y="5631023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Левая фигурная скобка 88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335139" y="3634422"/>
            <a:ext cx="151588" cy="3628566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0" name="Левая фигурная скобка 89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9049743" y="3647398"/>
            <a:ext cx="105853" cy="3567739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8589034" y="5594207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Левая фигурная скобка 9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11363593" y="5055838"/>
            <a:ext cx="111286" cy="745430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10939123" y="5544362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617533" y="2877689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745773" y="4004021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 flipV="1">
            <a:off x="1378872" y="4343304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617266" y="2003051"/>
            <a:ext cx="1369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Текст 3"/>
          <p:cNvSpPr txBox="1">
            <a:spLocks/>
          </p:cNvSpPr>
          <p:nvPr/>
        </p:nvSpPr>
        <p:spPr>
          <a:xfrm>
            <a:off x="1354739" y="110583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ЯНВАРЬ-МАРТ </a:t>
            </a:r>
            <a:r>
              <a:rPr lang="ru-RU" sz="1600" dirty="0" smtClean="0"/>
              <a:t>2021 ГОДА</a:t>
            </a:r>
            <a:endParaRPr lang="ru-RU" sz="16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8558" y="1533429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Равнобедренный треугольник 72"/>
          <p:cNvSpPr/>
          <p:nvPr/>
        </p:nvSpPr>
        <p:spPr>
          <a:xfrm>
            <a:off x="1362340" y="3130491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1362340" y="2255853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 flipV="1">
            <a:off x="1378872" y="5307977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732777" y="4975823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435" y="6355682"/>
            <a:ext cx="403671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236178" y="703785"/>
            <a:ext cx="10831240" cy="493008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ДОБЫЧЕ ПОЛЕЗНЫХ ИСКОПАЕМЫХ 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229962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ЯНВАРЬ-МАРТ </a:t>
            </a:r>
            <a:r>
              <a:rPr lang="ru-RU" sz="1600" dirty="0" smtClean="0"/>
              <a:t>2021 ГОДА </a:t>
            </a:r>
            <a:endParaRPr lang="ru-RU" sz="1600" dirty="0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2814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99150" y="2450945"/>
            <a:ext cx="2568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93" name="Овал 92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7992" y="3982467"/>
            <a:ext cx="657068" cy="649684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294704" y="350538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190340" y="3949333"/>
            <a:ext cx="28342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прочих полезных ископаемых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262425" y="4203249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99150" y="6119594"/>
            <a:ext cx="27019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металлических руд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92407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201866" y="4703353"/>
            <a:ext cx="1169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угля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281475" y="5699624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199150" y="3231187"/>
            <a:ext cx="2519106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в области добычи полезных ископаемых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70037" y="634524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39835" y="5473425"/>
            <a:ext cx="23519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Добыча нефти и природного газа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70522" y="3983309"/>
            <a:ext cx="648811" cy="64800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861" y="3983309"/>
            <a:ext cx="648801" cy="6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6643" y="3983309"/>
            <a:ext cx="648811" cy="64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386" y="3983309"/>
            <a:ext cx="648811" cy="64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6203" y="3984193"/>
            <a:ext cx="646232" cy="64623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8" y="1902292"/>
            <a:ext cx="540000" cy="540000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5" y="5008927"/>
            <a:ext cx="432541" cy="43200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826" y="2761332"/>
            <a:ext cx="432534" cy="4320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73" y="4247749"/>
            <a:ext cx="432541" cy="432000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038" y="3552193"/>
            <a:ext cx="432541" cy="432000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819" y="5738164"/>
            <a:ext cx="432000" cy="43200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870533" y="1937856"/>
            <a:ext cx="1242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873044" y="2761332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884361" y="4244381"/>
            <a:ext cx="1242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1601945" y="3784490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876692" y="3549736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0842" y="1604571"/>
            <a:ext cx="2922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04347" y="4950965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97487" y="5661777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9" name="Диаграмма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293528"/>
              </p:ext>
            </p:extLst>
          </p:nvPr>
        </p:nvGraphicFramePr>
        <p:xfrm>
          <a:off x="3581119" y="1244335"/>
          <a:ext cx="8262257" cy="500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80" name="Рисунок 7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70522" y="4666915"/>
            <a:ext cx="646232" cy="646232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9134" y="4691894"/>
            <a:ext cx="648801" cy="63406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9948" y="4666915"/>
            <a:ext cx="648811" cy="648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1364" y="4666915"/>
            <a:ext cx="657068" cy="68299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2181" y="4666915"/>
            <a:ext cx="648811" cy="6480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6126" y="4720846"/>
            <a:ext cx="659795" cy="658970"/>
          </a:xfrm>
          <a:prstGeom prst="rect">
            <a:avLst/>
          </a:prstGeom>
        </p:spPr>
      </p:pic>
      <p:sp>
        <p:nvSpPr>
          <p:cNvPr id="74" name="Равнобедренный треугольник 73"/>
          <p:cNvSpPr/>
          <p:nvPr/>
        </p:nvSpPr>
        <p:spPr>
          <a:xfrm>
            <a:off x="1601945" y="2992765"/>
            <a:ext cx="284046" cy="121910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1588998" y="2236101"/>
            <a:ext cx="284046" cy="121910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1589910" y="4466227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>
            <a:off x="1587022" y="5210442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1566586" y="5892343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667" y="6355682"/>
            <a:ext cx="371440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6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60760" y="633144"/>
            <a:ext cx="8780766" cy="675884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ОСНОВНЫМ ВИДАМ ОБРАБАТЫВАЮЩИХ ПРОИЗВОДСТВ</a:t>
            </a: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3957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77922" y="2467847"/>
            <a:ext cx="2699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81475" y="342982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81475" y="414333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77921" y="6062444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прочих готовых изделий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85211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81475" y="555005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205634" y="3175912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кокса и нефтепродуктов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81475" y="625129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75267" y="4593146"/>
            <a:ext cx="2834297" cy="292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прочей неметаллической минеральной продукции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8" name="Овал 47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395" y="4331951"/>
            <a:ext cx="288361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671" y="4331951"/>
            <a:ext cx="288360" cy="28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333" y="4331951"/>
            <a:ext cx="288360" cy="28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6972" y="4331951"/>
            <a:ext cx="288360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0308" y="4331951"/>
            <a:ext cx="288360" cy="28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870" y="4331951"/>
            <a:ext cx="288360" cy="28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9349" y="4331951"/>
            <a:ext cx="287730" cy="28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158" y="4331951"/>
            <a:ext cx="288360" cy="28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7563" y="4331951"/>
            <a:ext cx="288360" cy="28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82667" y="4331951"/>
            <a:ext cx="28836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4740" y="4331951"/>
            <a:ext cx="288337" cy="28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935" y="4331951"/>
            <a:ext cx="287702" cy="28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6415" y="4331951"/>
            <a:ext cx="288360" cy="28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75525" y="4331951"/>
            <a:ext cx="288360" cy="288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9161" y="4331951"/>
            <a:ext cx="288000" cy="288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6306" y="4331951"/>
            <a:ext cx="288337" cy="288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117" y="4331951"/>
            <a:ext cx="288360" cy="288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0871" y="4331951"/>
            <a:ext cx="281143" cy="288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575" y="1956281"/>
            <a:ext cx="542591" cy="54259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8879580" y="4331951"/>
            <a:ext cx="288000" cy="288000"/>
          </a:xfrm>
          <a:prstGeom prst="rect">
            <a:avLst/>
          </a:prstGeom>
        </p:spPr>
      </p:pic>
      <p:sp>
        <p:nvSpPr>
          <p:cNvPr id="80" name="Равнобедренный треугольник 79"/>
          <p:cNvSpPr/>
          <p:nvPr/>
        </p:nvSpPr>
        <p:spPr>
          <a:xfrm flipV="1">
            <a:off x="1640943" y="5886929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067222" y="556333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Равнобедренный треугольник 87"/>
          <p:cNvSpPr/>
          <p:nvPr/>
        </p:nvSpPr>
        <p:spPr>
          <a:xfrm flipV="1">
            <a:off x="1632705" y="5120022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009783" y="4119110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307" y="5563331"/>
            <a:ext cx="455208" cy="455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572" y="2807869"/>
            <a:ext cx="411132" cy="411132"/>
          </a:xfrm>
          <a:prstGeom prst="rect">
            <a:avLst/>
          </a:prstGeom>
        </p:spPr>
      </p:pic>
      <p:sp>
        <p:nvSpPr>
          <p:cNvPr id="71" name="Текст 3"/>
          <p:cNvSpPr txBox="1">
            <a:spLocks/>
          </p:cNvSpPr>
          <p:nvPr/>
        </p:nvSpPr>
        <p:spPr>
          <a:xfrm>
            <a:off x="1360760" y="127535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ЯНВАРЬ-МАРТ </a:t>
            </a:r>
            <a:r>
              <a:rPr lang="ru-RU" sz="1600" dirty="0" smtClean="0"/>
              <a:t>2021 ГОДА </a:t>
            </a:r>
            <a:endParaRPr lang="ru-RU" sz="1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90842" y="1604571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 flipV="1">
            <a:off x="1618368" y="2281138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982359" y="1914097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759790" y="2695575"/>
            <a:ext cx="137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05247" y="5367636"/>
            <a:ext cx="2804317" cy="19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и монтаж машин и оборудования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Равнобедренный треугольник 92"/>
          <p:cNvSpPr/>
          <p:nvPr/>
        </p:nvSpPr>
        <p:spPr>
          <a:xfrm flipV="1">
            <a:off x="1623980" y="3755933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987677" y="4850262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956" y="4921469"/>
            <a:ext cx="424552" cy="42402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175267" y="3936963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пищевых продуктов</a:t>
            </a:r>
          </a:p>
        </p:txBody>
      </p:sp>
      <p:sp>
        <p:nvSpPr>
          <p:cNvPr id="99" name="Равнобедренный треугольник 98"/>
          <p:cNvSpPr/>
          <p:nvPr/>
        </p:nvSpPr>
        <p:spPr>
          <a:xfrm flipV="1">
            <a:off x="1626119" y="4385258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018786" y="3439789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956" y="4197968"/>
            <a:ext cx="502072" cy="39102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243" y="3484927"/>
            <a:ext cx="460204" cy="418234"/>
          </a:xfrm>
          <a:prstGeom prst="rect">
            <a:avLst/>
          </a:prstGeom>
        </p:spPr>
      </p:pic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001342"/>
              </p:ext>
            </p:extLst>
          </p:nvPr>
        </p:nvGraphicFramePr>
        <p:xfrm>
          <a:off x="3289884" y="1681565"/>
          <a:ext cx="8658047" cy="487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pic>
        <p:nvPicPr>
          <p:cNvPr id="110" name="Рисунок 10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147142" y="3597066"/>
            <a:ext cx="459773" cy="45919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8807" y="3666172"/>
            <a:ext cx="522897" cy="438737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6096158" y="3593483"/>
            <a:ext cx="477793" cy="452312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9353" y="3549518"/>
            <a:ext cx="469555" cy="469996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518" y="3551316"/>
            <a:ext cx="469557" cy="46897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7580" y="3633042"/>
            <a:ext cx="387731" cy="387246"/>
          </a:xfrm>
          <a:prstGeom prst="rect">
            <a:avLst/>
          </a:prstGeom>
        </p:spPr>
      </p:pic>
      <p:sp>
        <p:nvSpPr>
          <p:cNvPr id="82" name="Равнобедренный треугольник 81"/>
          <p:cNvSpPr/>
          <p:nvPr/>
        </p:nvSpPr>
        <p:spPr>
          <a:xfrm>
            <a:off x="1620301" y="2967111"/>
            <a:ext cx="284046" cy="12364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0637" y="3641302"/>
            <a:ext cx="415481" cy="4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093" y="6355682"/>
            <a:ext cx="37101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7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ПРОМЫШЛЕННОГО ПРОИЗВОДСТВА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6001882" y="2265406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98,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686941" y="304730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ЯНВАРЬ-МАРТ </a:t>
            </a:r>
            <a:r>
              <a:rPr lang="ru-RU" sz="1400" dirty="0" smtClean="0"/>
              <a:t>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ЯНВАРЮ-МАРТУ </a:t>
            </a:r>
            <a:r>
              <a:rPr lang="ru-RU" sz="1400" dirty="0" smtClean="0"/>
              <a:t>2020 </a:t>
            </a:r>
            <a:r>
              <a:rPr lang="ru-RU" sz="1400" dirty="0"/>
              <a:t>ГОДА</a:t>
            </a:r>
          </a:p>
        </p:txBody>
      </p:sp>
      <p:grpSp>
        <p:nvGrpSpPr>
          <p:cNvPr id="221" name="Группа 220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223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6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8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4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136" name="Овал 13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6036800" y="3517044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96,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832166" y="4294489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1" name="Диаграмма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840691"/>
              </p:ext>
            </p:extLst>
          </p:nvPr>
        </p:nvGraphicFramePr>
        <p:xfrm>
          <a:off x="175518" y="1982515"/>
          <a:ext cx="5203790" cy="469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user\Documents\РАБОТА УДАЛЕНКА\ИПП\греб\200px-Coat_of_arms_of_Primorsky_Kra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98" y="4406390"/>
            <a:ext cx="235554" cy="28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РАБОТА УДАЛЕНКА\ИПП\греб\200px-Coat_of_arms_of_Zabaykalsky_Krai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54" y="3269028"/>
            <a:ext cx="238211" cy="2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РАБОТА УДАЛЕНКА\ИПП\греб\800px-Coat_of_Arms_of_Chukotk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08" y="4027210"/>
            <a:ext cx="227922" cy="2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cuments\РАБОТА УДАЛЕНКА\ИПП\греб\800px-Coat_of_Arms_of_Kamchatka_Krai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38" y="5503840"/>
            <a:ext cx="227818" cy="2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cuments\РАБОТА УДАЛЕНКА\ИПП\греб\800px-Coat_of_arms_of_the_Jewish_Autonomous_Oblast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9" y="3639443"/>
            <a:ext cx="232657" cy="2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cuments\РАБОТА УДАЛЕНКА\ИПП\греб\800px-Khabarovsk_kray_CO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86" y="4792052"/>
            <a:ext cx="225344" cy="2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ocuments\РАБОТА УДАЛЕНКА\ИПП\греб\800px-Sakhalin_Oblast_Coat_of_Arms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85" y="5870140"/>
            <a:ext cx="232167" cy="2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cuments\РАБОТА УДАЛЕНКА\ИПП\греб\1024px-Coat_of_Arms_of_Sakha_(Yakutia)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86" y="2193295"/>
            <a:ext cx="236566" cy="2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cuments\РАБОТА УДАЛЕНКА\ИПП\греб\Amurskaja_obl_coa_200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62" y="5127912"/>
            <a:ext cx="217968" cy="2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ocuments\РАБОТА УДАЛЕНКА\ИПП\греб\бурятия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99" y="2548504"/>
            <a:ext cx="218702" cy="2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ocuments\РАБОТА УДАЛЕНКА\ИПП\греб\магаданская обл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85" y="2930483"/>
            <a:ext cx="216686" cy="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46" name="Овал 45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86,5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94,3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970976" y="6096517"/>
            <a:ext cx="1323945" cy="276999"/>
            <a:chOff x="9632569" y="2543590"/>
            <a:chExt cx="1323945" cy="276999"/>
          </a:xfrm>
        </p:grpSpPr>
        <p:sp>
          <p:nvSpPr>
            <p:cNvPr id="52" name="Овал 51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783436" y="2543590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95,0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98,8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0420060" y="6070637"/>
            <a:ext cx="1467871" cy="276999"/>
            <a:chOff x="9632569" y="2851258"/>
            <a:chExt cx="1467871" cy="276999"/>
          </a:xfrm>
        </p:grpSpPr>
        <p:sp>
          <p:nvSpPr>
            <p:cNvPr id="55" name="Овал 54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778732" y="2851258"/>
              <a:ext cx="1321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100,5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112,2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929" y="6355682"/>
            <a:ext cx="379178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8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ДОБЫЧЕ ПОЛЕЗНЫХ ИСКОПАЕМЫХ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913233" y="2382095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92,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30423" y="315440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45862" y="1220763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ЯНВАРЬ-МАРТ </a:t>
            </a:r>
            <a:r>
              <a:rPr lang="ru-RU" sz="1400" dirty="0" smtClean="0"/>
              <a:t>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ЯНВАРЮ-МАРТУ </a:t>
            </a:r>
            <a:r>
              <a:rPr lang="ru-RU" sz="1400" dirty="0" smtClean="0"/>
              <a:t>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913233" y="3648847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96,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733311" y="4442772"/>
            <a:ext cx="1763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506720"/>
              </p:ext>
            </p:extLst>
          </p:nvPr>
        </p:nvGraphicFramePr>
        <p:xfrm>
          <a:off x="312828" y="2058410"/>
          <a:ext cx="5222999" cy="438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10204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2" y="-147250"/>
              <a:ext cx="3943349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84,1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,9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70976" y="6096517"/>
            <a:ext cx="1323945" cy="276999"/>
            <a:chOff x="9632569" y="2543590"/>
            <a:chExt cx="1323945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92,9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98,5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420060" y="6070637"/>
            <a:ext cx="1467871" cy="276999"/>
            <a:chOff x="9632569" y="2851258"/>
            <a:chExt cx="1467871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21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101,9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113,5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764" y="6355682"/>
            <a:ext cx="38734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9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558342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ОБРАБАТЫВАЮЩИМ ПРОИЗВОДСТВАМ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642891" y="2350275"/>
            <a:ext cx="2057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100,</a:t>
            </a:r>
            <a:r>
              <a:rPr lang="ru-RU" sz="20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000" b="1" spc="-30" dirty="0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4FAF4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373904" y="311321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ЯНВАРЬ-МАРТ </a:t>
            </a:r>
            <a:r>
              <a:rPr lang="ru-RU" sz="1400" dirty="0" smtClean="0"/>
              <a:t>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ЯНВАРЮ-МАРТУ </a:t>
            </a:r>
            <a:r>
              <a:rPr lang="ru-RU" sz="1400" dirty="0" smtClean="0"/>
              <a:t>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762612" y="3706513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92</a:t>
            </a:r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47330" y="4451428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4" name="Овал 113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graphicFrame>
        <p:nvGraphicFramePr>
          <p:cNvPr id="116" name="Диаграмма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273254"/>
              </p:ext>
            </p:extLst>
          </p:nvPr>
        </p:nvGraphicFramePr>
        <p:xfrm>
          <a:off x="307216" y="2000805"/>
          <a:ext cx="5286276" cy="448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6" name="Группа 105"/>
          <p:cNvGrpSpPr/>
          <p:nvPr/>
        </p:nvGrpSpPr>
        <p:grpSpPr>
          <a:xfrm>
            <a:off x="8036063" y="1519842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49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6" y="3502972"/>
              <a:ext cx="1323974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85,2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92,9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70976" y="6096517"/>
            <a:ext cx="1323945" cy="276999"/>
            <a:chOff x="9632569" y="2543590"/>
            <a:chExt cx="1323945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93,8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97,3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420060" y="6070637"/>
            <a:ext cx="1476335" cy="276999"/>
            <a:chOff x="9632569" y="2851258"/>
            <a:chExt cx="1476335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101,4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130,0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5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9858</TotalTime>
  <Words>603</Words>
  <Application>Microsoft Office PowerPoint</Application>
  <PresentationFormat>Произвольный</PresentationFormat>
  <Paragraphs>216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p14_DolgunovaVV</cp:lastModifiedBy>
  <cp:revision>792</cp:revision>
  <cp:lastPrinted>2020-11-24T06:18:42Z</cp:lastPrinted>
  <dcterms:created xsi:type="dcterms:W3CDTF">2020-04-14T07:41:03Z</dcterms:created>
  <dcterms:modified xsi:type="dcterms:W3CDTF">2021-04-20T07:52:21Z</dcterms:modified>
</cp:coreProperties>
</file>