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1" r:id="rId2"/>
    <p:sldId id="296" r:id="rId3"/>
    <p:sldId id="312" r:id="rId4"/>
    <p:sldId id="313" r:id="rId5"/>
    <p:sldId id="288" r:id="rId6"/>
    <p:sldId id="289" r:id="rId7"/>
    <p:sldId id="298" r:id="rId8"/>
    <p:sldId id="306" r:id="rId9"/>
    <p:sldId id="307" r:id="rId10"/>
    <p:sldId id="308" r:id="rId11"/>
    <p:sldId id="309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638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A21630"/>
    <a:srgbClr val="4FAF4F"/>
    <a:srgbClr val="FFC000"/>
    <a:srgbClr val="1F4E79"/>
    <a:srgbClr val="5B9BD5"/>
    <a:srgbClr val="00B050"/>
    <a:srgbClr val="CCCCFF"/>
    <a:srgbClr val="E1002B"/>
    <a:srgbClr val="E0B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3" autoAdjust="0"/>
    <p:restoredTop sz="98376" autoAdjust="0"/>
  </p:normalViewPr>
  <p:slideViewPr>
    <p:cSldViewPr snapToGrid="0" showGuides="1">
      <p:cViewPr>
        <p:scale>
          <a:sx n="106" d="100"/>
          <a:sy n="106" d="100"/>
        </p:scale>
        <p:origin x="-1068" y="-288"/>
      </p:cViewPr>
      <p:guideLst>
        <p:guide orient="horz" pos="3612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93E-2"/>
          <c:y val="4.9640443040185993E-2"/>
          <c:w val="0.91735207149739151"/>
          <c:h val="0.7350260589281443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4239567834722344E-3"/>
                  <c:y val="-0.28688516268416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2.6105572789853451E-17"/>
                  <c:y val="-0.27076801871314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"/>
                  <c:y val="-0.3416834521856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2211145579706626E-17"/>
                  <c:y val="-0.36102402495086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2.8479135669444823E-3"/>
                  <c:y val="-0.27076801871314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4.2718703504167144E-3"/>
                  <c:y val="-0.12893715176816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9.9676974843056418E-3"/>
                  <c:y val="-0.1869588700638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4.2718703504166138E-3"/>
                  <c:y val="-0.29010859147837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4.271870350416704E-3"/>
                  <c:y val="-0.3030025604684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2.8479135669443739E-3"/>
                  <c:y val="-0.38036459771608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layout>
                <c:manualLayout>
                  <c:x val="2.2783308535555751E-2"/>
                  <c:y val="-0.12249029417975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Лист1!$A$2:$A$34</c:f>
              <c:strCache>
                <c:ptCount val="3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</c:strCache>
            </c:strRef>
          </c:cat>
          <c:val>
            <c:numRef>
              <c:f>Лист1!$B$2:$B$34</c:f>
              <c:numCache>
                <c:formatCode>0.0</c:formatCode>
                <c:ptCount val="33"/>
                <c:pt idx="0">
                  <c:v>98</c:v>
                </c:pt>
                <c:pt idx="1">
                  <c:v>100.2</c:v>
                </c:pt>
                <c:pt idx="2">
                  <c:v>112.6</c:v>
                </c:pt>
                <c:pt idx="3">
                  <c:v>131</c:v>
                </c:pt>
                <c:pt idx="4">
                  <c:v>109.2</c:v>
                </c:pt>
                <c:pt idx="5">
                  <c:v>109.3</c:v>
                </c:pt>
                <c:pt idx="6">
                  <c:v>115.6</c:v>
                </c:pt>
                <c:pt idx="7">
                  <c:v>108.5</c:v>
                </c:pt>
                <c:pt idx="8">
                  <c:v>127.3</c:v>
                </c:pt>
                <c:pt idx="9">
                  <c:v>103.9</c:v>
                </c:pt>
                <c:pt idx="10">
                  <c:v>109.1</c:v>
                </c:pt>
                <c:pt idx="11">
                  <c:v>116.5</c:v>
                </c:pt>
                <c:pt idx="12">
                  <c:v>93.1</c:v>
                </c:pt>
                <c:pt idx="13">
                  <c:v>110.3</c:v>
                </c:pt>
                <c:pt idx="14">
                  <c:v>102</c:v>
                </c:pt>
                <c:pt idx="15">
                  <c:v>72.5</c:v>
                </c:pt>
                <c:pt idx="16">
                  <c:v>85.4</c:v>
                </c:pt>
                <c:pt idx="17">
                  <c:v>86.2</c:v>
                </c:pt>
                <c:pt idx="18">
                  <c:v>78.400000000000006</c:v>
                </c:pt>
                <c:pt idx="19">
                  <c:v>90.1</c:v>
                </c:pt>
                <c:pt idx="20">
                  <c:v>103.8</c:v>
                </c:pt>
                <c:pt idx="21">
                  <c:v>103.1</c:v>
                </c:pt>
                <c:pt idx="22">
                  <c:v>110.9</c:v>
                </c:pt>
                <c:pt idx="23">
                  <c:v>103.9</c:v>
                </c:pt>
                <c:pt idx="24">
                  <c:v>99.9</c:v>
                </c:pt>
                <c:pt idx="25">
                  <c:v>120.5</c:v>
                </c:pt>
                <c:pt idx="26">
                  <c:v>115</c:v>
                </c:pt>
                <c:pt idx="27">
                  <c:v>148.80000000000001</c:v>
                </c:pt>
                <c:pt idx="28">
                  <c:v>133.30000000000001</c:v>
                </c:pt>
                <c:pt idx="29">
                  <c:v>144</c:v>
                </c:pt>
                <c:pt idx="30">
                  <c:v>132.1</c:v>
                </c:pt>
                <c:pt idx="31">
                  <c:v>121.2</c:v>
                </c:pt>
                <c:pt idx="32">
                  <c:v>100.6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251904"/>
        <c:axId val="102257792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 предыд месяцу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9870789937222595E-2"/>
                  <c:y val="-3.868114553044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5598919586805937E-2"/>
                  <c:y val="6.124514708987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8446833153750352E-2"/>
                  <c:y val="-3.868114553044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3.7022876370278179E-2"/>
                  <c:y val="-6.124514708987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2.9903092452917023E-2"/>
                  <c:y val="-5.1574860707265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2.9903092452917023E-2"/>
                  <c:y val="-9.6702863826123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9870789937222671E-2"/>
                  <c:y val="-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4.1294746720694747E-2"/>
                  <c:y val="-0.16439486850441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2.4207377441609505E-2"/>
                  <c:y val="5.1574860707265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3.2751006019861292E-2"/>
                  <c:y val="-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layout>
                <c:manualLayout>
                  <c:x val="0"/>
                  <c:y val="-2.5787430353632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rgbClr val="4FAF4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Лист1!$A$2:$A$34</c:f>
              <c:strCache>
                <c:ptCount val="3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</c:strCache>
            </c:strRef>
          </c:cat>
          <c:val>
            <c:numRef>
              <c:f>Лист1!$C$2:$C$34</c:f>
              <c:numCache>
                <c:formatCode>0.0</c:formatCode>
                <c:ptCount val="33"/>
                <c:pt idx="0">
                  <c:v>94.7</c:v>
                </c:pt>
                <c:pt idx="1">
                  <c:v>87.7</c:v>
                </c:pt>
                <c:pt idx="2">
                  <c:v>105.2</c:v>
                </c:pt>
                <c:pt idx="3">
                  <c:v>106</c:v>
                </c:pt>
                <c:pt idx="4">
                  <c:v>91.9</c:v>
                </c:pt>
                <c:pt idx="5">
                  <c:v>97.9</c:v>
                </c:pt>
                <c:pt idx="6">
                  <c:v>120.4</c:v>
                </c:pt>
                <c:pt idx="7">
                  <c:v>101.6</c:v>
                </c:pt>
                <c:pt idx="8">
                  <c:v>105.1</c:v>
                </c:pt>
                <c:pt idx="9">
                  <c:v>90.9</c:v>
                </c:pt>
                <c:pt idx="10">
                  <c:v>104.6</c:v>
                </c:pt>
                <c:pt idx="11">
                  <c:v>114.2</c:v>
                </c:pt>
                <c:pt idx="12">
                  <c:v>75.7</c:v>
                </c:pt>
                <c:pt idx="13">
                  <c:v>104</c:v>
                </c:pt>
                <c:pt idx="14">
                  <c:v>97.5</c:v>
                </c:pt>
                <c:pt idx="15">
                  <c:v>75.599999999999994</c:v>
                </c:pt>
                <c:pt idx="16">
                  <c:v>108.5</c:v>
                </c:pt>
                <c:pt idx="17">
                  <c:v>99</c:v>
                </c:pt>
                <c:pt idx="18">
                  <c:v>108.8</c:v>
                </c:pt>
                <c:pt idx="19">
                  <c:v>117.5</c:v>
                </c:pt>
                <c:pt idx="20">
                  <c:v>121.2</c:v>
                </c:pt>
                <c:pt idx="21">
                  <c:v>90.3</c:v>
                </c:pt>
                <c:pt idx="22">
                  <c:v>112.3</c:v>
                </c:pt>
                <c:pt idx="23">
                  <c:v>106.9</c:v>
                </c:pt>
                <c:pt idx="24">
                  <c:v>72.900000000000006</c:v>
                </c:pt>
                <c:pt idx="25">
                  <c:v>125.5</c:v>
                </c:pt>
                <c:pt idx="26">
                  <c:v>93</c:v>
                </c:pt>
                <c:pt idx="27" formatCode="General">
                  <c:v>97.8</c:v>
                </c:pt>
                <c:pt idx="28" formatCode="General">
                  <c:v>97.2</c:v>
                </c:pt>
                <c:pt idx="29" formatCode="General">
                  <c:v>106.4</c:v>
                </c:pt>
                <c:pt idx="30">
                  <c:v>99.6</c:v>
                </c:pt>
                <c:pt idx="31">
                  <c:v>107.9</c:v>
                </c:pt>
                <c:pt idx="32">
                  <c:v>100.8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51904"/>
        <c:axId val="102257792"/>
      </c:lineChart>
      <c:catAx>
        <c:axId val="10225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02257792"/>
        <c:crosses val="autoZero"/>
        <c:auto val="1"/>
        <c:lblAlgn val="ctr"/>
        <c:lblOffset val="100"/>
        <c:noMultiLvlLbl val="0"/>
      </c:catAx>
      <c:valAx>
        <c:axId val="102257792"/>
        <c:scaling>
          <c:orientation val="minMax"/>
          <c:max val="15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02251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45780660326788"/>
          <c:y val="1.6798403650963609E-2"/>
          <c:w val="0.52903269992149859"/>
          <c:h val="0.914312528480082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ВОДОСНАБЖ!$A$2:$A$12</c:f>
              <c:strCache>
                <c:ptCount val="11"/>
                <c:pt idx="0">
                  <c:v>Камчатский край</c:v>
                </c:pt>
                <c:pt idx="1">
                  <c:v>Сахалинская область</c:v>
                </c:pt>
                <c:pt idx="2">
                  <c:v>Хабаровский край</c:v>
                </c:pt>
                <c:pt idx="3">
                  <c:v>Амурская область</c:v>
                </c:pt>
                <c:pt idx="4">
                  <c:v>Приморский край</c:v>
                </c:pt>
                <c:pt idx="5">
                  <c:v>Магаданская область</c:v>
                </c:pt>
                <c:pt idx="6">
                  <c:v>Забайкальский край</c:v>
                </c:pt>
                <c:pt idx="7">
                  <c:v>Республика Саха (Якутия)</c:v>
                </c:pt>
                <c:pt idx="8">
                  <c:v>Чукотский авт. округ</c:v>
                </c:pt>
                <c:pt idx="9">
                  <c:v>Еврейская авт. область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ВОДОСНАБЖ!$B$2:$B$12</c:f>
              <c:numCache>
                <c:formatCode>_-* #,##0.0\ _₽_-;\-* #,##0.0\ _₽_-;_-* "-"??\ _₽_-;_-@_-</c:formatCode>
                <c:ptCount val="11"/>
                <c:pt idx="0">
                  <c:v>86.1</c:v>
                </c:pt>
                <c:pt idx="1">
                  <c:v>91.6</c:v>
                </c:pt>
                <c:pt idx="2">
                  <c:v>95</c:v>
                </c:pt>
                <c:pt idx="3">
                  <c:v>100.3</c:v>
                </c:pt>
                <c:pt idx="4">
                  <c:v>102.4</c:v>
                </c:pt>
                <c:pt idx="5">
                  <c:v>102.8</c:v>
                </c:pt>
                <c:pt idx="6">
                  <c:v>107.4</c:v>
                </c:pt>
                <c:pt idx="7">
                  <c:v>108.4</c:v>
                </c:pt>
                <c:pt idx="8">
                  <c:v>110.8</c:v>
                </c:pt>
                <c:pt idx="9">
                  <c:v>119.8</c:v>
                </c:pt>
                <c:pt idx="10">
                  <c:v>151.6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43599360"/>
        <c:axId val="43600896"/>
      </c:barChart>
      <c:catAx>
        <c:axId val="435993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600896"/>
        <c:crosses val="autoZero"/>
        <c:auto val="1"/>
        <c:lblAlgn val="ctr"/>
        <c:lblOffset val="800"/>
        <c:noMultiLvlLbl val="0"/>
      </c:catAx>
      <c:valAx>
        <c:axId val="4360089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599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9E-2"/>
          <c:y val="4.9640443040185986E-2"/>
          <c:w val="0.91735207149739151"/>
          <c:h val="0.73502605892814454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2.8479135669444689E-3"/>
                  <c:y val="-0.17728858368122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"/>
                  <c:y val="-0.22241658680008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1.4239567834722345E-2"/>
                  <c:y val="-0.25142744594792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0"/>
                  <c:y val="-0.25142744594792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7.1197839173611725E-3"/>
                  <c:y val="-0.1418308669449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5.6958271338889378E-3"/>
                  <c:y val="-0.14505429573918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2.8479135669444689E-3"/>
                  <c:y val="-0.11604343659134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2.8479135669444689E-3"/>
                  <c:y val="-0.14827772453338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2.8479135669444689E-3"/>
                  <c:y val="-0.24820401715371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4.2718703504168081E-3"/>
                  <c:y val="-0.32556630821461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layout>
                <c:manualLayout>
                  <c:x val="4.271870350416704E-3"/>
                  <c:y val="-0.31911945062620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595959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strRef>
              <c:f>Лист1!$A$2:$A$34</c:f>
              <c:strCache>
                <c:ptCount val="3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</c:strCache>
            </c:strRef>
          </c:cat>
          <c:val>
            <c:numRef>
              <c:f>Лист1!$B$2:$B$34</c:f>
              <c:numCache>
                <c:formatCode>0.0</c:formatCode>
                <c:ptCount val="33"/>
                <c:pt idx="0">
                  <c:v>98</c:v>
                </c:pt>
                <c:pt idx="1">
                  <c:v>99</c:v>
                </c:pt>
                <c:pt idx="2">
                  <c:v>103.1</c:v>
                </c:pt>
                <c:pt idx="3">
                  <c:v>109.1</c:v>
                </c:pt>
                <c:pt idx="4">
                  <c:v>109</c:v>
                </c:pt>
                <c:pt idx="5">
                  <c:v>109.1</c:v>
                </c:pt>
                <c:pt idx="6">
                  <c:v>110.1</c:v>
                </c:pt>
                <c:pt idx="7">
                  <c:v>109.8</c:v>
                </c:pt>
                <c:pt idx="8">
                  <c:v>111.8</c:v>
                </c:pt>
                <c:pt idx="9">
                  <c:v>110.9</c:v>
                </c:pt>
                <c:pt idx="10">
                  <c:v>110.7</c:v>
                </c:pt>
                <c:pt idx="11">
                  <c:v>111.3</c:v>
                </c:pt>
                <c:pt idx="12">
                  <c:v>93.1</c:v>
                </c:pt>
                <c:pt idx="13">
                  <c:v>101.2</c:v>
                </c:pt>
                <c:pt idx="14">
                  <c:v>101.5</c:v>
                </c:pt>
                <c:pt idx="15">
                  <c:v>94</c:v>
                </c:pt>
                <c:pt idx="16">
                  <c:v>92.4</c:v>
                </c:pt>
                <c:pt idx="17">
                  <c:v>91.4</c:v>
                </c:pt>
                <c:pt idx="18">
                  <c:v>89.3</c:v>
                </c:pt>
                <c:pt idx="19">
                  <c:v>89.4</c:v>
                </c:pt>
                <c:pt idx="20">
                  <c:v>91.3</c:v>
                </c:pt>
                <c:pt idx="21">
                  <c:v>92.5</c:v>
                </c:pt>
                <c:pt idx="22">
                  <c:v>94.3</c:v>
                </c:pt>
                <c:pt idx="23">
                  <c:v>95.3</c:v>
                </c:pt>
                <c:pt idx="24">
                  <c:v>99.9</c:v>
                </c:pt>
                <c:pt idx="25">
                  <c:v>110.4</c:v>
                </c:pt>
                <c:pt idx="26">
                  <c:v>111.9</c:v>
                </c:pt>
                <c:pt idx="27">
                  <c:v>119.3</c:v>
                </c:pt>
                <c:pt idx="28">
                  <c:v>121.8</c:v>
                </c:pt>
                <c:pt idx="29">
                  <c:v>125.4</c:v>
                </c:pt>
                <c:pt idx="30">
                  <c:v>126.4</c:v>
                </c:pt>
                <c:pt idx="31">
                  <c:v>125.6</c:v>
                </c:pt>
                <c:pt idx="32">
                  <c:v>121.9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41536"/>
        <c:axId val="100455552"/>
      </c:areaChart>
      <c:lineChart>
        <c:grouping val="standard"/>
        <c:varyColors val="0"/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6C3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1359351752083512E-2"/>
                  <c:y val="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1.5663524618194712E-2"/>
                  <c:y val="2.578743035363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1.9935394968611287E-2"/>
                  <c:y val="2.256400155942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-1.423956783472234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7.1197839173611924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-1.5663524618194712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2.1359351752083536E-2"/>
                  <c:y val="3.8681145530449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layout>
                <c:manualLayout>
                  <c:x val="-2.1359351752083536E-2"/>
                  <c:y val="-1.611714397102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layout>
                <c:manualLayout>
                  <c:x val="-1.1391654267778E-2"/>
                  <c:y val="2.2564001559428941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97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layout>
                <c:manualLayout>
                  <c:x val="-1.2815611051250108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</c:dLbl>
            <c:dLbl>
              <c:idx val="21"/>
              <c:layout>
                <c:manualLayout>
                  <c:x val="-1.1391654267778E-2"/>
                  <c:y val="2.5787430353632977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91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layout>
                <c:manualLayout>
                  <c:x val="-9.96769748430572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-1.4239567834722239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8.543740700833408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Лист1!$A$2:$A$34</c:f>
              <c:strCache>
                <c:ptCount val="3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41536"/>
        <c:axId val="100455552"/>
      </c:lineChart>
      <c:catAx>
        <c:axId val="3064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00455552"/>
        <c:crosses val="autoZero"/>
        <c:auto val="1"/>
        <c:lblAlgn val="ctr"/>
        <c:lblOffset val="100"/>
        <c:noMultiLvlLbl val="0"/>
      </c:catAx>
      <c:valAx>
        <c:axId val="100455552"/>
        <c:scaling>
          <c:orientation val="minMax"/>
          <c:max val="140"/>
          <c:min val="7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306415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2E-2"/>
          <c:y val="4.9640443040185979E-2"/>
          <c:w val="0.91735207149739151"/>
          <c:h val="0.73502605892814443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Индексы промышленного производства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cat>
            <c:strRef>
              <c:f>Лист1!$A$2:$A$34</c:f>
              <c:strCache>
                <c:ptCount val="3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</c:strCache>
            </c:strRef>
          </c:cat>
          <c:val>
            <c:numRef>
              <c:f>Лист1!$B$2:$B$34</c:f>
              <c:numCache>
                <c:formatCode>0.0</c:formatCode>
                <c:ptCount val="33"/>
                <c:pt idx="0">
                  <c:v>98</c:v>
                </c:pt>
                <c:pt idx="1">
                  <c:v>99</c:v>
                </c:pt>
                <c:pt idx="2">
                  <c:v>103.1</c:v>
                </c:pt>
                <c:pt idx="3">
                  <c:v>109.1</c:v>
                </c:pt>
                <c:pt idx="4">
                  <c:v>109</c:v>
                </c:pt>
                <c:pt idx="5">
                  <c:v>109.1</c:v>
                </c:pt>
                <c:pt idx="6">
                  <c:v>110.1</c:v>
                </c:pt>
                <c:pt idx="7">
                  <c:v>109.8</c:v>
                </c:pt>
                <c:pt idx="8">
                  <c:v>111.8</c:v>
                </c:pt>
                <c:pt idx="9">
                  <c:v>110.9</c:v>
                </c:pt>
                <c:pt idx="10">
                  <c:v>110.7</c:v>
                </c:pt>
                <c:pt idx="11">
                  <c:v>111.3</c:v>
                </c:pt>
                <c:pt idx="12">
                  <c:v>93.1</c:v>
                </c:pt>
                <c:pt idx="13">
                  <c:v>101.2</c:v>
                </c:pt>
                <c:pt idx="14">
                  <c:v>101.5</c:v>
                </c:pt>
                <c:pt idx="15">
                  <c:v>94</c:v>
                </c:pt>
                <c:pt idx="16">
                  <c:v>92.4</c:v>
                </c:pt>
                <c:pt idx="17">
                  <c:v>91.4</c:v>
                </c:pt>
                <c:pt idx="18">
                  <c:v>89.3</c:v>
                </c:pt>
                <c:pt idx="19">
                  <c:v>89.4</c:v>
                </c:pt>
                <c:pt idx="20">
                  <c:v>91.3</c:v>
                </c:pt>
                <c:pt idx="21">
                  <c:v>92.5</c:v>
                </c:pt>
                <c:pt idx="22">
                  <c:v>94.3</c:v>
                </c:pt>
                <c:pt idx="23">
                  <c:v>95.3</c:v>
                </c:pt>
                <c:pt idx="24">
                  <c:v>99.9</c:v>
                </c:pt>
                <c:pt idx="25">
                  <c:v>110.4</c:v>
                </c:pt>
                <c:pt idx="26">
                  <c:v>111.9</c:v>
                </c:pt>
                <c:pt idx="27">
                  <c:v>119.3</c:v>
                </c:pt>
                <c:pt idx="28">
                  <c:v>121.8</c:v>
                </c:pt>
                <c:pt idx="29">
                  <c:v>125.4</c:v>
                </c:pt>
                <c:pt idx="30">
                  <c:v>126.4</c:v>
                </c:pt>
                <c:pt idx="31">
                  <c:v>125.6</c:v>
                </c:pt>
                <c:pt idx="32">
                  <c:v>121.9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19904"/>
        <c:axId val="32343168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Индексы промышленного производства2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Лист1!$A$2:$A$34</c:f>
              <c:strCache>
                <c:ptCount val="3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</c:strCache>
            </c:strRef>
          </c:cat>
          <c:val>
            <c:numRef>
              <c:f>Лист1!$C$2:$C$34</c:f>
              <c:numCache>
                <c:formatCode>0.0</c:formatCode>
                <c:ptCount val="33"/>
                <c:pt idx="0">
                  <c:v>98</c:v>
                </c:pt>
                <c:pt idx="1">
                  <c:v>99</c:v>
                </c:pt>
                <c:pt idx="2">
                  <c:v>103.1</c:v>
                </c:pt>
                <c:pt idx="3">
                  <c:v>109.1</c:v>
                </c:pt>
                <c:pt idx="4">
                  <c:v>109</c:v>
                </c:pt>
                <c:pt idx="5">
                  <c:v>109.1</c:v>
                </c:pt>
                <c:pt idx="6">
                  <c:v>110.1</c:v>
                </c:pt>
                <c:pt idx="7">
                  <c:v>109.8</c:v>
                </c:pt>
                <c:pt idx="8">
                  <c:v>111.8</c:v>
                </c:pt>
                <c:pt idx="9">
                  <c:v>110.9</c:v>
                </c:pt>
                <c:pt idx="10">
                  <c:v>110.7</c:v>
                </c:pt>
                <c:pt idx="11">
                  <c:v>111.3</c:v>
                </c:pt>
                <c:pt idx="12">
                  <c:v>93.1</c:v>
                </c:pt>
                <c:pt idx="13">
                  <c:v>101.2</c:v>
                </c:pt>
                <c:pt idx="14">
                  <c:v>101.5</c:v>
                </c:pt>
                <c:pt idx="15">
                  <c:v>94</c:v>
                </c:pt>
                <c:pt idx="16">
                  <c:v>92.4</c:v>
                </c:pt>
                <c:pt idx="17">
                  <c:v>91.4</c:v>
                </c:pt>
                <c:pt idx="18">
                  <c:v>89.3</c:v>
                </c:pt>
                <c:pt idx="19">
                  <c:v>89.4</c:v>
                </c:pt>
                <c:pt idx="20">
                  <c:v>91.3</c:v>
                </c:pt>
                <c:pt idx="21">
                  <c:v>92.5</c:v>
                </c:pt>
                <c:pt idx="22">
                  <c:v>94.3</c:v>
                </c:pt>
                <c:pt idx="23">
                  <c:v>95.3</c:v>
                </c:pt>
                <c:pt idx="24">
                  <c:v>99.9</c:v>
                </c:pt>
                <c:pt idx="25">
                  <c:v>110.4</c:v>
                </c:pt>
                <c:pt idx="26">
                  <c:v>111.9</c:v>
                </c:pt>
                <c:pt idx="27">
                  <c:v>119.3</c:v>
                </c:pt>
                <c:pt idx="28">
                  <c:v>121.8</c:v>
                </c:pt>
                <c:pt idx="29">
                  <c:v>125.4</c:v>
                </c:pt>
                <c:pt idx="30">
                  <c:v>126.4</c:v>
                </c:pt>
                <c:pt idx="31">
                  <c:v>125.6</c:v>
                </c:pt>
                <c:pt idx="32">
                  <c:v>121.9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4F65-4D80-8290-29F50856DD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Добыча полезных  ископаемых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9381153305203941E-2"/>
                  <c:y val="-5.479828950147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4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9381153305203885E-2"/>
                  <c:y val="-9.0256006237715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4852320675105502E-2"/>
                  <c:y val="-8.7032577443511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5161744022503466E-2"/>
                  <c:y val="-0.10637315020873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3755274261603373E-2"/>
                  <c:y val="0.1095965790029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3755274261603373E-2"/>
                  <c:y val="0.1031497214145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2.9535864978902954E-2"/>
                  <c:y val="0.10637315020873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2.8131610131011072E-3"/>
                  <c:y val="6.4466037751173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5.6259897892509238E-3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txPr>
              <a:bodyPr/>
              <a:lstStyle/>
              <a:p>
                <a:pPr>
                  <a:defRPr sz="13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Лист1!$A$2:$A$34</c:f>
              <c:strCache>
                <c:ptCount val="3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</c:strCache>
            </c:strRef>
          </c:cat>
          <c:val>
            <c:numRef>
              <c:f>Лист1!$D$2:$D$34</c:f>
              <c:numCache>
                <c:formatCode>0.0</c:formatCode>
                <c:ptCount val="33"/>
                <c:pt idx="0">
                  <c:v>97.8</c:v>
                </c:pt>
                <c:pt idx="1">
                  <c:v>99.1</c:v>
                </c:pt>
                <c:pt idx="2">
                  <c:v>103.7</c:v>
                </c:pt>
                <c:pt idx="3">
                  <c:v>110.5</c:v>
                </c:pt>
                <c:pt idx="4">
                  <c:v>110.3</c:v>
                </c:pt>
                <c:pt idx="5">
                  <c:v>110.1</c:v>
                </c:pt>
                <c:pt idx="6">
                  <c:v>111.1</c:v>
                </c:pt>
                <c:pt idx="7">
                  <c:v>110.8</c:v>
                </c:pt>
                <c:pt idx="8">
                  <c:v>112.9</c:v>
                </c:pt>
                <c:pt idx="9">
                  <c:v>111.8</c:v>
                </c:pt>
                <c:pt idx="10">
                  <c:v>111.7</c:v>
                </c:pt>
                <c:pt idx="11">
                  <c:v>112.3</c:v>
                </c:pt>
                <c:pt idx="12">
                  <c:v>92.4</c:v>
                </c:pt>
                <c:pt idx="13">
                  <c:v>101.4</c:v>
                </c:pt>
                <c:pt idx="14">
                  <c:v>101.6</c:v>
                </c:pt>
                <c:pt idx="15">
                  <c:v>93.2</c:v>
                </c:pt>
                <c:pt idx="16">
                  <c:v>91.5</c:v>
                </c:pt>
                <c:pt idx="17">
                  <c:v>90.5</c:v>
                </c:pt>
                <c:pt idx="18">
                  <c:v>88.3</c:v>
                </c:pt>
                <c:pt idx="19">
                  <c:v>88.5</c:v>
                </c:pt>
                <c:pt idx="20">
                  <c:v>90.5</c:v>
                </c:pt>
                <c:pt idx="21">
                  <c:v>91.8</c:v>
                </c:pt>
                <c:pt idx="22">
                  <c:v>93.8</c:v>
                </c:pt>
                <c:pt idx="23">
                  <c:v>94.8</c:v>
                </c:pt>
                <c:pt idx="24">
                  <c:v>99.5</c:v>
                </c:pt>
                <c:pt idx="25">
                  <c:v>111.8</c:v>
                </c:pt>
                <c:pt idx="26">
                  <c:v>113.4</c:v>
                </c:pt>
                <c:pt idx="27">
                  <c:v>121.7</c:v>
                </c:pt>
                <c:pt idx="28">
                  <c:v>124.3</c:v>
                </c:pt>
                <c:pt idx="29">
                  <c:v>128</c:v>
                </c:pt>
                <c:pt idx="30">
                  <c:v>128.9</c:v>
                </c:pt>
                <c:pt idx="31">
                  <c:v>128</c:v>
                </c:pt>
                <c:pt idx="32">
                  <c:v>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4F65-4D80-8290-29F50856DDC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Обрабатывающие  производства</c:v>
                </c:pt>
              </c:strCache>
            </c:strRef>
          </c:tx>
          <c:spPr>
            <a:ln w="381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6568213783403747E-2"/>
                  <c:y val="-4.835143191306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4E-2"/>
                  <c:y val="-3.5457716736245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9381153305203954E-2"/>
                  <c:y val="-6.446857588408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4852320675105502E-2"/>
                  <c:y val="-4.835143191306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3755274261603324E-2"/>
                  <c:y val="0.12571372297396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3755274261603373E-2"/>
                  <c:y val="7.7362291060898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5161744022503411E-2"/>
                  <c:y val="0.10314972141453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3.5161744022503515E-2"/>
                  <c:y val="8.3809148649307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5.6259897892510314E-3"/>
                  <c:y val="1.289371517681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1.1074565036143824E-7"/>
                  <c:y val="3.545771673624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layout>
                <c:manualLayout>
                  <c:x val="0"/>
                  <c:y val="1.611714397102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rgbClr val="E1A01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Лист1!$A$2:$A$34</c:f>
              <c:strCache>
                <c:ptCount val="3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</c:strCache>
            </c:strRef>
          </c:cat>
          <c:val>
            <c:numRef>
              <c:f>Лист1!$E$2:$E$34</c:f>
              <c:numCache>
                <c:formatCode>0.0</c:formatCode>
                <c:ptCount val="33"/>
                <c:pt idx="0">
                  <c:v>109</c:v>
                </c:pt>
                <c:pt idx="1">
                  <c:v>108.2</c:v>
                </c:pt>
                <c:pt idx="2">
                  <c:v>113.6</c:v>
                </c:pt>
                <c:pt idx="3">
                  <c:v>116.5</c:v>
                </c:pt>
                <c:pt idx="4">
                  <c:v>115.2</c:v>
                </c:pt>
                <c:pt idx="5">
                  <c:v>114.3</c:v>
                </c:pt>
                <c:pt idx="6">
                  <c:v>113.5</c:v>
                </c:pt>
                <c:pt idx="7">
                  <c:v>111.7</c:v>
                </c:pt>
                <c:pt idx="8">
                  <c:v>110.2</c:v>
                </c:pt>
                <c:pt idx="9">
                  <c:v>111.7</c:v>
                </c:pt>
                <c:pt idx="10">
                  <c:v>111.2</c:v>
                </c:pt>
                <c:pt idx="11">
                  <c:v>110.5</c:v>
                </c:pt>
                <c:pt idx="12">
                  <c:v>102.7</c:v>
                </c:pt>
                <c:pt idx="13">
                  <c:v>106.2</c:v>
                </c:pt>
                <c:pt idx="14">
                  <c:v>103.9</c:v>
                </c:pt>
                <c:pt idx="15">
                  <c:v>98.2</c:v>
                </c:pt>
                <c:pt idx="16">
                  <c:v>94.1</c:v>
                </c:pt>
                <c:pt idx="17">
                  <c:v>93.3</c:v>
                </c:pt>
                <c:pt idx="18">
                  <c:v>92.8</c:v>
                </c:pt>
                <c:pt idx="19">
                  <c:v>94.5</c:v>
                </c:pt>
                <c:pt idx="20">
                  <c:v>96.1</c:v>
                </c:pt>
                <c:pt idx="21">
                  <c:v>95.6</c:v>
                </c:pt>
                <c:pt idx="22">
                  <c:v>96.9</c:v>
                </c:pt>
                <c:pt idx="23">
                  <c:v>97.9</c:v>
                </c:pt>
                <c:pt idx="24">
                  <c:v>84.7</c:v>
                </c:pt>
                <c:pt idx="25">
                  <c:v>86.8</c:v>
                </c:pt>
                <c:pt idx="26">
                  <c:v>90.7</c:v>
                </c:pt>
                <c:pt idx="27">
                  <c:v>94.4</c:v>
                </c:pt>
                <c:pt idx="28">
                  <c:v>97.7</c:v>
                </c:pt>
                <c:pt idx="29">
                  <c:v>101</c:v>
                </c:pt>
                <c:pt idx="30">
                  <c:v>101.7</c:v>
                </c:pt>
                <c:pt idx="31">
                  <c:v>101.6</c:v>
                </c:pt>
                <c:pt idx="32">
                  <c:v>100.8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1-4F65-4D80-8290-29F50856DDC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электрической энергией, газом и паром; кондиционирование воздуха</c:v>
                </c:pt>
              </c:strCache>
            </c:strRef>
          </c:tx>
          <c:spPr>
            <a:ln w="381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5316455696202528E-2"/>
                  <c:y val="5.479828950147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4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7974683544303806E-2"/>
                  <c:y val="-3.8681145530449573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100</a:t>
                    </a:r>
                    <a:r>
                      <a:rPr lang="ru-RU" sz="13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3445850914205353E-2"/>
                  <c:y val="-3.868114553044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2.9535864978902981E-2"/>
                  <c:y val="-6.446857588408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2348804500703252E-2"/>
                  <c:y val="3.8681145530449573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100.5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3755274261603276E-2"/>
                  <c:y val="2.9010859147837045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100.2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4.0787623066104076E-2"/>
                  <c:y val="-3.54577167362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2.8131610131011072E-3"/>
                  <c:y val="-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1.1074565036143824E-7"/>
                  <c:y val="-3.5457716736245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txPr>
              <a:bodyPr/>
              <a:lstStyle/>
              <a:p>
                <a:pPr>
                  <a:defRPr sz="1300">
                    <a:solidFill>
                      <a:srgbClr val="E1002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Лист1!$A$2:$A$34</c:f>
              <c:strCache>
                <c:ptCount val="3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</c:strCache>
            </c:strRef>
          </c:cat>
          <c:val>
            <c:numRef>
              <c:f>Лист1!$F$2:$F$34</c:f>
              <c:numCache>
                <c:formatCode>0.0</c:formatCode>
                <c:ptCount val="33"/>
                <c:pt idx="0">
                  <c:v>99.8</c:v>
                </c:pt>
                <c:pt idx="1">
                  <c:v>98.2</c:v>
                </c:pt>
                <c:pt idx="2">
                  <c:v>97.6</c:v>
                </c:pt>
                <c:pt idx="3">
                  <c:v>98.1</c:v>
                </c:pt>
                <c:pt idx="4">
                  <c:v>98.9</c:v>
                </c:pt>
                <c:pt idx="5">
                  <c:v>99.3</c:v>
                </c:pt>
                <c:pt idx="6">
                  <c:v>99.5</c:v>
                </c:pt>
                <c:pt idx="7">
                  <c:v>99.9</c:v>
                </c:pt>
                <c:pt idx="8">
                  <c:v>100</c:v>
                </c:pt>
                <c:pt idx="9">
                  <c:v>100.3</c:v>
                </c:pt>
                <c:pt idx="10">
                  <c:v>100.1</c:v>
                </c:pt>
                <c:pt idx="11">
                  <c:v>100.2</c:v>
                </c:pt>
                <c:pt idx="12">
                  <c:v>96.1</c:v>
                </c:pt>
                <c:pt idx="13">
                  <c:v>98.8</c:v>
                </c:pt>
                <c:pt idx="14">
                  <c:v>100.2</c:v>
                </c:pt>
                <c:pt idx="15">
                  <c:v>100.5</c:v>
                </c:pt>
                <c:pt idx="16">
                  <c:v>100.6</c:v>
                </c:pt>
                <c:pt idx="17">
                  <c:v>100.5</c:v>
                </c:pt>
                <c:pt idx="18">
                  <c:v>100.3</c:v>
                </c:pt>
                <c:pt idx="19">
                  <c:v>100.5</c:v>
                </c:pt>
                <c:pt idx="20">
                  <c:v>100.2</c:v>
                </c:pt>
                <c:pt idx="21">
                  <c:v>100.1</c:v>
                </c:pt>
                <c:pt idx="22">
                  <c:v>99.6</c:v>
                </c:pt>
                <c:pt idx="23">
                  <c:v>99.6</c:v>
                </c:pt>
                <c:pt idx="24">
                  <c:v>106.3</c:v>
                </c:pt>
                <c:pt idx="25">
                  <c:v>103.9</c:v>
                </c:pt>
                <c:pt idx="26">
                  <c:v>102.7</c:v>
                </c:pt>
                <c:pt idx="27">
                  <c:v>103</c:v>
                </c:pt>
                <c:pt idx="28">
                  <c:v>104</c:v>
                </c:pt>
                <c:pt idx="29">
                  <c:v>104.9</c:v>
                </c:pt>
                <c:pt idx="30">
                  <c:v>105.3</c:v>
                </c:pt>
                <c:pt idx="31">
                  <c:v>105</c:v>
                </c:pt>
                <c:pt idx="32">
                  <c:v>103.9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7-4F65-4D80-8290-29F50856DDCD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tx>
          <c:spPr>
            <a:ln w="38100">
              <a:solidFill>
                <a:srgbClr val="334286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5316455696202528E-2"/>
                  <c:y val="7.4138862266694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9535864978902981E-2"/>
                  <c:y val="4.835143191306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2.9535864978902981E-2"/>
                  <c:y val="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2039381153305392E-2"/>
                  <c:y val="-8.7032577443511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5161744022503466E-2"/>
                  <c:y val="-0.1708417260928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6568213783403747E-2"/>
                  <c:y val="-3.868114553044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4.5007032348804404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4.2194092827004391E-2"/>
                  <c:y val="-7.4138862266694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2.8131610131011072E-3"/>
                  <c:y val="-0.10637315020873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2.8128287761499202E-3"/>
                  <c:y val="-2.256400155942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txPr>
              <a:bodyPr/>
              <a:lstStyle/>
              <a:p>
                <a:pPr>
                  <a:defRPr sz="1300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Лист1!$A$2:$A$34</c:f>
              <c:strCache>
                <c:ptCount val="3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</c:strCache>
            </c:strRef>
          </c:cat>
          <c:val>
            <c:numRef>
              <c:f>Лист1!$G$2:$G$34</c:f>
              <c:numCache>
                <c:formatCode>0.0</c:formatCode>
                <c:ptCount val="33"/>
                <c:pt idx="0">
                  <c:v>75.599999999999994</c:v>
                </c:pt>
                <c:pt idx="1">
                  <c:v>80.099999999999994</c:v>
                </c:pt>
                <c:pt idx="2">
                  <c:v>84</c:v>
                </c:pt>
                <c:pt idx="3">
                  <c:v>86.6</c:v>
                </c:pt>
                <c:pt idx="4">
                  <c:v>86.4</c:v>
                </c:pt>
                <c:pt idx="5">
                  <c:v>86.9</c:v>
                </c:pt>
                <c:pt idx="6">
                  <c:v>90.3</c:v>
                </c:pt>
                <c:pt idx="7">
                  <c:v>93.2</c:v>
                </c:pt>
                <c:pt idx="8">
                  <c:v>95.3</c:v>
                </c:pt>
                <c:pt idx="9">
                  <c:v>98.4</c:v>
                </c:pt>
                <c:pt idx="10">
                  <c:v>98.7</c:v>
                </c:pt>
                <c:pt idx="11">
                  <c:v>100.4</c:v>
                </c:pt>
                <c:pt idx="12">
                  <c:v>106.6</c:v>
                </c:pt>
                <c:pt idx="13">
                  <c:v>100.7</c:v>
                </c:pt>
                <c:pt idx="14">
                  <c:v>102.2</c:v>
                </c:pt>
                <c:pt idx="15">
                  <c:v>102.1</c:v>
                </c:pt>
                <c:pt idx="16">
                  <c:v>103.1</c:v>
                </c:pt>
                <c:pt idx="17">
                  <c:v>105.8</c:v>
                </c:pt>
                <c:pt idx="18">
                  <c:v>101.9</c:v>
                </c:pt>
                <c:pt idx="19">
                  <c:v>98.9</c:v>
                </c:pt>
                <c:pt idx="20">
                  <c:v>105.7</c:v>
                </c:pt>
                <c:pt idx="21">
                  <c:v>107.4</c:v>
                </c:pt>
                <c:pt idx="22">
                  <c:v>107.9</c:v>
                </c:pt>
                <c:pt idx="23">
                  <c:v>105.2</c:v>
                </c:pt>
                <c:pt idx="24">
                  <c:v>98</c:v>
                </c:pt>
                <c:pt idx="25">
                  <c:v>99.5</c:v>
                </c:pt>
                <c:pt idx="26">
                  <c:v>116.9</c:v>
                </c:pt>
                <c:pt idx="27">
                  <c:v>119.4</c:v>
                </c:pt>
                <c:pt idx="28">
                  <c:v>119.4</c:v>
                </c:pt>
                <c:pt idx="29">
                  <c:v>117.4</c:v>
                </c:pt>
                <c:pt idx="30">
                  <c:v>116.3</c:v>
                </c:pt>
                <c:pt idx="31">
                  <c:v>115.9</c:v>
                </c:pt>
                <c:pt idx="32">
                  <c:v>108.4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C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19904"/>
        <c:axId val="32343168"/>
      </c:lineChart>
      <c:catAx>
        <c:axId val="326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32343168"/>
        <c:crosses val="autoZero"/>
        <c:auto val="1"/>
        <c:lblAlgn val="ctr"/>
        <c:lblOffset val="100"/>
        <c:noMultiLvlLbl val="0"/>
      </c:catAx>
      <c:valAx>
        <c:axId val="32343168"/>
        <c:scaling>
          <c:orientation val="minMax"/>
          <c:max val="13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326199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04173133321803E-2"/>
          <c:y val="0.16358403412246392"/>
          <c:w val="0.92658761401394318"/>
          <c:h val="0.66327372325978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 2020 к маю 2020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0" h="0" prst="angle"/>
              <a:bevelB w="0" h="0"/>
            </a:sp3d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10</a:t>
                    </a:r>
                    <a:r>
                      <a:rPr lang="ru-RU" dirty="0" smtClean="0">
                        <a:solidFill>
                          <a:srgbClr val="00B050"/>
                        </a:solidFill>
                      </a:rPr>
                      <a:t>9.5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>
                        <a:solidFill>
                          <a:srgbClr val="00B050"/>
                        </a:solidFill>
                      </a:rPr>
                      <a:t>104.5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Предоставление услуг в области добычи полезных ископаемых</c:v>
                </c:pt>
                <c:pt idx="1">
                  <c:v>Добыча прочих полезных ископаемых</c:v>
                </c:pt>
                <c:pt idx="2">
                  <c:v>ДОБЫЧА ПОЛЕЗНЫХ ИСКОПАЕМЫХ</c:v>
                </c:pt>
                <c:pt idx="3">
                  <c:v>Добыча угля</c:v>
                </c:pt>
                <c:pt idx="4">
                  <c:v>Добыча нефти и природного газа</c:v>
                </c:pt>
                <c:pt idx="5">
                  <c:v>Добыча металлических руд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175.7</c:v>
                </c:pt>
                <c:pt idx="1">
                  <c:v>168.2</c:v>
                </c:pt>
                <c:pt idx="2">
                  <c:v>124</c:v>
                </c:pt>
                <c:pt idx="3">
                  <c:v>117.3</c:v>
                </c:pt>
                <c:pt idx="4">
                  <c:v>109.5</c:v>
                </c:pt>
                <c:pt idx="5">
                  <c:v>104.5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30170112"/>
        <c:axId val="30176000"/>
      </c:barChart>
      <c:catAx>
        <c:axId val="30170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176000"/>
        <c:crosses val="autoZero"/>
        <c:auto val="1"/>
        <c:lblAlgn val="ctr"/>
        <c:lblOffset val="100"/>
        <c:noMultiLvlLbl val="0"/>
      </c:catAx>
      <c:valAx>
        <c:axId val="30176000"/>
        <c:scaling>
          <c:orientation val="minMax"/>
          <c:max val="220"/>
          <c:min val="2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170112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34037850532528E-2"/>
          <c:y val="4.0547353997567225E-2"/>
          <c:w val="0.94156596214946819"/>
          <c:h val="0.45323655563281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Лист1!$A$2:$A$9</c:f>
              <c:strCache>
                <c:ptCount val="1"/>
                <c:pt idx="0">
                  <c:v>Производство прочей неметаллической минеральной продукции Обработка древесины и производство изделий из дерева и пробки, кроме мебели, производство изделий из соломки и материалов для плетения Производство кокса и нефтепродуктов ОБРАБАТЫВАЮЩИЕ ПРОИЗВОДСТВ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00B050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rgbClr val="00B050"/>
                  </a:gs>
                  <a:gs pos="10000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rgbClr val="00B050"/>
                  </a:gs>
                  <a:gs pos="100000">
                    <a:srgbClr val="4FAF4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100000">
                    <a:srgbClr val="00B050"/>
                  </a:gs>
                  <a:gs pos="100000">
                    <a:srgbClr val="4FAF4F"/>
                  </a:gs>
                </a:gsLst>
                <a:lin ang="5400000" scaled="0"/>
                <a:tileRect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4"/>
            <c:invertIfNegative val="0"/>
            <c:bubble3D val="0"/>
            <c:spPr>
              <a:gradFill>
                <a:gsLst>
                  <a:gs pos="100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5"/>
            <c:invertIfNegative val="0"/>
            <c:bubble3D val="0"/>
            <c:spPr>
              <a:gradFill>
                <a:gsLst>
                  <a:gs pos="100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6"/>
            <c:invertIfNegative val="0"/>
            <c:bubble3D val="0"/>
            <c:spPr>
              <a:gradFill>
                <a:gsLst>
                  <a:gs pos="100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7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4FAF4F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4FAF4F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4FAF4F"/>
                        </a:solidFill>
                      </a:rPr>
                      <a:t>10</a:t>
                    </a:r>
                    <a:r>
                      <a:rPr lang="ru-RU" dirty="0" smtClean="0">
                        <a:solidFill>
                          <a:srgbClr val="4FAF4F"/>
                        </a:solidFill>
                      </a:rPr>
                      <a:t>6.4</a:t>
                    </a:r>
                    <a:endParaRPr lang="en-US" dirty="0">
                      <a:solidFill>
                        <a:srgbClr val="4FAF4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4FAF4F"/>
                        </a:solidFill>
                      </a:rPr>
                      <a:t>10</a:t>
                    </a:r>
                    <a:r>
                      <a:rPr lang="ru-RU" dirty="0" smtClean="0">
                        <a:solidFill>
                          <a:srgbClr val="4FAF4F"/>
                        </a:solidFill>
                      </a:rPr>
                      <a:t>0.8</a:t>
                    </a:r>
                    <a:endParaRPr lang="en-US" dirty="0">
                      <a:solidFill>
                        <a:srgbClr val="4FAF4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Производство прочей неметаллической минеральной продукции</c:v>
                </c:pt>
                <c:pt idx="1">
                  <c:v>Обработка древесины и производство изделий из дерева и пробки, кроме мебели, производство изделий из соломки и материалов для плетения</c:v>
                </c:pt>
                <c:pt idx="2">
                  <c:v>Производство кокса и нефтепродуктов</c:v>
                </c:pt>
                <c:pt idx="3">
                  <c:v>ОБРАБАТЫВАЮЩИЕ ПРОИЗВОДСТВА</c:v>
                </c:pt>
                <c:pt idx="4">
                  <c:v>Ремонт и монтаж машин и оборудования</c:v>
                </c:pt>
                <c:pt idx="5">
                  <c:v>Производство пищевых продуктов</c:v>
                </c:pt>
                <c:pt idx="6">
                  <c:v>Производство готовых металлических изделий, кроме машин и оборудования</c:v>
                </c:pt>
                <c:pt idx="7">
                  <c:v>Производство прочих готовых изделий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136.5</c:v>
                </c:pt>
                <c:pt idx="1">
                  <c:v>113.7</c:v>
                </c:pt>
                <c:pt idx="2">
                  <c:v>106.4</c:v>
                </c:pt>
                <c:pt idx="3">
                  <c:v>100.8</c:v>
                </c:pt>
                <c:pt idx="4">
                  <c:v>98.2</c:v>
                </c:pt>
                <c:pt idx="5" formatCode="0.0">
                  <c:v>93.5</c:v>
                </c:pt>
                <c:pt idx="6">
                  <c:v>42.4</c:v>
                </c:pt>
                <c:pt idx="7">
                  <c:v>25.1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32531968"/>
        <c:axId val="32533504"/>
      </c:barChart>
      <c:catAx>
        <c:axId val="32531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1"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533504"/>
        <c:crosses val="autoZero"/>
        <c:auto val="1"/>
        <c:lblAlgn val="ctr"/>
        <c:lblOffset val="100"/>
        <c:noMultiLvlLbl val="0"/>
      </c:catAx>
      <c:valAx>
        <c:axId val="32533504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531968"/>
        <c:crosses val="autoZero"/>
        <c:crossBetween val="between"/>
        <c:majorUnit val="3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98051612382538"/>
          <c:y val="2.783075090561022E-2"/>
          <c:w val="0.52243307281808071"/>
          <c:h val="0.867869295598296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AF4F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Сахалинская область </c:v>
                </c:pt>
                <c:pt idx="1">
                  <c:v>Еврейская авт.область</c:v>
                </c:pt>
                <c:pt idx="2">
                  <c:v>Чукотский авт.округ </c:v>
                </c:pt>
                <c:pt idx="3">
                  <c:v>Республика Бурятия</c:v>
                </c:pt>
                <c:pt idx="4">
                  <c:v>Магаданская область </c:v>
                </c:pt>
                <c:pt idx="5">
                  <c:v>Забайкальский край</c:v>
                </c:pt>
                <c:pt idx="6">
                  <c:v>Хабаровский край</c:v>
                </c:pt>
                <c:pt idx="7">
                  <c:v>Амурская область</c:v>
                </c:pt>
                <c:pt idx="8">
                  <c:v>Камчатский край</c:v>
                </c:pt>
                <c:pt idx="9">
                  <c:v>Республика Саха (Якутия)</c:v>
                </c:pt>
                <c:pt idx="10">
                  <c:v>Приморский край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88.2</c:v>
                </c:pt>
                <c:pt idx="1">
                  <c:v>92.4</c:v>
                </c:pt>
                <c:pt idx="2">
                  <c:v>93.1</c:v>
                </c:pt>
                <c:pt idx="3">
                  <c:v>102.3</c:v>
                </c:pt>
                <c:pt idx="4">
                  <c:v>102.4</c:v>
                </c:pt>
                <c:pt idx="5">
                  <c:v>103.3</c:v>
                </c:pt>
                <c:pt idx="6">
                  <c:v>103.4</c:v>
                </c:pt>
                <c:pt idx="7">
                  <c:v>105.3</c:v>
                </c:pt>
                <c:pt idx="8">
                  <c:v>115.3</c:v>
                </c:pt>
                <c:pt idx="9">
                  <c:v>121.9</c:v>
                </c:pt>
                <c:pt idx="10">
                  <c:v>139.9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42866560"/>
        <c:axId val="42868096"/>
      </c:barChart>
      <c:catAx>
        <c:axId val="428665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868096"/>
        <c:crosses val="autoZero"/>
        <c:auto val="1"/>
        <c:lblAlgn val="ctr"/>
        <c:lblOffset val="800"/>
        <c:noMultiLvlLbl val="0"/>
      </c:catAx>
      <c:valAx>
        <c:axId val="4286809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866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88960671828767"/>
          <c:y val="1.7766295055431806E-2"/>
          <c:w val="0.53424210879611456"/>
          <c:h val="0.892555987765259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ДОБЫЧА!$A$2:$A$12</c:f>
              <c:strCache>
                <c:ptCount val="11"/>
                <c:pt idx="0">
                  <c:v>Республика Бурятия</c:v>
                </c:pt>
                <c:pt idx="1">
                  <c:v>Сахалинская область </c:v>
                </c:pt>
                <c:pt idx="2">
                  <c:v>Еврейская авт.область</c:v>
                </c:pt>
                <c:pt idx="3">
                  <c:v>Амурская область</c:v>
                </c:pt>
                <c:pt idx="4">
                  <c:v>Чукотский авт.округ</c:v>
                </c:pt>
                <c:pt idx="5">
                  <c:v>Приморский край</c:v>
                </c:pt>
                <c:pt idx="6">
                  <c:v>Магаданская область</c:v>
                </c:pt>
                <c:pt idx="7">
                  <c:v>Забайкальский край</c:v>
                </c:pt>
                <c:pt idx="8">
                  <c:v>Камчатский край</c:v>
                </c:pt>
                <c:pt idx="9">
                  <c:v>Хабаровский край</c:v>
                </c:pt>
                <c:pt idx="10">
                  <c:v>Республика Саха (Якутия)</c:v>
                </c:pt>
              </c:strCache>
            </c:strRef>
          </c:cat>
          <c:val>
            <c:numRef>
              <c:f>ДОБЫЧА!$B$2:$B$12</c:f>
              <c:numCache>
                <c:formatCode>0.0</c:formatCode>
                <c:ptCount val="11"/>
                <c:pt idx="0">
                  <c:v>84.5</c:v>
                </c:pt>
                <c:pt idx="1">
                  <c:v>87.2</c:v>
                </c:pt>
                <c:pt idx="2">
                  <c:v>88.1</c:v>
                </c:pt>
                <c:pt idx="3">
                  <c:v>90.5</c:v>
                </c:pt>
                <c:pt idx="4">
                  <c:v>90.9</c:v>
                </c:pt>
                <c:pt idx="5">
                  <c:v>96.8</c:v>
                </c:pt>
                <c:pt idx="6">
                  <c:v>102.5</c:v>
                </c:pt>
                <c:pt idx="7">
                  <c:v>104.6</c:v>
                </c:pt>
                <c:pt idx="8">
                  <c:v>106.4</c:v>
                </c:pt>
                <c:pt idx="9">
                  <c:v>108.7</c:v>
                </c:pt>
                <c:pt idx="10">
                  <c:v>124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axId val="33513472"/>
        <c:axId val="33515008"/>
      </c:barChart>
      <c:catAx>
        <c:axId val="3351347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3515008"/>
        <c:crosses val="autoZero"/>
        <c:auto val="1"/>
        <c:lblAlgn val="ctr"/>
        <c:lblOffset val="800"/>
        <c:noMultiLvlLbl val="0"/>
      </c:catAx>
      <c:valAx>
        <c:axId val="33515008"/>
        <c:scaling>
          <c:orientation val="minMax"/>
          <c:max val="150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3513472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03622512331933"/>
          <c:y val="1.5892378335531965E-2"/>
          <c:w val="0.54859053897299348"/>
          <c:h val="0.925325242970357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55.0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ОБРАБАТ!$A$2:$A$12</c:f>
              <c:strCache>
                <c:ptCount val="11"/>
                <c:pt idx="0">
                  <c:v>Еврейская авт.область</c:v>
                </c:pt>
                <c:pt idx="1">
                  <c:v>Забайкальский край</c:v>
                </c:pt>
                <c:pt idx="2">
                  <c:v>Республика Саха (Якутия)</c:v>
                </c:pt>
                <c:pt idx="3">
                  <c:v>Хабаровский край</c:v>
                </c:pt>
                <c:pt idx="4">
                  <c:v>Сахалинская область </c:v>
                </c:pt>
                <c:pt idx="5">
                  <c:v>Магаданская область</c:v>
                </c:pt>
                <c:pt idx="6">
                  <c:v>Чукотский авт.округ </c:v>
                </c:pt>
                <c:pt idx="7">
                  <c:v>Амурская область</c:v>
                </c:pt>
                <c:pt idx="8">
                  <c:v>Республика Бурятия</c:v>
                </c:pt>
                <c:pt idx="9">
                  <c:v>Камчатский край</c:v>
                </c:pt>
                <c:pt idx="10">
                  <c:v>Приморский край</c:v>
                </c:pt>
              </c:strCache>
            </c:strRef>
          </c:cat>
          <c:val>
            <c:numRef>
              <c:f>ОБРАБАТ!$B$2:$B$12</c:f>
              <c:numCache>
                <c:formatCode>0.0</c:formatCode>
                <c:ptCount val="11"/>
                <c:pt idx="0">
                  <c:v>98.7</c:v>
                </c:pt>
                <c:pt idx="1">
                  <c:v>100.2</c:v>
                </c:pt>
                <c:pt idx="2">
                  <c:v>100.8</c:v>
                </c:pt>
                <c:pt idx="3">
                  <c:v>101.8</c:v>
                </c:pt>
                <c:pt idx="4">
                  <c:v>101.8</c:v>
                </c:pt>
                <c:pt idx="5">
                  <c:v>104.3</c:v>
                </c:pt>
                <c:pt idx="6">
                  <c:v>114</c:v>
                </c:pt>
                <c:pt idx="7">
                  <c:v>115.2</c:v>
                </c:pt>
                <c:pt idx="8">
                  <c:v>115.2</c:v>
                </c:pt>
                <c:pt idx="9">
                  <c:v>120.2</c:v>
                </c:pt>
                <c:pt idx="10">
                  <c:v>155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33116160"/>
        <c:axId val="33117696"/>
      </c:barChart>
      <c:catAx>
        <c:axId val="331161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3117696"/>
        <c:crosses val="autoZero"/>
        <c:auto val="1"/>
        <c:lblAlgn val="ctr"/>
        <c:lblOffset val="800"/>
        <c:noMultiLvlLbl val="0"/>
      </c:catAx>
      <c:valAx>
        <c:axId val="3311769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3116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74071114021968"/>
          <c:y val="2.8856717162498959E-2"/>
          <c:w val="0.52291360124854669"/>
          <c:h val="0.866843249402308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ЭЛЕКТРОЭ!$A$2:$A$12</c:f>
              <c:strCache>
                <c:ptCount val="11"/>
                <c:pt idx="0">
                  <c:v>Республика Бурятия</c:v>
                </c:pt>
                <c:pt idx="1">
                  <c:v>Чукотский авт.округ</c:v>
                </c:pt>
                <c:pt idx="2">
                  <c:v>Еврейская авт.область</c:v>
                </c:pt>
                <c:pt idx="3">
                  <c:v>Сахалинская область </c:v>
                </c:pt>
                <c:pt idx="4">
                  <c:v>Хабаровский край</c:v>
                </c:pt>
                <c:pt idx="5">
                  <c:v>Забайкальский край</c:v>
                </c:pt>
                <c:pt idx="6">
                  <c:v>Камчатский край</c:v>
                </c:pt>
                <c:pt idx="7">
                  <c:v>Магаданская область</c:v>
                </c:pt>
                <c:pt idx="8">
                  <c:v>Приморский край</c:v>
                </c:pt>
                <c:pt idx="9">
                  <c:v>Республика Саха (Якутия)</c:v>
                </c:pt>
                <c:pt idx="10">
                  <c:v>Амурская область</c:v>
                </c:pt>
              </c:strCache>
            </c:strRef>
          </c:cat>
          <c:val>
            <c:numRef>
              <c:f>ЭЛЕКТРОЭ!$B$2:$B$12</c:f>
              <c:numCache>
                <c:formatCode>0.0</c:formatCode>
                <c:ptCount val="11"/>
                <c:pt idx="0" formatCode="General">
                  <c:v>95.5</c:v>
                </c:pt>
                <c:pt idx="1">
                  <c:v>96.4</c:v>
                </c:pt>
                <c:pt idx="2">
                  <c:v>96.9</c:v>
                </c:pt>
                <c:pt idx="3">
                  <c:v>98</c:v>
                </c:pt>
                <c:pt idx="4">
                  <c:v>98</c:v>
                </c:pt>
                <c:pt idx="5">
                  <c:v>99.7</c:v>
                </c:pt>
                <c:pt idx="6">
                  <c:v>99.9</c:v>
                </c:pt>
                <c:pt idx="7">
                  <c:v>100.8</c:v>
                </c:pt>
                <c:pt idx="8">
                  <c:v>101.4</c:v>
                </c:pt>
                <c:pt idx="9">
                  <c:v>103.9</c:v>
                </c:pt>
                <c:pt idx="10">
                  <c:v>109.9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42821888"/>
        <c:axId val="42827776"/>
      </c:barChart>
      <c:catAx>
        <c:axId val="4282188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827776"/>
        <c:crosses val="autoZero"/>
        <c:auto val="1"/>
        <c:lblAlgn val="ctr"/>
        <c:lblOffset val="800"/>
        <c:noMultiLvlLbl val="0"/>
      </c:catAx>
      <c:valAx>
        <c:axId val="4282777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8218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61.png"/><Relationship Id="rId1" Type="http://schemas.openxmlformats.org/officeDocument/2006/relationships/image" Target="../media/image62.png"/><Relationship Id="rId6" Type="http://schemas.openxmlformats.org/officeDocument/2006/relationships/image" Target="../media/image55.png"/><Relationship Id="rId11" Type="http://schemas.openxmlformats.org/officeDocument/2006/relationships/image" Target="../media/image51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1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image" Target="../media/image62.png"/><Relationship Id="rId6" Type="http://schemas.openxmlformats.org/officeDocument/2006/relationships/image" Target="../media/image52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drawing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6" Type="http://schemas.openxmlformats.org/officeDocument/2006/relationships/image" Target="../media/image56.png"/><Relationship Id="rId11" Type="http://schemas.openxmlformats.org/officeDocument/2006/relationships/image" Target="../media/image51.png"/><Relationship Id="rId5" Type="http://schemas.openxmlformats.org/officeDocument/2006/relationships/image" Target="../media/image55.png"/><Relationship Id="rId10" Type="http://schemas.openxmlformats.org/officeDocument/2006/relationships/image" Target="../media/image53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drawing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image" Target="../media/image59.png"/><Relationship Id="rId6" Type="http://schemas.openxmlformats.org/officeDocument/2006/relationships/image" Target="../media/image52.png"/><Relationship Id="rId11" Type="http://schemas.openxmlformats.org/officeDocument/2006/relationships/image" Target="../media/image62.png"/><Relationship Id="rId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0.35756</cdr:x>
      <cdr:y>0.84221</cdr:y>
    </cdr:from>
    <cdr:to>
      <cdr:x>0.39944</cdr:x>
      <cdr:y>0.90338</cdr:y>
    </cdr:to>
    <cdr:pic>
      <cdr:nvPicPr>
        <cdr:cNvPr id="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7539" y="3696312"/>
          <a:ext cx="218740" cy="2684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0.35888</cdr:x>
      <cdr:y>0.35502</cdr:y>
    </cdr:from>
    <cdr:to>
      <cdr:x>0.40037</cdr:x>
      <cdr:y>0.41711</cdr:y>
    </cdr:to>
    <cdr:pic>
      <cdr:nvPicPr>
        <cdr:cNvPr id="3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4411" y="1558101"/>
          <a:ext cx="216702" cy="27250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0.35832</cdr:x>
      <cdr:y>0.10454</cdr:y>
    </cdr:from>
    <cdr:to>
      <cdr:x>0.40146</cdr:x>
      <cdr:y>0.17046</cdr:y>
    </cdr:to>
    <cdr:pic>
      <cdr:nvPicPr>
        <cdr:cNvPr id="4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1505" y="458797"/>
          <a:ext cx="225320" cy="28931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0.35669</cdr:x>
      <cdr:y>0.5154</cdr:y>
    </cdr:from>
    <cdr:to>
      <cdr:x>0.40032</cdr:x>
      <cdr:y>0.58084</cdr:y>
    </cdr:to>
    <cdr:pic>
      <cdr:nvPicPr>
        <cdr:cNvPr id="5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2996" y="2262010"/>
          <a:ext cx="227880" cy="28720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0.35659</cdr:x>
      <cdr:y>0.27333</cdr:y>
    </cdr:from>
    <cdr:to>
      <cdr:x>0.40219</cdr:x>
      <cdr:y>0.33792</cdr:y>
    </cdr:to>
    <cdr:pic>
      <cdr:nvPicPr>
        <cdr:cNvPr id="6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2481" y="1199588"/>
          <a:ext cx="238168" cy="28347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0.35658</cdr:x>
      <cdr:y>0.67862</cdr:y>
    </cdr:from>
    <cdr:to>
      <cdr:x>0.40112</cdr:x>
      <cdr:y>0.73839</cdr:y>
    </cdr:to>
    <cdr:pic>
      <cdr:nvPicPr>
        <cdr:cNvPr id="7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2442" y="2978344"/>
          <a:ext cx="232633" cy="2623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0.35568</cdr:x>
      <cdr:y>0.76271</cdr:y>
    </cdr:from>
    <cdr:to>
      <cdr:x>0.40013</cdr:x>
      <cdr:y>0.82043</cdr:y>
    </cdr:to>
    <cdr:pic>
      <cdr:nvPicPr>
        <cdr:cNvPr id="8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57709" y="3347412"/>
          <a:ext cx="232162" cy="25332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0.35614</cdr:x>
      <cdr:y>0.59624</cdr:y>
    </cdr:from>
    <cdr:to>
      <cdr:x>0.39787</cdr:x>
      <cdr:y>0.65656</cdr:y>
    </cdr:to>
    <cdr:pic>
      <cdr:nvPicPr>
        <cdr:cNvPr id="9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0093" y="2616783"/>
          <a:ext cx="217956" cy="26473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0.35859</cdr:x>
      <cdr:y>0.02682</cdr:y>
    </cdr:from>
    <cdr:to>
      <cdr:x>0.40388</cdr:x>
      <cdr:y>0.08073</cdr:y>
    </cdr:to>
    <cdr:pic>
      <cdr:nvPicPr>
        <cdr:cNvPr id="10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2923" y="117708"/>
          <a:ext cx="236550" cy="23660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0.35819</cdr:x>
      <cdr:y>0.18936</cdr:y>
    </cdr:from>
    <cdr:to>
      <cdr:x>0.40181</cdr:x>
      <cdr:y>0.25425</cdr:y>
    </cdr:to>
    <cdr:pic>
      <cdr:nvPicPr>
        <cdr:cNvPr id="11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0809" y="831088"/>
          <a:ext cx="227828" cy="28479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0.35748</cdr:x>
      <cdr:y>0.43513</cdr:y>
    </cdr:from>
    <cdr:to>
      <cdr:x>0.40258</cdr:x>
      <cdr:y>0.50088</cdr:y>
    </cdr:to>
    <cdr:pic>
      <cdr:nvPicPr>
        <cdr:cNvPr id="12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7132" y="1909717"/>
          <a:ext cx="235557" cy="2885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0.34641</cdr:x>
      <cdr:y>0.19597</cdr:y>
    </cdr:from>
    <cdr:to>
      <cdr:x>0.38779</cdr:x>
      <cdr:y>0.25576</cdr:y>
    </cdr:to>
    <cdr:pic>
      <cdr:nvPicPr>
        <cdr:cNvPr id="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31202" y="879915"/>
          <a:ext cx="218747" cy="26845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0.3467</cdr:x>
      <cdr:y>0.10907</cdr:y>
    </cdr:from>
    <cdr:to>
      <cdr:x>0.3898</cdr:x>
      <cdr:y>0.17249</cdr:y>
    </cdr:to>
    <cdr:pic>
      <cdr:nvPicPr>
        <cdr:cNvPr id="3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32727" y="489739"/>
          <a:ext cx="227838" cy="2847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0.34842</cdr:x>
      <cdr:y>0.45296</cdr:y>
    </cdr:from>
    <cdr:to>
      <cdr:x>0.38941</cdr:x>
      <cdr:y>0.51365</cdr:y>
    </cdr:to>
    <cdr:pic>
      <cdr:nvPicPr>
        <cdr:cNvPr id="4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41859" y="2033770"/>
          <a:ext cx="216684" cy="2724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0.34451</cdr:x>
      <cdr:y>0.61792</cdr:y>
    </cdr:from>
    <cdr:to>
      <cdr:x>0.38714</cdr:x>
      <cdr:y>0.68236</cdr:y>
    </cdr:to>
    <cdr:pic>
      <cdr:nvPicPr>
        <cdr:cNvPr id="5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21150" y="2774443"/>
          <a:ext cx="225354" cy="28933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0.34453</cdr:x>
      <cdr:y>0.36564</cdr:y>
    </cdr:from>
    <cdr:to>
      <cdr:x>0.38764</cdr:x>
      <cdr:y>0.4296</cdr:y>
    </cdr:to>
    <cdr:pic>
      <cdr:nvPicPr>
        <cdr:cNvPr id="6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21292" y="1641702"/>
          <a:ext cx="227892" cy="28717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0.34388</cdr:x>
      <cdr:y>0.7871</cdr:y>
    </cdr:from>
    <cdr:to>
      <cdr:x>0.38894</cdr:x>
      <cdr:y>0.85024</cdr:y>
    </cdr:to>
    <cdr:pic>
      <cdr:nvPicPr>
        <cdr:cNvPr id="7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17860" y="3534054"/>
          <a:ext cx="238200" cy="28349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0.3453</cdr:x>
      <cdr:y>0.53554</cdr:y>
    </cdr:from>
    <cdr:to>
      <cdr:x>0.38922</cdr:x>
      <cdr:y>0.59196</cdr:y>
    </cdr:to>
    <cdr:pic>
      <cdr:nvPicPr>
        <cdr:cNvPr id="8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25367" y="2404542"/>
          <a:ext cx="232173" cy="2533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0.34509</cdr:x>
      <cdr:y>0.02784</cdr:y>
    </cdr:from>
    <cdr:to>
      <cdr:x>0.38964</cdr:x>
      <cdr:y>0.0921</cdr:y>
    </cdr:to>
    <cdr:pic>
      <cdr:nvPicPr>
        <cdr:cNvPr id="9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24228" y="125020"/>
          <a:ext cx="235503" cy="2885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0.34283</cdr:x>
      <cdr:y>0.87036</cdr:y>
    </cdr:from>
    <cdr:to>
      <cdr:x>0.38684</cdr:x>
      <cdr:y>0.92879</cdr:y>
    </cdr:to>
    <cdr:pic>
      <cdr:nvPicPr>
        <cdr:cNvPr id="10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12317" y="3907890"/>
          <a:ext cx="232649" cy="26234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0.34442</cdr:x>
      <cdr:y>0.70528</cdr:y>
    </cdr:from>
    <cdr:to>
      <cdr:x>0.38917</cdr:x>
      <cdr:y>0.75797</cdr:y>
    </cdr:to>
    <cdr:pic>
      <cdr:nvPicPr>
        <cdr:cNvPr id="11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20673" y="3166684"/>
          <a:ext cx="236561" cy="23657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0.34631</cdr:x>
      <cdr:y>0.28017</cdr:y>
    </cdr:from>
    <cdr:to>
      <cdr:x>0.38754</cdr:x>
      <cdr:y>0.33913</cdr:y>
    </cdr:to>
    <cdr:pic>
      <cdr:nvPicPr>
        <cdr:cNvPr id="12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30678" y="1257953"/>
          <a:ext cx="217953" cy="26472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0.38643</cdr:x>
      <cdr:y>0.28024</cdr:y>
    </cdr:from>
    <cdr:to>
      <cdr:x>0.42934</cdr:x>
      <cdr:y>0.33889</cdr:y>
    </cdr:to>
    <cdr:pic>
      <cdr:nvPicPr>
        <cdr:cNvPr id="2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1384" y="1301962"/>
          <a:ext cx="216687" cy="27248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0.38587</cdr:x>
      <cdr:y>0.82994</cdr:y>
    </cdr:from>
    <cdr:to>
      <cdr:x>0.42918</cdr:x>
      <cdr:y>0.88772</cdr:y>
    </cdr:to>
    <cdr:pic>
      <cdr:nvPicPr>
        <cdr:cNvPr id="3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8582" y="3855841"/>
          <a:ext cx="218707" cy="26844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0.38411</cdr:x>
      <cdr:y>0.43628</cdr:y>
    </cdr:from>
    <cdr:to>
      <cdr:x>0.43129</cdr:x>
      <cdr:y>0.49729</cdr:y>
    </cdr:to>
    <cdr:pic>
      <cdr:nvPicPr>
        <cdr:cNvPr id="4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39659" y="2026909"/>
          <a:ext cx="238250" cy="28344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0.38508</cdr:x>
      <cdr:y>0.59091</cdr:y>
    </cdr:from>
    <cdr:to>
      <cdr:x>0.43106</cdr:x>
      <cdr:y>0.64544</cdr:y>
    </cdr:to>
    <cdr:pic>
      <cdr:nvPicPr>
        <cdr:cNvPr id="5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4555" y="2745318"/>
          <a:ext cx="232189" cy="25334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0.38374</cdr:x>
      <cdr:y>0.66969</cdr:y>
    </cdr:from>
    <cdr:to>
      <cdr:x>0.42982</cdr:x>
      <cdr:y>0.72615</cdr:y>
    </cdr:to>
    <cdr:pic>
      <cdr:nvPicPr>
        <cdr:cNvPr id="6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37799" y="3111348"/>
          <a:ext cx="232695" cy="26230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0.38573</cdr:x>
      <cdr:y>0.51196</cdr:y>
    </cdr:from>
    <cdr:to>
      <cdr:x>0.43035</cdr:x>
      <cdr:y>0.57423</cdr:y>
    </cdr:to>
    <cdr:pic>
      <cdr:nvPicPr>
        <cdr:cNvPr id="7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7864" y="2378506"/>
          <a:ext cx="225322" cy="28930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0.38365</cdr:x>
      <cdr:y>0.0417</cdr:y>
    </cdr:from>
    <cdr:to>
      <cdr:x>0.42682</cdr:x>
      <cdr:y>0.09869</cdr:y>
    </cdr:to>
    <cdr:pic>
      <cdr:nvPicPr>
        <cdr:cNvPr id="8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37373" y="193720"/>
          <a:ext cx="217999" cy="26477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0.38677</cdr:x>
      <cdr:y>0.35051</cdr:y>
    </cdr:from>
    <cdr:to>
      <cdr:x>0.43188</cdr:x>
      <cdr:y>0.4118</cdr:y>
    </cdr:to>
    <cdr:pic>
      <cdr:nvPicPr>
        <cdr:cNvPr id="9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3130" y="1628444"/>
          <a:ext cx="227796" cy="28474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0.38215</cdr:x>
      <cdr:y>0.12182</cdr:y>
    </cdr:from>
    <cdr:to>
      <cdr:x>0.429</cdr:x>
      <cdr:y>0.17274</cdr:y>
    </cdr:to>
    <cdr:pic>
      <cdr:nvPicPr>
        <cdr:cNvPr id="10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29799" y="565984"/>
          <a:ext cx="236583" cy="23657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0.38447</cdr:x>
      <cdr:y>0.74737</cdr:y>
    </cdr:from>
    <cdr:to>
      <cdr:x>0.42961</cdr:x>
      <cdr:y>0.80918</cdr:y>
    </cdr:to>
    <cdr:pic>
      <cdr:nvPicPr>
        <cdr:cNvPr id="11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1474" y="3472223"/>
          <a:ext cx="227948" cy="2871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0.38277</cdr:x>
      <cdr:y>0.19467</cdr:y>
    </cdr:from>
    <cdr:to>
      <cdr:x>0.42942</cdr:x>
      <cdr:y>0.25678</cdr:y>
    </cdr:to>
    <cdr:pic>
      <cdr:nvPicPr>
        <cdr:cNvPr id="12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32890" y="904412"/>
          <a:ext cx="235573" cy="28855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0.38455</cdr:x>
      <cdr:y>0.6098</cdr:y>
    </cdr:from>
    <cdr:to>
      <cdr:x>0.42799</cdr:x>
      <cdr:y>0.66951</cdr:y>
    </cdr:to>
    <cdr:pic>
      <cdr:nvPicPr>
        <cdr:cNvPr id="2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29642" y="2703454"/>
          <a:ext cx="217980" cy="26471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0.38471</cdr:x>
      <cdr:y>0.778</cdr:y>
    </cdr:from>
    <cdr:to>
      <cdr:x>0.43098</cdr:x>
      <cdr:y>0.83515</cdr:y>
    </cdr:to>
    <cdr:pic>
      <cdr:nvPicPr>
        <cdr:cNvPr id="3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30472" y="3449112"/>
          <a:ext cx="232181" cy="25336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0.38717</cdr:x>
      <cdr:y>0.44544</cdr:y>
    </cdr:from>
    <cdr:to>
      <cdr:x>0.43035</cdr:x>
      <cdr:y>0.5069</cdr:y>
    </cdr:to>
    <cdr:pic>
      <cdr:nvPicPr>
        <cdr:cNvPr id="4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2812" y="1974782"/>
          <a:ext cx="216675" cy="27247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0.38407</cdr:x>
      <cdr:y>0.1952</cdr:y>
    </cdr:from>
    <cdr:to>
      <cdr:x>0.42949</cdr:x>
      <cdr:y>0.25998</cdr:y>
    </cdr:to>
    <cdr:pic>
      <cdr:nvPicPr>
        <cdr:cNvPr id="5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27247" y="865371"/>
          <a:ext cx="227915" cy="28719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0.38495</cdr:x>
      <cdr:y>0.85677</cdr:y>
    </cdr:from>
    <cdr:to>
      <cdr:x>0.43035</cdr:x>
      <cdr:y>0.921</cdr:y>
    </cdr:to>
    <cdr:pic>
      <cdr:nvPicPr>
        <cdr:cNvPr id="6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31672" y="3798332"/>
          <a:ext cx="227815" cy="2847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0.38115</cdr:x>
      <cdr:y>0.36242</cdr:y>
    </cdr:from>
    <cdr:to>
      <cdr:x>0.42862</cdr:x>
      <cdr:y>0.42636</cdr:y>
    </cdr:to>
    <cdr:pic>
      <cdr:nvPicPr>
        <cdr:cNvPr id="7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12617" y="1606725"/>
          <a:ext cx="238202" cy="28346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0.38544</cdr:x>
      <cdr:y>0.69384</cdr:y>
    </cdr:from>
    <cdr:to>
      <cdr:x>0.43035</cdr:x>
      <cdr:y>0.75909</cdr:y>
    </cdr:to>
    <cdr:pic>
      <cdr:nvPicPr>
        <cdr:cNvPr id="8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34131" y="3076018"/>
          <a:ext cx="225356" cy="28927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0.38361</cdr:x>
      <cdr:y>0.28299</cdr:y>
    </cdr:from>
    <cdr:to>
      <cdr:x>0.43076</cdr:x>
      <cdr:y>0.33635</cdr:y>
    </cdr:to>
    <cdr:pic>
      <cdr:nvPicPr>
        <cdr:cNvPr id="9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24916" y="1254603"/>
          <a:ext cx="236596" cy="23656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0.38312</cdr:x>
      <cdr:y>0.11328</cdr:y>
    </cdr:from>
    <cdr:to>
      <cdr:x>0.42949</cdr:x>
      <cdr:y>0.17245</cdr:y>
    </cdr:to>
    <cdr:pic>
      <cdr:nvPicPr>
        <cdr:cNvPr id="10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22471" y="502212"/>
          <a:ext cx="232682" cy="26232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0.38242</cdr:x>
      <cdr:y>0.52826</cdr:y>
    </cdr:from>
    <cdr:to>
      <cdr:x>0.42936</cdr:x>
      <cdr:y>0.59334</cdr:y>
    </cdr:to>
    <cdr:pic>
      <cdr:nvPicPr>
        <cdr:cNvPr id="11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18963" y="2341941"/>
          <a:ext cx="235542" cy="28852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0.38503</cdr:x>
      <cdr:y>0.02927</cdr:y>
    </cdr:from>
    <cdr:to>
      <cdr:x>0.42862</cdr:x>
      <cdr:y>0.08983</cdr:y>
    </cdr:to>
    <cdr:pic>
      <cdr:nvPicPr>
        <cdr:cNvPr id="1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32087" y="129763"/>
          <a:ext cx="218732" cy="26848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6389-1320-4085-9736-162A343DDD9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C35D-E654-4A1F-B225-FC5E884AF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999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openxmlformats.org/officeDocument/2006/relationships/chart" Target="../charts/chart4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17" Type="http://schemas.microsoft.com/office/2007/relationships/hdphoto" Target="../media/hdphoto5.wdp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microsoft.com/office/2007/relationships/hdphoto" Target="../media/hdphoto8.wdp"/><Relationship Id="rId26" Type="http://schemas.microsoft.com/office/2007/relationships/hdphoto" Target="../media/hdphoto10.wdp"/><Relationship Id="rId3" Type="http://schemas.openxmlformats.org/officeDocument/2006/relationships/image" Target="../media/image24.png"/><Relationship Id="rId21" Type="http://schemas.openxmlformats.org/officeDocument/2006/relationships/image" Target="../media/image38.png"/><Relationship Id="rId34" Type="http://schemas.openxmlformats.org/officeDocument/2006/relationships/image" Target="../media/image47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5" Type="http://schemas.openxmlformats.org/officeDocument/2006/relationships/image" Target="../media/image41.png"/><Relationship Id="rId33" Type="http://schemas.openxmlformats.org/officeDocument/2006/relationships/image" Target="../media/image46.png"/><Relationship Id="rId38" Type="http://schemas.openxmlformats.org/officeDocument/2006/relationships/image" Target="../media/image50.png"/><Relationship Id="rId2" Type="http://schemas.openxmlformats.org/officeDocument/2006/relationships/image" Target="../media/image23.png"/><Relationship Id="rId16" Type="http://schemas.microsoft.com/office/2007/relationships/hdphoto" Target="../media/hdphoto7.wdp"/><Relationship Id="rId20" Type="http://schemas.openxmlformats.org/officeDocument/2006/relationships/image" Target="../media/image37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microsoft.com/office/2007/relationships/hdphoto" Target="../media/hdphoto6.wdp"/><Relationship Id="rId24" Type="http://schemas.openxmlformats.org/officeDocument/2006/relationships/image" Target="../media/image40.png"/><Relationship Id="rId32" Type="http://schemas.openxmlformats.org/officeDocument/2006/relationships/image" Target="../media/image45.png"/><Relationship Id="rId37" Type="http://schemas.openxmlformats.org/officeDocument/2006/relationships/image" Target="../media/image49.png"/><Relationship Id="rId5" Type="http://schemas.microsoft.com/office/2007/relationships/hdphoto" Target="../media/hdphoto3.wdp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36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31" Type="http://schemas.microsoft.com/office/2007/relationships/hdphoto" Target="../media/hdphoto12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Relationship Id="rId22" Type="http://schemas.microsoft.com/office/2007/relationships/hdphoto" Target="../media/hdphoto9.wdp"/><Relationship Id="rId27" Type="http://schemas.openxmlformats.org/officeDocument/2006/relationships/image" Target="../media/image42.png"/><Relationship Id="rId30" Type="http://schemas.openxmlformats.org/officeDocument/2006/relationships/image" Target="../media/image44.png"/><Relationship Id="rId35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chart" Target="../charts/chart6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6138" y="3632461"/>
            <a:ext cx="7995862" cy="14219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spc="-50" dirty="0"/>
              <a:t>ОПЕРАТИВНЫЕ </a:t>
            </a:r>
            <a:r>
              <a:rPr lang="ru-RU" sz="3200" spc="-60" dirty="0"/>
              <a:t>ДАННЫЕ</a:t>
            </a:r>
          </a:p>
          <a:p>
            <a:pPr>
              <a:spcBef>
                <a:spcPts val="0"/>
              </a:spcBef>
            </a:pPr>
            <a:r>
              <a:rPr lang="ru-RU" sz="3200" spc="-60" dirty="0"/>
              <a:t>ПО ИНДЕКСУ ПРОМЫШЛЕННОГО ПРОИЗВОДСТВА</a:t>
            </a:r>
            <a:endParaRPr lang="ru-RU" sz="3200" spc="-5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417130"/>
            <a:ext cx="5003618" cy="345223"/>
          </a:xfrm>
        </p:spPr>
        <p:txBody>
          <a:bodyPr/>
          <a:lstStyle/>
          <a:p>
            <a:r>
              <a:rPr lang="ru-RU" sz="2400" dirty="0">
                <a:solidFill>
                  <a:srgbClr val="E1002B"/>
                </a:solidFill>
              </a:rPr>
              <a:t>за </a:t>
            </a:r>
            <a:r>
              <a:rPr lang="ru-RU" sz="2400" dirty="0" smtClean="0">
                <a:solidFill>
                  <a:srgbClr val="E1002B"/>
                </a:solidFill>
              </a:rPr>
              <a:t>январь-сентябрь 2021 </a:t>
            </a:r>
            <a:r>
              <a:rPr lang="ru-RU" sz="2400" dirty="0">
                <a:solidFill>
                  <a:srgbClr val="E1002B"/>
                </a:solidFill>
              </a:rPr>
              <a:t>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48309" y="2286000"/>
            <a:ext cx="2786332" cy="62110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C00000">
                  <a:lumMod val="81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Федеральной службы государственной статистики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Республике Саха (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Якутия)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10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489696"/>
            <a:ext cx="10558342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ОБЕСПЕЧЕНИЮ </a:t>
            </a:r>
            <a:r>
              <a:rPr lang="ru-RU" sz="2000" b="1" spc="-80" dirty="0"/>
              <a:t>ЭЛЕКТРИЧЕСКОЙ ЭНЕРГИЕЙ, </a:t>
            </a:r>
            <a:endParaRPr lang="ru-RU" sz="2000" b="1" spc="-80" dirty="0" smtClean="0"/>
          </a:p>
          <a:p>
            <a:pPr>
              <a:spcBef>
                <a:spcPts val="0"/>
              </a:spcBef>
            </a:pPr>
            <a:r>
              <a:rPr lang="ru-RU" sz="2000" b="1" spc="-80" dirty="0" smtClean="0"/>
              <a:t>ГАЗОМ </a:t>
            </a:r>
            <a:r>
              <a:rPr lang="ru-RU" sz="2000" b="1" spc="-80" dirty="0"/>
              <a:t>И </a:t>
            </a:r>
            <a:r>
              <a:rPr lang="ru-RU" sz="2000" b="1" spc="-80" dirty="0" smtClean="0"/>
              <a:t>ПАРОМ; КОНДИЦИОНИРОВАНИЮ ВОЗДУХА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725072" y="2378833"/>
            <a:ext cx="1728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107,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621383" y="317398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ЯНВАРЬ-СЕНТЯБРЬ 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ЯНВАРЮ-СЕНТЯБРЮ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729023" y="3744808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101,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725072" y="4514250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969159"/>
              </p:ext>
            </p:extLst>
          </p:nvPr>
        </p:nvGraphicFramePr>
        <p:xfrm>
          <a:off x="164755" y="2024228"/>
          <a:ext cx="5049795" cy="4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2104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2104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95,5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96,9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70976" y="6096517"/>
            <a:ext cx="1402492" cy="276999"/>
            <a:chOff x="9632569" y="2543590"/>
            <a:chExt cx="1402492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251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98,0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101,4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420060" y="6070637"/>
            <a:ext cx="1476335" cy="276999"/>
            <a:chOff x="9632569" y="2851258"/>
            <a:chExt cx="1476335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103,9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109,9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2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11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216479" y="489696"/>
            <a:ext cx="10810499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ВОДОСНАБЖЕНИЮ, ВОДООТВЕДЕНИЮ, ОРГАНИЗАЦИИ СБОРА И УТИЛИЗАЦИИ ОТХОДОВ, ДЕЯТЕЛЬНОСТИ ПО ЛИКВИДАЦИИ ЗАГРЯЗНЕНИЙ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502674" y="2496515"/>
            <a:ext cx="1695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118,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357770" y="327284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ЯНВАРЬ-СЕНТЯБРЬ 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ЯНВАРЮ-СЕНТЯБРЮ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584403" y="3844814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103,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43840" y="4588391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07" name="Овал 10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003" y="793538"/>
              <a:ext cx="540676" cy="540000"/>
            </a:xfrm>
            <a:prstGeom prst="rect">
              <a:avLst/>
            </a:prstGeom>
          </p:spPr>
        </p:pic>
      </p:grpSp>
      <p:graphicFrame>
        <p:nvGraphicFramePr>
          <p:cNvPr id="114" name="Диаграмма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839025"/>
              </p:ext>
            </p:extLst>
          </p:nvPr>
        </p:nvGraphicFramePr>
        <p:xfrm>
          <a:off x="270735" y="2077156"/>
          <a:ext cx="5017957" cy="44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9" name="Группа 108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10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86,1 до 95,0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39021" y="6102282"/>
            <a:ext cx="1472575" cy="276999"/>
            <a:chOff x="9632569" y="2543590"/>
            <a:chExt cx="1472575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321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100,3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110,8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518550" y="6083893"/>
            <a:ext cx="1467871" cy="276999"/>
            <a:chOff x="9632569" y="2851258"/>
            <a:chExt cx="1467871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21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119,8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151,6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2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94704" y="358066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54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401" y="2358052"/>
            <a:ext cx="1105300" cy="1103918"/>
          </a:xfrm>
          <a:prstGeom prst="rect">
            <a:avLst/>
          </a:prstGeom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281475" y="555812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4264404" y="6285208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036057" y="6307035"/>
            <a:ext cx="516677" cy="170846"/>
            <a:chOff x="3753166" y="6493433"/>
            <a:chExt cx="516677" cy="170846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3753166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408267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 flipV="1">
              <a:off x="392202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Прямоугольник 115"/>
          <p:cNvSpPr/>
          <p:nvPr/>
        </p:nvSpPr>
        <p:spPr>
          <a:xfrm>
            <a:off x="8552734" y="6289023"/>
            <a:ext cx="2816026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</a:t>
            </a:r>
            <a:endParaRPr lang="ru-RU" sz="1100" b="1" spc="-4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19795" y="6209781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004138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04" y="4341725"/>
            <a:ext cx="1078694" cy="1080000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837426" y="2614413"/>
            <a:ext cx="15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93880" y="4529984"/>
            <a:ext cx="186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4683280" y="5558127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133438" y="4008086"/>
            <a:ext cx="59911" cy="2887188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8094431" y="3965895"/>
            <a:ext cx="100018" cy="2931458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7664327" y="5555489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10711195" y="4349143"/>
            <a:ext cx="100023" cy="2164963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10280109" y="5549172"/>
            <a:ext cx="96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90843" y="3754000"/>
            <a:ext cx="2486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 2021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СЕНТЯБРЬ 2021 </a:t>
            </a:r>
            <a:r>
              <a:rPr lang="ru-RU" sz="1600" dirty="0"/>
              <a:t>ГОДА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 flipV="1">
            <a:off x="1625876" y="2937578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0800000" flipV="1">
            <a:off x="1666536" y="4782785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3</a:t>
            </a:fld>
            <a:endParaRPr lang="ru-RU" dirty="0"/>
          </a:p>
        </p:txBody>
      </p:sp>
      <p:grpSp>
        <p:nvGrpSpPr>
          <p:cNvPr id="4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8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86465" y="358727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876" y="2359234"/>
            <a:ext cx="1105300" cy="1103918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6628664" y="6293446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5"/>
          <p:cNvGrpSpPr/>
          <p:nvPr/>
        </p:nvGrpSpPr>
        <p:grpSpPr>
          <a:xfrm>
            <a:off x="6026390" y="6234495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53834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800981" y="2752823"/>
            <a:ext cx="1452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121,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4694118" y="5629966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072760" y="4019943"/>
            <a:ext cx="202942" cy="2908870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8074339" y="4013132"/>
            <a:ext cx="202943" cy="2922492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7704990" y="5629966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10683532" y="4416082"/>
            <a:ext cx="142067" cy="2055719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10274452" y="5602875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ЯНВАРЬ-СЕНТЯБРЬ 2021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ГОДА</a:t>
            </a:r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800000" flipV="1">
            <a:off x="1528601" y="3005625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107" y="6355682"/>
            <a:ext cx="419999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4</a:t>
            </a:fld>
            <a:endParaRPr lang="ru-RU" dirty="0"/>
          </a:p>
        </p:txBody>
      </p:sp>
      <p:grpSp>
        <p:nvGrpSpPr>
          <p:cNvPr id="4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5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6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6" y="656622"/>
            <a:ext cx="10463941" cy="501500"/>
          </a:xfrm>
        </p:spPr>
        <p:txBody>
          <a:bodyPr>
            <a:noAutofit/>
          </a:bodyPr>
          <a:lstStyle/>
          <a:p>
            <a:r>
              <a:rPr lang="ru-RU" sz="2600" dirty="0"/>
              <a:t>ИНДЕКСЫ </a:t>
            </a:r>
            <a:r>
              <a:rPr lang="ru-RU" sz="2600" dirty="0" smtClean="0"/>
              <a:t>ПРОИЗВОДСТВА ПО ВИДАМ ДЕЯТЕЛЬНОСТИ</a:t>
            </a:r>
            <a:endParaRPr lang="ru-RU" sz="2600" dirty="0"/>
          </a:p>
        </p:txBody>
      </p:sp>
      <p:grpSp>
        <p:nvGrpSpPr>
          <p:cNvPr id="7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единительная линия 71"/>
          <p:cNvCxnSpPr/>
          <p:nvPr/>
        </p:nvCxnSpPr>
        <p:spPr>
          <a:xfrm>
            <a:off x="306198" y="279882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23074" y="4009959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309654" y="5885496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308003" y="5077426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246270" y="2552602"/>
            <a:ext cx="20072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278134" y="621303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309654" y="4669145"/>
            <a:ext cx="2653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</a:t>
            </a:r>
            <a:endParaRPr lang="ru-RU" sz="1000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 </a:t>
            </a:r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паром; кондиционирование воздуха</a:t>
            </a:r>
            <a:endParaRPr lang="ru-RU" sz="1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60502" y="3578306"/>
            <a:ext cx="2834298" cy="41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Водоснабжение; водоотведение, организация сбора и утилизации отходов, деятельность по ликвидации загрязнений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797" y="2862351"/>
            <a:ext cx="656020" cy="655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3" y="4013945"/>
            <a:ext cx="655200" cy="65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4" y="1897402"/>
            <a:ext cx="655200" cy="65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5" y="5156595"/>
            <a:ext cx="655200" cy="655200"/>
          </a:xfrm>
          <a:prstGeom prst="rect">
            <a:avLst/>
          </a:prstGeom>
        </p:spPr>
      </p:pic>
      <p:grpSp>
        <p:nvGrpSpPr>
          <p:cNvPr id="8" name="Группа 12"/>
          <p:cNvGrpSpPr/>
          <p:nvPr/>
        </p:nvGrpSpPr>
        <p:grpSpPr>
          <a:xfrm>
            <a:off x="3751443" y="6024212"/>
            <a:ext cx="8064944" cy="738503"/>
            <a:chOff x="3510495" y="5986866"/>
            <a:chExt cx="8064944" cy="738503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3999564" y="6039204"/>
              <a:ext cx="285955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Индекс промышленного производства</a:t>
              </a:r>
            </a:p>
          </p:txBody>
        </p:sp>
        <p:grpSp>
          <p:nvGrpSpPr>
            <p:cNvPr id="13" name="Группа 25"/>
            <p:cNvGrpSpPr/>
            <p:nvPr/>
          </p:nvGrpSpPr>
          <p:grpSpPr>
            <a:xfrm>
              <a:off x="3510495" y="5986866"/>
              <a:ext cx="518400" cy="304934"/>
              <a:chOff x="1439586" y="5403850"/>
              <a:chExt cx="801365" cy="414903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Прямоугольный треугольник 33"/>
              <p:cNvSpPr/>
              <p:nvPr/>
            </p:nvSpPr>
            <p:spPr>
              <a:xfrm>
                <a:off x="1612304" y="5511669"/>
                <a:ext cx="321584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flipH="1">
                <a:off x="1577469" y="5403850"/>
                <a:ext cx="483760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flipH="1">
                <a:off x="1439586" y="5511669"/>
                <a:ext cx="172718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>
                <a:off x="2061229" y="5403850"/>
                <a:ext cx="179722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44"/>
            <p:cNvGrpSpPr/>
            <p:nvPr/>
          </p:nvGrpSpPr>
          <p:grpSpPr>
            <a:xfrm>
              <a:off x="3512218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3999565" y="6362193"/>
              <a:ext cx="2859554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электрической энергией, газом и паром; кондиционирование воздуха</a:t>
              </a:r>
            </a:p>
          </p:txBody>
        </p:sp>
        <p:grpSp>
          <p:nvGrpSpPr>
            <p:cNvPr id="17" name="Группа 149"/>
            <p:cNvGrpSpPr/>
            <p:nvPr/>
          </p:nvGrpSpPr>
          <p:grpSpPr>
            <a:xfrm>
              <a:off x="6890683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Прямоугольник 153"/>
            <p:cNvSpPr/>
            <p:nvPr/>
          </p:nvSpPr>
          <p:spPr>
            <a:xfrm>
              <a:off x="7381884" y="6359167"/>
              <a:ext cx="419355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Водоснабжение; водоотведение, организация сбора и утилизации отходов, деятельность по ликвидации загрязнений</a:t>
              </a:r>
            </a:p>
          </p:txBody>
        </p:sp>
        <p:grpSp>
          <p:nvGrpSpPr>
            <p:cNvPr id="18" name="Группа 154"/>
            <p:cNvGrpSpPr/>
            <p:nvPr/>
          </p:nvGrpSpPr>
          <p:grpSpPr>
            <a:xfrm>
              <a:off x="6890683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Прямоугольник 158"/>
            <p:cNvSpPr/>
            <p:nvPr/>
          </p:nvSpPr>
          <p:spPr>
            <a:xfrm>
              <a:off x="7381884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Обрабатывающие  производства</a:t>
              </a:r>
            </a:p>
          </p:txBody>
        </p:sp>
        <p:grpSp>
          <p:nvGrpSpPr>
            <p:cNvPr id="19" name="Группа 159"/>
            <p:cNvGrpSpPr/>
            <p:nvPr/>
          </p:nvGrpSpPr>
          <p:grpSpPr>
            <a:xfrm>
              <a:off x="8868056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61" name="Прямая соединительная линия 16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Прямоугольник 163"/>
            <p:cNvSpPr/>
            <p:nvPr/>
          </p:nvSpPr>
          <p:spPr>
            <a:xfrm>
              <a:off x="9359257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Добыча полезных  ископаемых</a:t>
              </a:r>
            </a:p>
          </p:txBody>
        </p:sp>
      </p:grpSp>
      <p:graphicFrame>
        <p:nvGraphicFramePr>
          <p:cNvPr id="82" name="Диаграмма 81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834430"/>
              </p:ext>
            </p:extLst>
          </p:nvPr>
        </p:nvGraphicFramePr>
        <p:xfrm>
          <a:off x="3162300" y="1610085"/>
          <a:ext cx="902970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4603776" y="5543299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Левая фигурная скобка 88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016097" y="3969466"/>
            <a:ext cx="135585" cy="2974479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0" name="Левая фигурная скобка 89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8088690" y="3972676"/>
            <a:ext cx="83602" cy="2939429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7622832" y="5543299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Левая фигурная скобка 9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10713977" y="4406222"/>
            <a:ext cx="83605" cy="2072342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10323362" y="5543299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669291" y="5077426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641718" y="4090286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641718" y="2003050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Текст 3"/>
          <p:cNvSpPr txBox="1">
            <a:spLocks/>
          </p:cNvSpPr>
          <p:nvPr/>
        </p:nvSpPr>
        <p:spPr>
          <a:xfrm>
            <a:off x="1354739" y="110583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ЯНВАРЬ-СЕНТЯБРЬ 2021 ГОДА</a:t>
            </a:r>
            <a:endParaRPr lang="ru-RU" sz="16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8558" y="1533429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Равнобедренный треугольник 72"/>
          <p:cNvSpPr/>
          <p:nvPr/>
        </p:nvSpPr>
        <p:spPr>
          <a:xfrm>
            <a:off x="1362340" y="3130491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1362340" y="2255853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633972" y="2861676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1388870" y="4339215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429951" y="5318550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435" y="6355682"/>
            <a:ext cx="403671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236178" y="703785"/>
            <a:ext cx="10831240" cy="493008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ДОБЫЧЕ ПОЛЕЗНЫХ ИСКОПАЕМЫХ 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229962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ЯНВАРЬ-СЕНТЯБРЬ 2021 ГОДА </a:t>
            </a:r>
            <a:endParaRPr lang="ru-RU" sz="1600" dirty="0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264222" y="352067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56019" y="2399187"/>
            <a:ext cx="2568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93" name="Овал 92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7992" y="3982467"/>
            <a:ext cx="657068" cy="649684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277451" y="267724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188152" y="3953711"/>
            <a:ext cx="28342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прочих полезных ископаемых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262425" y="4203249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99150" y="6119594"/>
            <a:ext cx="27019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металлических руд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92407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201866" y="4703353"/>
            <a:ext cx="1169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угля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281475" y="5699624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216017" y="3211232"/>
            <a:ext cx="2519106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в области добычи полезных ископаемых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70037" y="634524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39835" y="5473425"/>
            <a:ext cx="23519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Добыча нефти и природного газа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70522" y="3983309"/>
            <a:ext cx="648811" cy="64800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861" y="3983309"/>
            <a:ext cx="648801" cy="6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6643" y="3983309"/>
            <a:ext cx="648811" cy="64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386" y="3983309"/>
            <a:ext cx="648811" cy="64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6203" y="3984193"/>
            <a:ext cx="646232" cy="64623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" y="1850534"/>
            <a:ext cx="540000" cy="540000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5" y="5008927"/>
            <a:ext cx="432541" cy="43200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812" y="2748199"/>
            <a:ext cx="432534" cy="4320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73" y="4247749"/>
            <a:ext cx="432541" cy="432000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025" y="3515628"/>
            <a:ext cx="432541" cy="432000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819" y="5738164"/>
            <a:ext cx="432000" cy="43200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804768" y="1886098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924030" y="2666313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884361" y="4244381"/>
            <a:ext cx="1242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1606581" y="3713806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881328" y="3479052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0842" y="1604571"/>
            <a:ext cx="2922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04347" y="4950965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86984" y="5693582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9" name="Диаграмма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293528"/>
              </p:ext>
            </p:extLst>
          </p:nvPr>
        </p:nvGraphicFramePr>
        <p:xfrm>
          <a:off x="3581119" y="1506931"/>
          <a:ext cx="8262257" cy="473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80" name="Рисунок 7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70522" y="4666915"/>
            <a:ext cx="646232" cy="646232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9134" y="4691894"/>
            <a:ext cx="648801" cy="63406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8630" y="4615709"/>
            <a:ext cx="648811" cy="648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7780" y="4630339"/>
            <a:ext cx="657068" cy="68299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2181" y="4666915"/>
            <a:ext cx="648811" cy="6480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6126" y="4720846"/>
            <a:ext cx="659795" cy="658970"/>
          </a:xfrm>
          <a:prstGeom prst="rect">
            <a:avLst/>
          </a:prstGeom>
        </p:spPr>
      </p:pic>
      <p:sp>
        <p:nvSpPr>
          <p:cNvPr id="74" name="Равнобедренный треугольник 73"/>
          <p:cNvSpPr/>
          <p:nvPr/>
        </p:nvSpPr>
        <p:spPr>
          <a:xfrm>
            <a:off x="1652931" y="2897746"/>
            <a:ext cx="284046" cy="121910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1545867" y="2184343"/>
            <a:ext cx="284046" cy="121910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1589910" y="4466227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1621540" y="5162091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>
            <a:off x="1635918" y="5901087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667" y="6355682"/>
            <a:ext cx="371440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6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60760" y="633144"/>
            <a:ext cx="8780766" cy="675884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ОСНОВНЫМ ВИДАМ ОБРАБАТЫВАЮЩИХ ПРОИЗВОДСТВ</a:t>
            </a: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283632" y="3403249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77922" y="2407463"/>
            <a:ext cx="2699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90102" y="2679329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81475" y="414333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77921" y="6062444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прочих готовых изделий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85211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81475" y="555005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195696" y="3896182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кокса и нефтепродуктов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81475" y="625129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94591" y="3121065"/>
            <a:ext cx="2834297" cy="292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прочей неметаллической минеральной продукции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8" name="Овал 47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395" y="4331951"/>
            <a:ext cx="288361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671" y="4331951"/>
            <a:ext cx="288360" cy="28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333" y="4331951"/>
            <a:ext cx="288360" cy="28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6972" y="4331951"/>
            <a:ext cx="288360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0308" y="4331951"/>
            <a:ext cx="288360" cy="28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870" y="4331951"/>
            <a:ext cx="288360" cy="28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9349" y="4331951"/>
            <a:ext cx="287730" cy="28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158" y="4331951"/>
            <a:ext cx="288360" cy="28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7563" y="4331951"/>
            <a:ext cx="288360" cy="28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82667" y="4331951"/>
            <a:ext cx="28836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4740" y="4331951"/>
            <a:ext cx="288337" cy="28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935" y="4331951"/>
            <a:ext cx="287702" cy="28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6415" y="4331951"/>
            <a:ext cx="288360" cy="28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75525" y="4331951"/>
            <a:ext cx="288360" cy="288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9161" y="4331951"/>
            <a:ext cx="288000" cy="288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6306" y="4331951"/>
            <a:ext cx="288337" cy="288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117" y="4331951"/>
            <a:ext cx="288360" cy="288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0871" y="4331951"/>
            <a:ext cx="281143" cy="288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7" cstate="print">
            <a:lum bright="70000" contrast="-70000"/>
          </a:blip>
          <a:stretch>
            <a:fillRect/>
          </a:stretch>
        </p:blipFill>
        <p:spPr>
          <a:xfrm>
            <a:off x="8879580" y="4331951"/>
            <a:ext cx="288000" cy="288000"/>
          </a:xfrm>
          <a:prstGeom prst="rect">
            <a:avLst/>
          </a:prstGeom>
        </p:spPr>
      </p:pic>
      <p:sp>
        <p:nvSpPr>
          <p:cNvPr id="80" name="Равнобедренный треугольник 79"/>
          <p:cNvSpPr/>
          <p:nvPr/>
        </p:nvSpPr>
        <p:spPr>
          <a:xfrm flipV="1">
            <a:off x="1612363" y="5807416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877177" y="5530175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835835" y="2648381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307" y="5563331"/>
            <a:ext cx="455208" cy="455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876" y="3528139"/>
            <a:ext cx="411132" cy="411132"/>
          </a:xfrm>
          <a:prstGeom prst="rect">
            <a:avLst/>
          </a:prstGeom>
        </p:spPr>
      </p:pic>
      <p:sp>
        <p:nvSpPr>
          <p:cNvPr id="71" name="Текст 3"/>
          <p:cNvSpPr txBox="1">
            <a:spLocks/>
          </p:cNvSpPr>
          <p:nvPr/>
        </p:nvSpPr>
        <p:spPr>
          <a:xfrm>
            <a:off x="1360760" y="127535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ЯНВАРЬ-СЕНТЯБРЬ 2021 ГОДА </a:t>
            </a:r>
            <a:endParaRPr lang="ru-RU" sz="1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90842" y="1604571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698094" y="3415845"/>
            <a:ext cx="137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87994" y="4651643"/>
            <a:ext cx="2804317" cy="19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и монтаж машин и оборудования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841028" y="4134269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703" y="4205476"/>
            <a:ext cx="424552" cy="42402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166640" y="5351695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пищевых продуктов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860960" y="4836594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80" y="2725887"/>
            <a:ext cx="502072" cy="39102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16" y="4899659"/>
            <a:ext cx="460204" cy="418234"/>
          </a:xfrm>
          <a:prstGeom prst="rect">
            <a:avLst/>
          </a:prstGeom>
        </p:spPr>
      </p:pic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001342"/>
              </p:ext>
            </p:extLst>
          </p:nvPr>
        </p:nvGraphicFramePr>
        <p:xfrm>
          <a:off x="3289884" y="1704442"/>
          <a:ext cx="8658047" cy="485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pic>
        <p:nvPicPr>
          <p:cNvPr id="110" name="Рисунок 10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147142" y="3708231"/>
            <a:ext cx="459773" cy="302763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0698" y="3626102"/>
            <a:ext cx="522897" cy="438737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7" cstate="print">
            <a:lum bright="70000" contrast="-70000"/>
          </a:blip>
          <a:stretch>
            <a:fillRect/>
          </a:stretch>
        </p:blipFill>
        <p:spPr>
          <a:xfrm>
            <a:off x="7141115" y="3574894"/>
            <a:ext cx="477793" cy="452312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3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6093" y="3540999"/>
            <a:ext cx="469555" cy="469996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158" y="3554168"/>
            <a:ext cx="469557" cy="46897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1891" y="3639960"/>
            <a:ext cx="387731" cy="387246"/>
          </a:xfrm>
          <a:prstGeom prst="rect">
            <a:avLst/>
          </a:prstGeom>
        </p:spPr>
      </p:pic>
      <p:sp>
        <p:nvSpPr>
          <p:cNvPr id="82" name="Равнобедренный треугольник 81"/>
          <p:cNvSpPr/>
          <p:nvPr/>
        </p:nvSpPr>
        <p:spPr>
          <a:xfrm>
            <a:off x="1558605" y="3687381"/>
            <a:ext cx="284046" cy="12364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3556" y="3626102"/>
            <a:ext cx="415481" cy="414962"/>
          </a:xfrm>
          <a:prstGeom prst="rect">
            <a:avLst/>
          </a:prstGeom>
        </p:spPr>
      </p:pic>
      <p:sp>
        <p:nvSpPr>
          <p:cNvPr id="83" name="Равнобедренный треугольник 82"/>
          <p:cNvSpPr/>
          <p:nvPr/>
        </p:nvSpPr>
        <p:spPr>
          <a:xfrm>
            <a:off x="1589817" y="2858678"/>
            <a:ext cx="284046" cy="12364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 flipV="1">
            <a:off x="1566355" y="4389808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Равнобедренный треугольник 84"/>
          <p:cNvSpPr/>
          <p:nvPr/>
        </p:nvSpPr>
        <p:spPr>
          <a:xfrm flipV="1">
            <a:off x="1589359" y="5102926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95" y="1887270"/>
            <a:ext cx="542591" cy="542591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824267" y="1845086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Равнобедренный треугольник 87"/>
          <p:cNvSpPr/>
          <p:nvPr/>
        </p:nvSpPr>
        <p:spPr>
          <a:xfrm>
            <a:off x="1560565" y="2106320"/>
            <a:ext cx="284046" cy="12364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6972" y="3817313"/>
            <a:ext cx="455208" cy="2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093" y="6355682"/>
            <a:ext cx="37101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7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ПРОМЫШЛЕННОГО ПРОИЗВОДСТВА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6001882" y="2265406"/>
            <a:ext cx="1679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104,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686941" y="304730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ЯНВАРЬ-СЕНТЯБРЬ 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ЯНВАРЮ-СЕНТЯБРЮ 2020 </a:t>
            </a:r>
            <a:r>
              <a:rPr lang="ru-RU" sz="1400" dirty="0"/>
              <a:t>ГОДА</a:t>
            </a:r>
          </a:p>
        </p:txBody>
      </p:sp>
      <p:grpSp>
        <p:nvGrpSpPr>
          <p:cNvPr id="221" name="Группа 220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223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5B9BD5"/>
            </a:solidFill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6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1F4E7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8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4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136" name="Овал 13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6036799" y="3517044"/>
            <a:ext cx="1660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105,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832166" y="4294489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1" name="Диаграмма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840691"/>
              </p:ext>
            </p:extLst>
          </p:nvPr>
        </p:nvGraphicFramePr>
        <p:xfrm>
          <a:off x="175518" y="1982515"/>
          <a:ext cx="5203790" cy="469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user\Documents\РАБОТА УДАЛЕНКА\ИПП\греб\200px-Coat_of_arms_of_Primorsky_Kra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66" y="2179313"/>
            <a:ext cx="235554" cy="28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РАБОТА УДАЛЕНКА\ИПП\греб\200px-Coat_of_arms_of_Zabaykalsky_Krai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6" y="4032038"/>
            <a:ext cx="238211" cy="2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РАБОТА УДАЛЕНКА\ИПП\греб\800px-Coat_of_Arms_of_Chukotk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56" y="5128296"/>
            <a:ext cx="227922" cy="2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cuments\РАБОТА УДАЛЕНКА\ИПП\греб\800px-Coat_of_Arms_of_Kamchatka_Krai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64" y="2895653"/>
            <a:ext cx="227818" cy="2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cuments\РАБОТА УДАЛЕНКА\ИПП\греб\800px-Coat_of_arms_of_the_Jewish_Autonomous_Oblast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58" y="5503991"/>
            <a:ext cx="232657" cy="2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cuments\РАБОТА УДАЛЕНКА\ИПП\греб\800px-Khabarovsk_kray_CO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44" y="3647141"/>
            <a:ext cx="225344" cy="2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ocuments\РАБОТА УДАЛЕНКА\ИПП\греб\800px-Sakhalin_Oblast_Coat_of_Arms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75" y="5870140"/>
            <a:ext cx="232167" cy="2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cuments\РАБОТА УДАЛЕНКА\ИПП\греб\1024px-Coat_of_Arms_of_Sakha_(Yakutia)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13" y="2552304"/>
            <a:ext cx="236566" cy="2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cuments\РАБОТА УДАЛЕНКА\ИПП\греб\Amurskaja_obl_coa_200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52" y="3280230"/>
            <a:ext cx="217968" cy="2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ocuments\РАБОТА УДАЛЕНКА\ИПП\греб\бурятия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38" y="4767543"/>
            <a:ext cx="218702" cy="2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ocuments\РАБОТА УДАЛЕНКА\ИПП\греб\магаданская обл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22" y="4407483"/>
            <a:ext cx="216686" cy="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46" name="Овал 45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88,2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93,1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970976" y="6096517"/>
            <a:ext cx="1481039" cy="276999"/>
            <a:chOff x="9632569" y="2543590"/>
            <a:chExt cx="1481039" cy="276999"/>
          </a:xfrm>
        </p:grpSpPr>
        <p:sp>
          <p:nvSpPr>
            <p:cNvPr id="52" name="Овал 51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783436" y="2543590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102,3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105,3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0420060" y="6070637"/>
            <a:ext cx="1467871" cy="276999"/>
            <a:chOff x="9632569" y="2851258"/>
            <a:chExt cx="1467871" cy="276999"/>
          </a:xfrm>
        </p:grpSpPr>
        <p:sp>
          <p:nvSpPr>
            <p:cNvPr id="55" name="Овал 54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778732" y="2851258"/>
              <a:ext cx="1321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115,3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139,9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929" y="6355682"/>
            <a:ext cx="379178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8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ДОБЫЧЕ ПОЛЕЗНЫХ ИСКОПАЕМЫХ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913232" y="2382095"/>
            <a:ext cx="17677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103,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30423" y="315440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45862" y="1220763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ЯНВАРЬ-СЕНТЯБРЬ 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ЯНВАРЮ-СЕНТЯБРЮ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913232" y="3648847"/>
            <a:ext cx="17836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101,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733311" y="4442772"/>
            <a:ext cx="1763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506720"/>
              </p:ext>
            </p:extLst>
          </p:nvPr>
        </p:nvGraphicFramePr>
        <p:xfrm>
          <a:off x="312828" y="2058410"/>
          <a:ext cx="5222999" cy="438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10204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2" y="-147250"/>
              <a:ext cx="3943349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19241" cy="276999"/>
            <a:chOff x="9632569" y="1908316"/>
            <a:chExt cx="1319241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84,5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88,1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70976" y="6096517"/>
            <a:ext cx="1323945" cy="276999"/>
            <a:chOff x="9632569" y="2543590"/>
            <a:chExt cx="1323945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173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90,5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96,8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420060" y="6070637"/>
            <a:ext cx="1476335" cy="276999"/>
            <a:chOff x="9632569" y="2851258"/>
            <a:chExt cx="1476335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102,5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124,0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764" y="6355682"/>
            <a:ext cx="38734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9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558342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ОБРАБАТЫВАЮЩИМ ПРОИЗВОДСТВАМ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642891" y="2350275"/>
            <a:ext cx="2057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105,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373904" y="311321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ЯНВАРЬ-СЕНТЯБРЬ 2021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ЯНВАРЮ-СЕНТЯБРЮ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672965" y="3706513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120,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47330" y="4451428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4" name="Овал 113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graphicFrame>
        <p:nvGraphicFramePr>
          <p:cNvPr id="116" name="Диаграмма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273254"/>
              </p:ext>
            </p:extLst>
          </p:nvPr>
        </p:nvGraphicFramePr>
        <p:xfrm>
          <a:off x="307216" y="2000805"/>
          <a:ext cx="5286276" cy="448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6" name="Группа 105"/>
          <p:cNvGrpSpPr/>
          <p:nvPr/>
        </p:nvGrpSpPr>
        <p:grpSpPr>
          <a:xfrm>
            <a:off x="8036063" y="1519842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49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6" y="3502972"/>
              <a:ext cx="1323974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73114" y="6114906"/>
            <a:ext cx="1397788" cy="276999"/>
            <a:chOff x="9632569" y="1908316"/>
            <a:chExt cx="1397788" cy="276999"/>
          </a:xfrm>
        </p:grpSpPr>
        <p:sp>
          <p:nvSpPr>
            <p:cNvPr id="35" name="Овал 34"/>
            <p:cNvSpPr/>
            <p:nvPr/>
          </p:nvSpPr>
          <p:spPr>
            <a:xfrm>
              <a:off x="9632569" y="1957482"/>
              <a:ext cx="209444" cy="209444"/>
            </a:xfrm>
            <a:prstGeom prst="ellipse">
              <a:avLst/>
            </a:prstGeom>
            <a:solidFill>
              <a:srgbClr val="C5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78732" y="1908316"/>
              <a:ext cx="1251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98,7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101,8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970976" y="6096517"/>
            <a:ext cx="1472575" cy="276999"/>
            <a:chOff x="9632569" y="2543590"/>
            <a:chExt cx="1472575" cy="276999"/>
          </a:xfrm>
        </p:grpSpPr>
        <p:sp>
          <p:nvSpPr>
            <p:cNvPr id="38" name="Овал 37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538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3436" y="2543590"/>
              <a:ext cx="1321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104,3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115,2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420060" y="6070637"/>
            <a:ext cx="1476335" cy="276999"/>
            <a:chOff x="9632569" y="2851258"/>
            <a:chExt cx="1476335" cy="276999"/>
          </a:xfrm>
        </p:grpSpPr>
        <p:sp>
          <p:nvSpPr>
            <p:cNvPr id="41" name="Овал 40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204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732" y="2851258"/>
              <a:ext cx="1330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120,2 </a:t>
              </a:r>
              <a:r>
                <a:rPr lang="ru-RU" sz="1200" b="1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155,0</a:t>
              </a:r>
              <a:endParaRPr lang="ru-RU" sz="1200" b="1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5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14277</TotalTime>
  <Words>619</Words>
  <Application>Microsoft Office PowerPoint</Application>
  <PresentationFormat>Произвольный</PresentationFormat>
  <Paragraphs>231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p14_DolgunovaVV</cp:lastModifiedBy>
  <cp:revision>870</cp:revision>
  <cp:lastPrinted>2020-11-24T06:18:42Z</cp:lastPrinted>
  <dcterms:created xsi:type="dcterms:W3CDTF">2020-04-14T07:41:03Z</dcterms:created>
  <dcterms:modified xsi:type="dcterms:W3CDTF">2021-11-01T00:20:10Z</dcterms:modified>
</cp:coreProperties>
</file>