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1" r:id="rId2"/>
    <p:sldId id="296" r:id="rId3"/>
    <p:sldId id="312" r:id="rId4"/>
    <p:sldId id="278" r:id="rId5"/>
    <p:sldId id="288" r:id="rId6"/>
    <p:sldId id="289" r:id="rId7"/>
    <p:sldId id="298" r:id="rId8"/>
    <p:sldId id="306" r:id="rId9"/>
    <p:sldId id="307" r:id="rId10"/>
    <p:sldId id="308" r:id="rId11"/>
    <p:sldId id="309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638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FAF4F"/>
    <a:srgbClr val="E0B61E"/>
    <a:srgbClr val="E1002B"/>
    <a:srgbClr val="E1A01D"/>
    <a:srgbClr val="A21630"/>
    <a:srgbClr val="000000"/>
    <a:srgbClr val="E17F1D"/>
    <a:srgbClr val="D2542C"/>
    <a:srgbClr val="DDD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8376" autoAdjust="0"/>
  </p:normalViewPr>
  <p:slideViewPr>
    <p:cSldViewPr snapToGrid="0" showGuides="1">
      <p:cViewPr>
        <p:scale>
          <a:sx n="110" d="100"/>
          <a:sy n="110" d="100"/>
        </p:scale>
        <p:origin x="-780" y="-198"/>
      </p:cViewPr>
      <p:guideLst>
        <p:guide orient="horz" pos="3612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93E-2"/>
          <c:y val="4.9640443040185993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2.8479135669444689E-3"/>
                  <c:y val="-0.23531030197690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4.271870350416704E-3"/>
                  <c:y val="-0.27399144750735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2.8479135669444689E-3"/>
                  <c:y val="-0.34490688097984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2.8479135669444689E-3"/>
                  <c:y val="-0.35457716736245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1.4239567834722344E-3"/>
                  <c:y val="-0.2675445899189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0"/>
                  <c:y val="-9.9926546433618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5.6958271338889378E-3"/>
                  <c:y val="-0.17406515488702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1.4239567834722344E-3"/>
                  <c:y val="-0.280438305095758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103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2.2783308535555751E-2"/>
                  <c:y val="-0.37714116892188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98</c:v>
                </c:pt>
                <c:pt idx="1">
                  <c:v>100.2</c:v>
                </c:pt>
                <c:pt idx="2">
                  <c:v>112.6</c:v>
                </c:pt>
                <c:pt idx="3">
                  <c:v>131</c:v>
                </c:pt>
                <c:pt idx="4">
                  <c:v>109.2</c:v>
                </c:pt>
                <c:pt idx="5">
                  <c:v>109.3</c:v>
                </c:pt>
                <c:pt idx="6">
                  <c:v>115.6</c:v>
                </c:pt>
                <c:pt idx="7">
                  <c:v>108.5</c:v>
                </c:pt>
                <c:pt idx="8">
                  <c:v>127.3</c:v>
                </c:pt>
                <c:pt idx="9">
                  <c:v>103.9</c:v>
                </c:pt>
                <c:pt idx="10">
                  <c:v>109.1</c:v>
                </c:pt>
                <c:pt idx="11">
                  <c:v>116.5</c:v>
                </c:pt>
                <c:pt idx="12">
                  <c:v>92.9</c:v>
                </c:pt>
                <c:pt idx="13">
                  <c:v>109.7</c:v>
                </c:pt>
                <c:pt idx="14">
                  <c:v>101.8</c:v>
                </c:pt>
                <c:pt idx="15">
                  <c:v>72.3</c:v>
                </c:pt>
                <c:pt idx="16">
                  <c:v>84.5</c:v>
                </c:pt>
                <c:pt idx="17">
                  <c:v>83.2</c:v>
                </c:pt>
                <c:pt idx="18">
                  <c:v>74.7</c:v>
                </c:pt>
                <c:pt idx="19">
                  <c:v>88.7</c:v>
                </c:pt>
                <c:pt idx="20">
                  <c:v>101.7</c:v>
                </c:pt>
                <c:pt idx="21">
                  <c:v>101.2</c:v>
                </c:pt>
                <c:pt idx="22">
                  <c:v>109.7</c:v>
                </c:pt>
                <c:pt idx="23">
                  <c:v>103</c:v>
                </c:pt>
                <c:pt idx="24">
                  <c:v>100.5</c:v>
                </c:pt>
                <c:pt idx="25">
                  <c:v>121.7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915712"/>
        <c:axId val="211698816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 предыд месяцу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847913566944469E-2"/>
                  <c:y val="6.124514708987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4174962803333632E-2"/>
                  <c:y val="6.124514708987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2751006019861396E-2"/>
                  <c:y val="-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3.7022876370278096E-2"/>
                  <c:y val="-5.8021718295674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3.4174962803333632E-2"/>
                  <c:y val="-3.54577167362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1327049236389161E-2"/>
                  <c:y val="4.835143191306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4174962803333632E-2"/>
                  <c:y val="-4.19045743246535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120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4.1294858843276071E-2"/>
                  <c:y val="-0.13216058056236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txPr>
              <a:bodyPr/>
              <a:lstStyle/>
              <a:p>
                <a:pPr>
                  <a:defRPr sz="1400" b="0">
                    <a:solidFill>
                      <a:srgbClr val="4FAF4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  <c:pt idx="0">
                  <c:v>94.7</c:v>
                </c:pt>
                <c:pt idx="1">
                  <c:v>87.7</c:v>
                </c:pt>
                <c:pt idx="2">
                  <c:v>105.2</c:v>
                </c:pt>
                <c:pt idx="3">
                  <c:v>106</c:v>
                </c:pt>
                <c:pt idx="4">
                  <c:v>91.9</c:v>
                </c:pt>
                <c:pt idx="5">
                  <c:v>97.9</c:v>
                </c:pt>
                <c:pt idx="6">
                  <c:v>120.4</c:v>
                </c:pt>
                <c:pt idx="7">
                  <c:v>101.6</c:v>
                </c:pt>
                <c:pt idx="8">
                  <c:v>105.1</c:v>
                </c:pt>
                <c:pt idx="9">
                  <c:v>90.9</c:v>
                </c:pt>
                <c:pt idx="10">
                  <c:v>104.6</c:v>
                </c:pt>
                <c:pt idx="11">
                  <c:v>114.2</c:v>
                </c:pt>
                <c:pt idx="12">
                  <c:v>75.3</c:v>
                </c:pt>
                <c:pt idx="13">
                  <c:v>103.2</c:v>
                </c:pt>
                <c:pt idx="14">
                  <c:v>97.5</c:v>
                </c:pt>
                <c:pt idx="15">
                  <c:v>75.099999999999994</c:v>
                </c:pt>
                <c:pt idx="16">
                  <c:v>106.8</c:v>
                </c:pt>
                <c:pt idx="17">
                  <c:v>96.1</c:v>
                </c:pt>
                <c:pt idx="18">
                  <c:v>104</c:v>
                </c:pt>
                <c:pt idx="19">
                  <c:v>115.7</c:v>
                </c:pt>
                <c:pt idx="20">
                  <c:v>120</c:v>
                </c:pt>
                <c:pt idx="21">
                  <c:v>88</c:v>
                </c:pt>
                <c:pt idx="22">
                  <c:v>112.9</c:v>
                </c:pt>
                <c:pt idx="23">
                  <c:v>106.8</c:v>
                </c:pt>
                <c:pt idx="24">
                  <c:v>73</c:v>
                </c:pt>
                <c:pt idx="25">
                  <c:v>125.1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915712"/>
        <c:axId val="211698816"/>
      </c:lineChart>
      <c:catAx>
        <c:axId val="19491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211698816"/>
        <c:crosses val="autoZero"/>
        <c:auto val="1"/>
        <c:lblAlgn val="ctr"/>
        <c:lblOffset val="100"/>
        <c:noMultiLvlLbl val="0"/>
      </c:catAx>
      <c:valAx>
        <c:axId val="211698816"/>
        <c:scaling>
          <c:orientation val="minMax"/>
          <c:max val="14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949157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45780660326788"/>
          <c:y val="1.6798403650963609E-2"/>
          <c:w val="0.52903269992149859"/>
          <c:h val="0.914312528480082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ВОДОСНАБЖ!$A$2:$A$12</c:f>
              <c:strCache>
                <c:ptCount val="11"/>
                <c:pt idx="0">
                  <c:v>Сахалинская область</c:v>
                </c:pt>
                <c:pt idx="1">
                  <c:v>Приморский край</c:v>
                </c:pt>
                <c:pt idx="2">
                  <c:v>Хабаровский край</c:v>
                </c:pt>
                <c:pt idx="3">
                  <c:v>Камчатский край</c:v>
                </c:pt>
                <c:pt idx="4">
                  <c:v>Амурская область</c:v>
                </c:pt>
                <c:pt idx="5">
                  <c:v>Забайкальский край</c:v>
                </c:pt>
                <c:pt idx="6">
                  <c:v>Магаданская область</c:v>
                </c:pt>
                <c:pt idx="7">
                  <c:v>Республика Саха (Якутия)</c:v>
                </c:pt>
                <c:pt idx="8">
                  <c:v>Еврейская автономная область</c:v>
                </c:pt>
                <c:pt idx="9">
                  <c:v>Чукотский автономный округ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ВОДОСНАБЖ!$B$2:$B$12</c:f>
              <c:numCache>
                <c:formatCode>_-* #,##0.0\ _₽_-;\-* #,##0.0\ _₽_-;_-* "-"??\ _₽_-;_-@_-</c:formatCode>
                <c:ptCount val="11"/>
                <c:pt idx="0">
                  <c:v>83</c:v>
                </c:pt>
                <c:pt idx="1">
                  <c:v>96.8</c:v>
                </c:pt>
                <c:pt idx="2">
                  <c:v>98.3</c:v>
                </c:pt>
                <c:pt idx="3">
                  <c:v>99.1</c:v>
                </c:pt>
                <c:pt idx="4">
                  <c:v>100.3</c:v>
                </c:pt>
                <c:pt idx="5">
                  <c:v>101.5</c:v>
                </c:pt>
                <c:pt idx="6">
                  <c:v>101.8</c:v>
                </c:pt>
                <c:pt idx="7">
                  <c:v>109.6</c:v>
                </c:pt>
                <c:pt idx="8">
                  <c:v>116.8</c:v>
                </c:pt>
                <c:pt idx="9">
                  <c:v>119.7</c:v>
                </c:pt>
                <c:pt idx="10">
                  <c:v>120.2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99849344"/>
        <c:axId val="99955072"/>
      </c:barChart>
      <c:catAx>
        <c:axId val="9984934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955072"/>
        <c:crosses val="autoZero"/>
        <c:auto val="1"/>
        <c:lblAlgn val="ctr"/>
        <c:lblOffset val="800"/>
        <c:noMultiLvlLbl val="0"/>
      </c:catAx>
      <c:valAx>
        <c:axId val="9995507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849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9E-2"/>
          <c:y val="4.9640443040185986E-2"/>
          <c:w val="0.91735207149739151"/>
          <c:h val="0.7350260589281433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1.4239567834722344E-3"/>
                  <c:y val="-0.177288583681226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4.271870350416704E-3"/>
                  <c:y val="-0.23208687318269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"/>
                  <c:y val="-0.24498058835951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4.2719824729980796E-3"/>
                  <c:y val="-0.22241658680008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1.4239567834722344E-3"/>
                  <c:y val="-0.193405727652247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4.271870350416704E-3"/>
                  <c:y val="-0.14505429573918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1.4239567834722344E-3"/>
                  <c:y val="-0.12893715176816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1.0442229115941235E-16"/>
                  <c:y val="-8.3809148649307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-1.1391766390359147E-2"/>
                  <c:y val="-0.19018229885804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595959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strRef>
              <c:f>Лист1!$A$2:$A$27</c:f>
              <c:strCache>
                <c:ptCount val="2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98</c:v>
                </c:pt>
                <c:pt idx="1">
                  <c:v>99</c:v>
                </c:pt>
                <c:pt idx="2">
                  <c:v>103.1</c:v>
                </c:pt>
                <c:pt idx="3">
                  <c:v>109.1</c:v>
                </c:pt>
                <c:pt idx="4">
                  <c:v>109</c:v>
                </c:pt>
                <c:pt idx="5">
                  <c:v>109.1</c:v>
                </c:pt>
                <c:pt idx="6">
                  <c:v>110.1</c:v>
                </c:pt>
                <c:pt idx="7">
                  <c:v>109.8</c:v>
                </c:pt>
                <c:pt idx="8">
                  <c:v>111.8</c:v>
                </c:pt>
                <c:pt idx="9">
                  <c:v>110.9</c:v>
                </c:pt>
                <c:pt idx="10">
                  <c:v>110.7</c:v>
                </c:pt>
                <c:pt idx="11">
                  <c:v>111.3</c:v>
                </c:pt>
                <c:pt idx="12">
                  <c:v>92.9</c:v>
                </c:pt>
                <c:pt idx="13">
                  <c:v>101</c:v>
                </c:pt>
                <c:pt idx="14">
                  <c:v>101.3</c:v>
                </c:pt>
                <c:pt idx="15">
                  <c:v>93.9</c:v>
                </c:pt>
                <c:pt idx="16">
                  <c:v>92.2</c:v>
                </c:pt>
                <c:pt idx="17">
                  <c:v>90.8</c:v>
                </c:pt>
                <c:pt idx="18">
                  <c:v>88.6</c:v>
                </c:pt>
                <c:pt idx="19">
                  <c:v>89</c:v>
                </c:pt>
                <c:pt idx="20">
                  <c:v>90.8</c:v>
                </c:pt>
                <c:pt idx="21">
                  <c:v>92.1</c:v>
                </c:pt>
                <c:pt idx="22">
                  <c:v>93.9</c:v>
                </c:pt>
                <c:pt idx="23">
                  <c:v>94.9</c:v>
                </c:pt>
                <c:pt idx="24">
                  <c:v>100.5</c:v>
                </c:pt>
                <c:pt idx="25">
                  <c:v>111.2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22592"/>
        <c:axId val="48224128"/>
      </c:areaChart>
      <c:lineChart>
        <c:grouping val="standard"/>
        <c:varyColors val="0"/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6C3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1359351752083512E-2"/>
                  <c:y val="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1.5663524618194667E-2"/>
                  <c:y val="2.578743035363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1.9935394968611287E-2"/>
                  <c:y val="2.256400155942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-1.423956783472234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7.1197839173611924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-1.5663524618194667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2.1359351752083536E-2"/>
                  <c:y val="3.868114553044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layout>
                <c:manualLayout>
                  <c:x val="-2.1359351752083536E-2"/>
                  <c:y val="-1.611714397102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layout>
                <c:manualLayout>
                  <c:x val="-1.1391654267777961E-2"/>
                  <c:y val="2.2564001559428941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97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layout>
                <c:manualLayout>
                  <c:x val="-1.2815611051250108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</c:dLbl>
            <c:dLbl>
              <c:idx val="21"/>
              <c:layout>
                <c:manualLayout>
                  <c:x val="-1.1391654267777961E-2"/>
                  <c:y val="2.5787430353632977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91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layout>
                <c:manualLayout>
                  <c:x val="-9.96769748430570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-1.4239567834722239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8.543740700833408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22592"/>
        <c:axId val="48224128"/>
      </c:lineChart>
      <c:catAx>
        <c:axId val="4822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48224128"/>
        <c:crosses val="autoZero"/>
        <c:auto val="1"/>
        <c:lblAlgn val="ctr"/>
        <c:lblOffset val="100"/>
        <c:noMultiLvlLbl val="0"/>
      </c:catAx>
      <c:valAx>
        <c:axId val="48224128"/>
        <c:scaling>
          <c:orientation val="minMax"/>
          <c:max val="140"/>
          <c:min val="7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482225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2E-2"/>
          <c:y val="4.9640443040185979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Индексы промышленного производства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cat>
            <c:strRef>
              <c:f>Лист1!$A$2:$A$27</c:f>
              <c:strCache>
                <c:ptCount val="2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98</c:v>
                </c:pt>
                <c:pt idx="1">
                  <c:v>99</c:v>
                </c:pt>
                <c:pt idx="2">
                  <c:v>103.1</c:v>
                </c:pt>
                <c:pt idx="3">
                  <c:v>109.1</c:v>
                </c:pt>
                <c:pt idx="4">
                  <c:v>109</c:v>
                </c:pt>
                <c:pt idx="5">
                  <c:v>109.1</c:v>
                </c:pt>
                <c:pt idx="6">
                  <c:v>110.1</c:v>
                </c:pt>
                <c:pt idx="7">
                  <c:v>109.8</c:v>
                </c:pt>
                <c:pt idx="8">
                  <c:v>111.8</c:v>
                </c:pt>
                <c:pt idx="9">
                  <c:v>110.9</c:v>
                </c:pt>
                <c:pt idx="10">
                  <c:v>110.7</c:v>
                </c:pt>
                <c:pt idx="11">
                  <c:v>111.3</c:v>
                </c:pt>
                <c:pt idx="12">
                  <c:v>92.9</c:v>
                </c:pt>
                <c:pt idx="13">
                  <c:v>101</c:v>
                </c:pt>
                <c:pt idx="14">
                  <c:v>101.3</c:v>
                </c:pt>
                <c:pt idx="15">
                  <c:v>93.9</c:v>
                </c:pt>
                <c:pt idx="16">
                  <c:v>92.2</c:v>
                </c:pt>
                <c:pt idx="17">
                  <c:v>90.8</c:v>
                </c:pt>
                <c:pt idx="18">
                  <c:v>88.6</c:v>
                </c:pt>
                <c:pt idx="19">
                  <c:v>89</c:v>
                </c:pt>
                <c:pt idx="20">
                  <c:v>90.8</c:v>
                </c:pt>
                <c:pt idx="21">
                  <c:v>92.1</c:v>
                </c:pt>
                <c:pt idx="22">
                  <c:v>93.9</c:v>
                </c:pt>
                <c:pt idx="23">
                  <c:v>94.9</c:v>
                </c:pt>
                <c:pt idx="24">
                  <c:v>100.5</c:v>
                </c:pt>
                <c:pt idx="25">
                  <c:v>111.2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93632"/>
        <c:axId val="48695168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Индексы промышленного производства2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Лист1!$A$2:$A$27</c:f>
              <c:strCache>
                <c:ptCount val="2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  <c:pt idx="0">
                  <c:v>98</c:v>
                </c:pt>
                <c:pt idx="1">
                  <c:v>99</c:v>
                </c:pt>
                <c:pt idx="2">
                  <c:v>103.1</c:v>
                </c:pt>
                <c:pt idx="3">
                  <c:v>109.1</c:v>
                </c:pt>
                <c:pt idx="4">
                  <c:v>109</c:v>
                </c:pt>
                <c:pt idx="5">
                  <c:v>109.1</c:v>
                </c:pt>
                <c:pt idx="6">
                  <c:v>110.1</c:v>
                </c:pt>
                <c:pt idx="7">
                  <c:v>109.8</c:v>
                </c:pt>
                <c:pt idx="8">
                  <c:v>111.8</c:v>
                </c:pt>
                <c:pt idx="9">
                  <c:v>110.9</c:v>
                </c:pt>
                <c:pt idx="10">
                  <c:v>110.7</c:v>
                </c:pt>
                <c:pt idx="11">
                  <c:v>111.3</c:v>
                </c:pt>
                <c:pt idx="12">
                  <c:v>92.9</c:v>
                </c:pt>
                <c:pt idx="13">
                  <c:v>101</c:v>
                </c:pt>
                <c:pt idx="14">
                  <c:v>101.3</c:v>
                </c:pt>
                <c:pt idx="15">
                  <c:v>93.9</c:v>
                </c:pt>
                <c:pt idx="16">
                  <c:v>92.2</c:v>
                </c:pt>
                <c:pt idx="17">
                  <c:v>90.8</c:v>
                </c:pt>
                <c:pt idx="18">
                  <c:v>88.6</c:v>
                </c:pt>
                <c:pt idx="19">
                  <c:v>89</c:v>
                </c:pt>
                <c:pt idx="20">
                  <c:v>90.8</c:v>
                </c:pt>
                <c:pt idx="21">
                  <c:v>92.1</c:v>
                </c:pt>
                <c:pt idx="22">
                  <c:v>93.9</c:v>
                </c:pt>
                <c:pt idx="23">
                  <c:v>94.9</c:v>
                </c:pt>
                <c:pt idx="24">
                  <c:v>100.5</c:v>
                </c:pt>
                <c:pt idx="25">
                  <c:v>111.2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4F65-4D80-8290-29F50856DD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Добыча полезных  ископаемых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8129395218002812E-2"/>
                  <c:y val="-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373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9381153305203885E-2"/>
                  <c:y val="-9.0256006237715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4852320675105488E-2"/>
                  <c:y val="-8.703257744351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4.2194092827004218E-2"/>
                  <c:y val="-0.1418308669449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3755274261603373E-2"/>
                  <c:y val="2.9010859147837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3755274261603276E-2"/>
                  <c:y val="7.091543347249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2.9535864978902954E-2"/>
                  <c:y val="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-2.6722925457102673E-2"/>
                  <c:y val="-0.14505429573918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</c:strCache>
            </c:strRef>
          </c:cat>
          <c:val>
            <c:numRef>
              <c:f>Лист1!$D$2:$D$27</c:f>
              <c:numCache>
                <c:formatCode>General</c:formatCode>
                <c:ptCount val="26"/>
                <c:pt idx="0">
                  <c:v>97.8</c:v>
                </c:pt>
                <c:pt idx="1">
                  <c:v>99.1</c:v>
                </c:pt>
                <c:pt idx="2">
                  <c:v>103.7</c:v>
                </c:pt>
                <c:pt idx="3">
                  <c:v>110.5</c:v>
                </c:pt>
                <c:pt idx="4">
                  <c:v>110.3</c:v>
                </c:pt>
                <c:pt idx="5">
                  <c:v>110.1</c:v>
                </c:pt>
                <c:pt idx="6">
                  <c:v>111.1</c:v>
                </c:pt>
                <c:pt idx="7">
                  <c:v>110.8</c:v>
                </c:pt>
                <c:pt idx="8">
                  <c:v>112.9</c:v>
                </c:pt>
                <c:pt idx="9">
                  <c:v>111.8</c:v>
                </c:pt>
                <c:pt idx="10">
                  <c:v>111.7</c:v>
                </c:pt>
                <c:pt idx="11">
                  <c:v>112.3</c:v>
                </c:pt>
                <c:pt idx="12">
                  <c:v>92.3</c:v>
                </c:pt>
                <c:pt idx="13">
                  <c:v>101.3</c:v>
                </c:pt>
                <c:pt idx="14">
                  <c:v>101.8</c:v>
                </c:pt>
                <c:pt idx="15">
                  <c:v>93.3</c:v>
                </c:pt>
                <c:pt idx="16">
                  <c:v>91.5</c:v>
                </c:pt>
                <c:pt idx="17">
                  <c:v>90.1</c:v>
                </c:pt>
                <c:pt idx="18">
                  <c:v>87.8</c:v>
                </c:pt>
                <c:pt idx="19">
                  <c:v>88.1</c:v>
                </c:pt>
                <c:pt idx="20">
                  <c:v>90.2</c:v>
                </c:pt>
                <c:pt idx="21">
                  <c:v>91.7</c:v>
                </c:pt>
                <c:pt idx="22">
                  <c:v>93.6</c:v>
                </c:pt>
                <c:pt idx="23">
                  <c:v>94.7</c:v>
                </c:pt>
                <c:pt idx="24">
                  <c:v>99.6</c:v>
                </c:pt>
                <c:pt idx="25">
                  <c:v>112.2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4F65-4D80-8290-29F50856DDC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Обрабатывающие  производства</c:v>
                </c:pt>
              </c:strCache>
            </c:strRef>
          </c:tx>
          <c:spPr>
            <a:ln w="381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3.3755274261603373E-2"/>
                  <c:y val="-5.8021718295674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373E-2"/>
                  <c:y val="-3.54577167362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9381153305203941E-2"/>
                  <c:y val="-6.44685758840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4852320675105488E-2"/>
                  <c:y val="-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3.2348804500703238E-2"/>
                  <c:y val="-6.124514708987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0942334739803096E-2"/>
                  <c:y val="5.479828950147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5161744022503411E-2"/>
                  <c:y val="0.1031497214145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3.2348804500703238E-2"/>
                  <c:y val="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-3.3755274261603373E-2"/>
                  <c:y val="5.157486070726602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94</a:t>
                    </a:r>
                    <a:r>
                      <a:rPr lang="ru-RU" smtClean="0"/>
                      <a:t>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E1A01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</c:strCache>
            </c:strRef>
          </c:cat>
          <c:val>
            <c:numRef>
              <c:f>Лист1!$E$2:$E$27</c:f>
              <c:numCache>
                <c:formatCode>General</c:formatCode>
                <c:ptCount val="26"/>
                <c:pt idx="0">
                  <c:v>109</c:v>
                </c:pt>
                <c:pt idx="1">
                  <c:v>108.2</c:v>
                </c:pt>
                <c:pt idx="2">
                  <c:v>113.6</c:v>
                </c:pt>
                <c:pt idx="3">
                  <c:v>116.5</c:v>
                </c:pt>
                <c:pt idx="4">
                  <c:v>115.2</c:v>
                </c:pt>
                <c:pt idx="5">
                  <c:v>114.3</c:v>
                </c:pt>
                <c:pt idx="6">
                  <c:v>113.5</c:v>
                </c:pt>
                <c:pt idx="7">
                  <c:v>111.7</c:v>
                </c:pt>
                <c:pt idx="8">
                  <c:v>110.2</c:v>
                </c:pt>
                <c:pt idx="9">
                  <c:v>111.7</c:v>
                </c:pt>
                <c:pt idx="10">
                  <c:v>111.2</c:v>
                </c:pt>
                <c:pt idx="11">
                  <c:v>110.5</c:v>
                </c:pt>
                <c:pt idx="12">
                  <c:v>91.4</c:v>
                </c:pt>
                <c:pt idx="13">
                  <c:v>99.8</c:v>
                </c:pt>
                <c:pt idx="14">
                  <c:v>95.6</c:v>
                </c:pt>
                <c:pt idx="15">
                  <c:v>91.3</c:v>
                </c:pt>
                <c:pt idx="16">
                  <c:v>86.7</c:v>
                </c:pt>
                <c:pt idx="17">
                  <c:v>85.4</c:v>
                </c:pt>
                <c:pt idx="18">
                  <c:v>84.2</c:v>
                </c:pt>
                <c:pt idx="19">
                  <c:v>88.5</c:v>
                </c:pt>
                <c:pt idx="20">
                  <c:v>87.2</c:v>
                </c:pt>
                <c:pt idx="21">
                  <c:v>86.4</c:v>
                </c:pt>
                <c:pt idx="22">
                  <c:v>87.4</c:v>
                </c:pt>
                <c:pt idx="23">
                  <c:v>87.9</c:v>
                </c:pt>
                <c:pt idx="24">
                  <c:v>92.6</c:v>
                </c:pt>
                <c:pt idx="25">
                  <c:v>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1-4F65-4D80-8290-29F50856DDC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электрической энергией, газом и паром; кондиционирование воздуха</c:v>
                </c:pt>
              </c:strCache>
            </c:strRef>
          </c:tx>
          <c:spPr>
            <a:ln w="381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9535864978902954E-2"/>
                  <c:y val="8.380914864930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373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7974683544303799E-2"/>
                  <c:y val="-3.86811455304494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3445850914205346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3.0942334739803096E-2"/>
                  <c:y val="5.157486070726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2348804500703238E-2"/>
                  <c:y val="3.86811455304494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3755274261603276E-2"/>
                  <c:y val="2.90108591478371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3.6568213783403657E-2"/>
                  <c:y val="-6.44685758840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-2.2503516174402251E-2"/>
                  <c:y val="-9.670286382612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E1002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</c:strCache>
            </c:strRef>
          </c:cat>
          <c:val>
            <c:numRef>
              <c:f>Лист1!$F$2:$F$27</c:f>
              <c:numCache>
                <c:formatCode>General</c:formatCode>
                <c:ptCount val="26"/>
                <c:pt idx="0">
                  <c:v>99.8</c:v>
                </c:pt>
                <c:pt idx="1">
                  <c:v>98.2</c:v>
                </c:pt>
                <c:pt idx="2">
                  <c:v>97.6</c:v>
                </c:pt>
                <c:pt idx="3">
                  <c:v>98.1</c:v>
                </c:pt>
                <c:pt idx="4">
                  <c:v>98.9</c:v>
                </c:pt>
                <c:pt idx="5">
                  <c:v>99.3</c:v>
                </c:pt>
                <c:pt idx="6">
                  <c:v>99.5</c:v>
                </c:pt>
                <c:pt idx="7">
                  <c:v>99.9</c:v>
                </c:pt>
                <c:pt idx="8">
                  <c:v>100</c:v>
                </c:pt>
                <c:pt idx="9">
                  <c:v>100.3</c:v>
                </c:pt>
                <c:pt idx="10">
                  <c:v>100.1</c:v>
                </c:pt>
                <c:pt idx="11">
                  <c:v>100.2</c:v>
                </c:pt>
                <c:pt idx="12">
                  <c:v>96.3</c:v>
                </c:pt>
                <c:pt idx="13">
                  <c:v>98.2</c:v>
                </c:pt>
                <c:pt idx="14">
                  <c:v>97.9</c:v>
                </c:pt>
                <c:pt idx="15">
                  <c:v>98.5</c:v>
                </c:pt>
                <c:pt idx="16">
                  <c:v>98.7</c:v>
                </c:pt>
                <c:pt idx="17">
                  <c:v>99</c:v>
                </c:pt>
                <c:pt idx="18">
                  <c:v>98.6</c:v>
                </c:pt>
                <c:pt idx="19">
                  <c:v>99.2</c:v>
                </c:pt>
                <c:pt idx="20">
                  <c:v>99</c:v>
                </c:pt>
                <c:pt idx="21">
                  <c:v>98.8</c:v>
                </c:pt>
                <c:pt idx="22">
                  <c:v>98.6</c:v>
                </c:pt>
                <c:pt idx="23">
                  <c:v>97.8</c:v>
                </c:pt>
                <c:pt idx="24">
                  <c:v>108.9</c:v>
                </c:pt>
                <c:pt idx="25">
                  <c:v>106.4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7-4F65-4D80-8290-29F50856DDCD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tx>
          <c:spPr>
            <a:ln w="38100">
              <a:solidFill>
                <a:srgbClr val="334286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8129395218002812E-2"/>
                  <c:y val="6.76920046782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9535864978902954E-2"/>
                  <c:y val="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2.9535864978902954E-2"/>
                  <c:y val="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2039381153305204E-2"/>
                  <c:y val="-8.703257744351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3.9381153305203941E-2"/>
                  <c:y val="-9.6702863826123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6568213783403657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4.5007032348804397E-2"/>
                  <c:y val="-3.22342879420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4.2194092827004218E-2"/>
                  <c:y val="-7.4138862266694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-2.2503516174402251E-2"/>
                  <c:y val="-0.11282000779714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</c:strCache>
            </c:strRef>
          </c:cat>
          <c:val>
            <c:numRef>
              <c:f>Лист1!$G$2:$G$27</c:f>
              <c:numCache>
                <c:formatCode>General</c:formatCode>
                <c:ptCount val="26"/>
                <c:pt idx="0">
                  <c:v>75.599999999999994</c:v>
                </c:pt>
                <c:pt idx="1">
                  <c:v>80.099999999999994</c:v>
                </c:pt>
                <c:pt idx="2">
                  <c:v>84</c:v>
                </c:pt>
                <c:pt idx="3">
                  <c:v>86.6</c:v>
                </c:pt>
                <c:pt idx="4">
                  <c:v>86.4</c:v>
                </c:pt>
                <c:pt idx="5">
                  <c:v>86.9</c:v>
                </c:pt>
                <c:pt idx="6">
                  <c:v>90.3</c:v>
                </c:pt>
                <c:pt idx="7">
                  <c:v>93.2</c:v>
                </c:pt>
                <c:pt idx="8">
                  <c:v>95.3</c:v>
                </c:pt>
                <c:pt idx="9">
                  <c:v>98.4</c:v>
                </c:pt>
                <c:pt idx="10">
                  <c:v>98.7</c:v>
                </c:pt>
                <c:pt idx="11">
                  <c:v>100.4</c:v>
                </c:pt>
                <c:pt idx="12">
                  <c:v>110.8</c:v>
                </c:pt>
                <c:pt idx="13">
                  <c:v>111.3</c:v>
                </c:pt>
                <c:pt idx="14">
                  <c:v>107.2</c:v>
                </c:pt>
                <c:pt idx="15">
                  <c:v>110.4</c:v>
                </c:pt>
                <c:pt idx="16">
                  <c:v>109.7</c:v>
                </c:pt>
                <c:pt idx="17">
                  <c:v>109.9</c:v>
                </c:pt>
                <c:pt idx="18">
                  <c:v>105.5</c:v>
                </c:pt>
                <c:pt idx="19">
                  <c:v>109.2</c:v>
                </c:pt>
                <c:pt idx="20">
                  <c:v>109.5</c:v>
                </c:pt>
                <c:pt idx="21">
                  <c:v>106.9</c:v>
                </c:pt>
                <c:pt idx="22">
                  <c:v>110.6</c:v>
                </c:pt>
                <c:pt idx="23">
                  <c:v>110.4</c:v>
                </c:pt>
                <c:pt idx="24">
                  <c:v>99.8</c:v>
                </c:pt>
                <c:pt idx="25">
                  <c:v>109.6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C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93632"/>
        <c:axId val="48695168"/>
      </c:lineChart>
      <c:catAx>
        <c:axId val="486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48695168"/>
        <c:crosses val="autoZero"/>
        <c:auto val="1"/>
        <c:lblAlgn val="ctr"/>
        <c:lblOffset val="100"/>
        <c:noMultiLvlLbl val="0"/>
      </c:catAx>
      <c:valAx>
        <c:axId val="48695168"/>
        <c:scaling>
          <c:orientation val="minMax"/>
          <c:max val="13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486936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04173133321803E-2"/>
          <c:y val="0.16358403412246328"/>
          <c:w val="0.92658761401394318"/>
          <c:h val="0.66327372325978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 2020 к маю 2020</c:v>
                </c:pt>
              </c:strCache>
            </c:strRef>
          </c:tx>
          <c:spPr>
            <a:gradFill>
              <a:gsLst>
                <a:gs pos="99000">
                  <a:srgbClr val="00B050"/>
                </a:gs>
                <a:gs pos="0">
                  <a:srgbClr val="00B050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0" h="0" prst="angle"/>
              <a:bevelB w="0" h="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118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107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Предоставление услуг в области добычи полезных ископаемых</c:v>
                </c:pt>
                <c:pt idx="1">
                  <c:v>Добыча угля</c:v>
                </c:pt>
                <c:pt idx="2">
                  <c:v>Добыча прочих полезных ископаемых</c:v>
                </c:pt>
                <c:pt idx="3">
                  <c:v>ДОБЫЧА ПОЛЕЗНЫХ ИСКОПАЕМЫХ</c:v>
                </c:pt>
                <c:pt idx="4">
                  <c:v>Добыча нефти и природного газа</c:v>
                </c:pt>
                <c:pt idx="5">
                  <c:v>Добыча металлических руд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123.3</c:v>
                </c:pt>
                <c:pt idx="1">
                  <c:v>123.2</c:v>
                </c:pt>
                <c:pt idx="2">
                  <c:v>118.1</c:v>
                </c:pt>
                <c:pt idx="3">
                  <c:v>112.2</c:v>
                </c:pt>
                <c:pt idx="4">
                  <c:v>107.5</c:v>
                </c:pt>
                <c:pt idx="5">
                  <c:v>103.9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49124096"/>
        <c:axId val="49125632"/>
      </c:barChart>
      <c:catAx>
        <c:axId val="49124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9125632"/>
        <c:crosses val="autoZero"/>
        <c:auto val="1"/>
        <c:lblAlgn val="ctr"/>
        <c:lblOffset val="100"/>
        <c:noMultiLvlLbl val="0"/>
      </c:catAx>
      <c:valAx>
        <c:axId val="49125632"/>
        <c:scaling>
          <c:orientation val="minMax"/>
          <c:max val="180"/>
          <c:min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9124096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34037850532285E-2"/>
          <c:y val="4.0547353997567225E-2"/>
          <c:w val="0.94156596214946819"/>
          <c:h val="0.45323655563281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Лист1!$A$2:$A$9</c:f>
              <c:strCache>
                <c:ptCount val="1"/>
                <c:pt idx="0">
                  <c:v>Производство кокса и нефтепродуктов Производство пищевых продуктов ОБРАБАТЫВАЮЩИЕ ПРОИЗВОДСТВА Обработка древесины и производство изделий из дерева и пробки, кроме мебели, производство изделий из соломки и материалов для плетения Производство прочей немет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00B050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rgbClr val="C00000"/>
                  </a:gs>
                  <a:gs pos="10000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5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6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7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>
                        <a:solidFill>
                          <a:srgbClr val="00B050"/>
                        </a:solidFill>
                      </a:rPr>
                      <a:t>125</a:t>
                    </a:r>
                    <a:r>
                      <a:rPr lang="ru-RU" smtClean="0">
                        <a:solidFill>
                          <a:srgbClr val="00B050"/>
                        </a:solidFill>
                      </a:rPr>
                      <a:t>,</a:t>
                    </a:r>
                    <a:r>
                      <a:rPr lang="en-US" smtClean="0">
                        <a:solidFill>
                          <a:srgbClr val="00B050"/>
                        </a:solidFill>
                      </a:rPr>
                      <a:t>5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95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94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79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Производство кокса и нефтепродуктов</c:v>
                </c:pt>
                <c:pt idx="1">
                  <c:v>Производство пищевых продуктов</c:v>
                </c:pt>
                <c:pt idx="2">
                  <c:v>ОБРАБАТЫВАЮЩИЕ ПРОИЗВОДСТВА</c:v>
                </c:pt>
                <c:pt idx="3">
                  <c:v>Обработка древесины и производство изделий из дерева и пробки, кроме мебели, производство изделий из соломки и материалов для плетения</c:v>
                </c:pt>
                <c:pt idx="4">
                  <c:v>Производство прочей неметаллической минеральной продукции</c:v>
                </c:pt>
                <c:pt idx="5">
                  <c:v>Ремонт и монтаж машин и оборудования</c:v>
                </c:pt>
                <c:pt idx="6">
                  <c:v>Производство готовых металлических изделий, кроме машин и оборудования</c:v>
                </c:pt>
                <c:pt idx="7">
                  <c:v>Производство прочих готовых изделий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125.5</c:v>
                </c:pt>
                <c:pt idx="1">
                  <c:v>95.9</c:v>
                </c:pt>
                <c:pt idx="2">
                  <c:v>94</c:v>
                </c:pt>
                <c:pt idx="3">
                  <c:v>91.7</c:v>
                </c:pt>
                <c:pt idx="4">
                  <c:v>84.4</c:v>
                </c:pt>
                <c:pt idx="5">
                  <c:v>79</c:v>
                </c:pt>
                <c:pt idx="6">
                  <c:v>51.9</c:v>
                </c:pt>
                <c:pt idx="7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50567808"/>
        <c:axId val="50585984"/>
      </c:barChart>
      <c:catAx>
        <c:axId val="5056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1"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0585984"/>
        <c:crosses val="autoZero"/>
        <c:auto val="1"/>
        <c:lblAlgn val="ctr"/>
        <c:lblOffset val="100"/>
        <c:noMultiLvlLbl val="0"/>
      </c:catAx>
      <c:valAx>
        <c:axId val="50585984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0567808"/>
        <c:crosses val="autoZero"/>
        <c:crossBetween val="between"/>
        <c:majorUnit val="3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98051612382538"/>
          <c:y val="2.7830750905610151E-2"/>
          <c:w val="0.52243307281808071"/>
          <c:h val="0.867869295598294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AF4F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Сахалинская область</c:v>
                </c:pt>
                <c:pt idx="1">
                  <c:v>Хабаровский край</c:v>
                </c:pt>
                <c:pt idx="2">
                  <c:v>Камчатский край</c:v>
                </c:pt>
                <c:pt idx="3">
                  <c:v>Амурская область</c:v>
                </c:pt>
                <c:pt idx="4">
                  <c:v>Приморский край</c:v>
                </c:pt>
                <c:pt idx="5">
                  <c:v>Забайкальский край</c:v>
                </c:pt>
                <c:pt idx="6">
                  <c:v>Чукотский автономный округ</c:v>
                </c:pt>
                <c:pt idx="7">
                  <c:v>Магаданская область</c:v>
                </c:pt>
                <c:pt idx="8">
                  <c:v>Еврейская автономная область</c:v>
                </c:pt>
                <c:pt idx="9">
                  <c:v>Республика Бурятия</c:v>
                </c:pt>
                <c:pt idx="10">
                  <c:v>Республика Саха (Якутия)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89.7</c:v>
                </c:pt>
                <c:pt idx="1">
                  <c:v>92.2</c:v>
                </c:pt>
                <c:pt idx="2">
                  <c:v>93.2</c:v>
                </c:pt>
                <c:pt idx="3">
                  <c:v>93.7</c:v>
                </c:pt>
                <c:pt idx="4">
                  <c:v>94.6</c:v>
                </c:pt>
                <c:pt idx="5">
                  <c:v>95.9</c:v>
                </c:pt>
                <c:pt idx="6">
                  <c:v>96.7</c:v>
                </c:pt>
                <c:pt idx="7">
                  <c:v>100.5</c:v>
                </c:pt>
                <c:pt idx="8">
                  <c:v>101.4</c:v>
                </c:pt>
                <c:pt idx="9">
                  <c:v>103.1</c:v>
                </c:pt>
                <c:pt idx="10">
                  <c:v>111.2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56759808"/>
        <c:axId val="56972032"/>
      </c:barChart>
      <c:catAx>
        <c:axId val="567598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972032"/>
        <c:crosses val="autoZero"/>
        <c:auto val="1"/>
        <c:lblAlgn val="ctr"/>
        <c:lblOffset val="800"/>
        <c:noMultiLvlLbl val="0"/>
      </c:catAx>
      <c:valAx>
        <c:axId val="5697203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759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88960671828701"/>
          <c:y val="1.7766295055431806E-2"/>
          <c:w val="0.53424210879611456"/>
          <c:h val="0.892555987765261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ДОБЫЧА!$A$2:$A$12</c:f>
              <c:strCache>
                <c:ptCount val="11"/>
                <c:pt idx="0">
                  <c:v>Амурская область</c:v>
                </c:pt>
                <c:pt idx="1">
                  <c:v>Приморский край</c:v>
                </c:pt>
                <c:pt idx="2">
                  <c:v>Республика Бурятия</c:v>
                </c:pt>
                <c:pt idx="3">
                  <c:v>Сахалинская область</c:v>
                </c:pt>
                <c:pt idx="4">
                  <c:v>Чукотский автономный округ</c:v>
                </c:pt>
                <c:pt idx="5">
                  <c:v>Забайкальский край</c:v>
                </c:pt>
                <c:pt idx="6">
                  <c:v>Магаданская область</c:v>
                </c:pt>
                <c:pt idx="7">
                  <c:v>Еврейская автономная область</c:v>
                </c:pt>
                <c:pt idx="8">
                  <c:v>Хабаровский край</c:v>
                </c:pt>
                <c:pt idx="9">
                  <c:v>Республика Саха (Якутия)</c:v>
                </c:pt>
                <c:pt idx="10">
                  <c:v>Камчатский край</c:v>
                </c:pt>
              </c:strCache>
            </c:strRef>
          </c:cat>
          <c:val>
            <c:numRef>
              <c:f>ДОБЫЧА!$B$2:$B$12</c:f>
              <c:numCache>
                <c:formatCode>0.0</c:formatCode>
                <c:ptCount val="11"/>
                <c:pt idx="0">
                  <c:v>84.3</c:v>
                </c:pt>
                <c:pt idx="1">
                  <c:v>84.5</c:v>
                </c:pt>
                <c:pt idx="2">
                  <c:v>86.6</c:v>
                </c:pt>
                <c:pt idx="3">
                  <c:v>89.7</c:v>
                </c:pt>
                <c:pt idx="4">
                  <c:v>94.5</c:v>
                </c:pt>
                <c:pt idx="5">
                  <c:v>95.2</c:v>
                </c:pt>
                <c:pt idx="6">
                  <c:v>100.4</c:v>
                </c:pt>
                <c:pt idx="7">
                  <c:v>100.9</c:v>
                </c:pt>
                <c:pt idx="8">
                  <c:v>107.2</c:v>
                </c:pt>
                <c:pt idx="9">
                  <c:v>112.2</c:v>
                </c:pt>
                <c:pt idx="10">
                  <c:v>135.5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axId val="57153408"/>
        <c:axId val="57181312"/>
      </c:barChart>
      <c:catAx>
        <c:axId val="571534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181312"/>
        <c:crosses val="autoZero"/>
        <c:auto val="1"/>
        <c:lblAlgn val="ctr"/>
        <c:lblOffset val="800"/>
        <c:noMultiLvlLbl val="0"/>
      </c:catAx>
      <c:valAx>
        <c:axId val="57181312"/>
        <c:scaling>
          <c:orientation val="minMax"/>
          <c:max val="150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153408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03622512331933"/>
          <c:y val="1.5892378335531965E-2"/>
          <c:w val="0.54859053897299348"/>
          <c:h val="0.925325242970357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ОБРАБАТ!$A$2:$A$12</c:f>
              <c:strCache>
                <c:ptCount val="11"/>
                <c:pt idx="0">
                  <c:v>Хабаровский край</c:v>
                </c:pt>
                <c:pt idx="1">
                  <c:v>Камчатский край</c:v>
                </c:pt>
                <c:pt idx="2">
                  <c:v>Сахалинская область</c:v>
                </c:pt>
                <c:pt idx="3">
                  <c:v>Приморский край</c:v>
                </c:pt>
                <c:pt idx="4">
                  <c:v>Амурская область</c:v>
                </c:pt>
                <c:pt idx="5">
                  <c:v>Республика Саха (Якутия)</c:v>
                </c:pt>
                <c:pt idx="6">
                  <c:v>Забайкальский край</c:v>
                </c:pt>
                <c:pt idx="7">
                  <c:v>Чукотский автономный округ</c:v>
                </c:pt>
                <c:pt idx="8">
                  <c:v>Еврейская автономная область</c:v>
                </c:pt>
                <c:pt idx="9">
                  <c:v>Магаданская область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ОБРАБАТ!$B$2:$B$12</c:f>
              <c:numCache>
                <c:formatCode>0.0</c:formatCode>
                <c:ptCount val="11"/>
                <c:pt idx="0" formatCode="General">
                  <c:v>80.400000000000006</c:v>
                </c:pt>
                <c:pt idx="1">
                  <c:v>85.8</c:v>
                </c:pt>
                <c:pt idx="2">
                  <c:v>87.3</c:v>
                </c:pt>
                <c:pt idx="3">
                  <c:v>90</c:v>
                </c:pt>
                <c:pt idx="4">
                  <c:v>92.3</c:v>
                </c:pt>
                <c:pt idx="5">
                  <c:v>94</c:v>
                </c:pt>
                <c:pt idx="6">
                  <c:v>94.1</c:v>
                </c:pt>
                <c:pt idx="7">
                  <c:v>97.2</c:v>
                </c:pt>
                <c:pt idx="8">
                  <c:v>107.7</c:v>
                </c:pt>
                <c:pt idx="9">
                  <c:v>111.1</c:v>
                </c:pt>
                <c:pt idx="10">
                  <c:v>121.6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57580160"/>
        <c:axId val="57821056"/>
      </c:barChart>
      <c:catAx>
        <c:axId val="575801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821056"/>
        <c:crosses val="autoZero"/>
        <c:auto val="1"/>
        <c:lblAlgn val="ctr"/>
        <c:lblOffset val="800"/>
        <c:noMultiLvlLbl val="0"/>
      </c:catAx>
      <c:valAx>
        <c:axId val="5782105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580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74071114021968"/>
          <c:y val="2.8856717162498959E-2"/>
          <c:w val="0.52291360124854669"/>
          <c:h val="0.866843249402308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ЭЛЕКТРОЭ!$A$2:$A$12</c:f>
              <c:strCache>
                <c:ptCount val="11"/>
                <c:pt idx="0">
                  <c:v>Республика Бурятия</c:v>
                </c:pt>
                <c:pt idx="1">
                  <c:v>Забайкальский край</c:v>
                </c:pt>
                <c:pt idx="2">
                  <c:v>Еврейская автономная область</c:v>
                </c:pt>
                <c:pt idx="3">
                  <c:v>Магаданская область</c:v>
                </c:pt>
                <c:pt idx="4">
                  <c:v>Сахалинская область</c:v>
                </c:pt>
                <c:pt idx="5">
                  <c:v>Чукотский автономный округ</c:v>
                </c:pt>
                <c:pt idx="6">
                  <c:v>Амурская область</c:v>
                </c:pt>
                <c:pt idx="7">
                  <c:v>Камчатский край</c:v>
                </c:pt>
                <c:pt idx="8">
                  <c:v>Хабаровский край</c:v>
                </c:pt>
                <c:pt idx="9">
                  <c:v>Республика Саха (Якутия)</c:v>
                </c:pt>
                <c:pt idx="10">
                  <c:v>Приморский край</c:v>
                </c:pt>
              </c:strCache>
            </c:strRef>
          </c:cat>
          <c:val>
            <c:numRef>
              <c:f>ЭЛЕКТРОЭ!$B$2:$B$12</c:f>
              <c:numCache>
                <c:formatCode>0.0</c:formatCode>
                <c:ptCount val="11"/>
                <c:pt idx="0" formatCode="General">
                  <c:v>92.9</c:v>
                </c:pt>
                <c:pt idx="1">
                  <c:v>97.1</c:v>
                </c:pt>
                <c:pt idx="2">
                  <c:v>97.9</c:v>
                </c:pt>
                <c:pt idx="3">
                  <c:v>98.1</c:v>
                </c:pt>
                <c:pt idx="4">
                  <c:v>98.6</c:v>
                </c:pt>
                <c:pt idx="5">
                  <c:v>100</c:v>
                </c:pt>
                <c:pt idx="6">
                  <c:v>100.2</c:v>
                </c:pt>
                <c:pt idx="7">
                  <c:v>101.7</c:v>
                </c:pt>
                <c:pt idx="8">
                  <c:v>104.6</c:v>
                </c:pt>
                <c:pt idx="9">
                  <c:v>106.4</c:v>
                </c:pt>
                <c:pt idx="10">
                  <c:v>112.4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58855808"/>
        <c:axId val="58867072"/>
      </c:barChart>
      <c:catAx>
        <c:axId val="588558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8867072"/>
        <c:crosses val="autoZero"/>
        <c:auto val="1"/>
        <c:lblAlgn val="ctr"/>
        <c:lblOffset val="800"/>
        <c:noMultiLvlLbl val="0"/>
      </c:catAx>
      <c:valAx>
        <c:axId val="5886707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8855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61.png"/><Relationship Id="rId1" Type="http://schemas.openxmlformats.org/officeDocument/2006/relationships/image" Target="../media/image62.png"/><Relationship Id="rId6" Type="http://schemas.openxmlformats.org/officeDocument/2006/relationships/image" Target="../media/image55.png"/><Relationship Id="rId11" Type="http://schemas.openxmlformats.org/officeDocument/2006/relationships/image" Target="../media/image51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1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image" Target="../media/image62.png"/><Relationship Id="rId6" Type="http://schemas.openxmlformats.org/officeDocument/2006/relationships/image" Target="../media/image52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drawing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6" Type="http://schemas.openxmlformats.org/officeDocument/2006/relationships/image" Target="../media/image56.png"/><Relationship Id="rId11" Type="http://schemas.openxmlformats.org/officeDocument/2006/relationships/image" Target="../media/image51.png"/><Relationship Id="rId5" Type="http://schemas.openxmlformats.org/officeDocument/2006/relationships/image" Target="../media/image55.png"/><Relationship Id="rId10" Type="http://schemas.openxmlformats.org/officeDocument/2006/relationships/image" Target="../media/image53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drawing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image" Target="../media/image59.png"/><Relationship Id="rId6" Type="http://schemas.openxmlformats.org/officeDocument/2006/relationships/image" Target="../media/image52.png"/><Relationship Id="rId11" Type="http://schemas.openxmlformats.org/officeDocument/2006/relationships/image" Target="../media/image62.png"/><Relationship Id="rId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0.3623</cdr:x>
      <cdr:y>0.68228</cdr:y>
    </cdr:from>
    <cdr:to>
      <cdr:x>0.40418</cdr:x>
      <cdr:y>0.74345</cdr:y>
    </cdr:to>
    <cdr:pic>
      <cdr:nvPicPr>
        <cdr:cNvPr id="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92303" y="2994400"/>
          <a:ext cx="218739" cy="2684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0.36235</cdr:x>
      <cdr:y>0.35807</cdr:y>
    </cdr:from>
    <cdr:to>
      <cdr:x>0.40384</cdr:x>
      <cdr:y>0.42016</cdr:y>
    </cdr:to>
    <cdr:pic>
      <cdr:nvPicPr>
        <cdr:cNvPr id="3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92567" y="1571517"/>
          <a:ext cx="216702" cy="27250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0.35832</cdr:x>
      <cdr:y>0.19262</cdr:y>
    </cdr:from>
    <cdr:to>
      <cdr:x>0.40146</cdr:x>
      <cdr:y>0.25854</cdr:y>
    </cdr:to>
    <cdr:pic>
      <cdr:nvPicPr>
        <cdr:cNvPr id="4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1522" y="845377"/>
          <a:ext cx="225320" cy="28931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0.3596</cdr:x>
      <cdr:y>0.51006</cdr:y>
    </cdr:from>
    <cdr:to>
      <cdr:x>0.40323</cdr:x>
      <cdr:y>0.5755</cdr:y>
    </cdr:to>
    <cdr:pic>
      <cdr:nvPicPr>
        <cdr:cNvPr id="5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8199" y="2238568"/>
          <a:ext cx="227880" cy="28720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0.35531</cdr:x>
      <cdr:y>0.43724</cdr:y>
    </cdr:from>
    <cdr:to>
      <cdr:x>0.40091</cdr:x>
      <cdr:y>0.50183</cdr:y>
    </cdr:to>
    <cdr:pic>
      <cdr:nvPicPr>
        <cdr:cNvPr id="6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55785" y="1918962"/>
          <a:ext cx="238168" cy="28347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0.35752</cdr:x>
      <cdr:y>0.27945</cdr:y>
    </cdr:from>
    <cdr:to>
      <cdr:x>0.40206</cdr:x>
      <cdr:y>0.33922</cdr:y>
    </cdr:to>
    <cdr:pic>
      <cdr:nvPicPr>
        <cdr:cNvPr id="7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7349" y="1226442"/>
          <a:ext cx="232632" cy="26232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0.35919</cdr:x>
      <cdr:y>0.59914</cdr:y>
    </cdr:from>
    <cdr:to>
      <cdr:x>0.40364</cdr:x>
      <cdr:y>0.65686</cdr:y>
    </cdr:to>
    <cdr:pic>
      <cdr:nvPicPr>
        <cdr:cNvPr id="8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6059" y="2629512"/>
          <a:ext cx="232163" cy="2533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0.36115</cdr:x>
      <cdr:y>0.84118</cdr:y>
    </cdr:from>
    <cdr:to>
      <cdr:x>0.40288</cdr:x>
      <cdr:y>0.9015</cdr:y>
    </cdr:to>
    <cdr:pic>
      <cdr:nvPicPr>
        <cdr:cNvPr id="9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6310" y="3691780"/>
          <a:ext cx="217955" cy="26473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0.35694</cdr:x>
      <cdr:y>0.11655</cdr:y>
    </cdr:from>
    <cdr:to>
      <cdr:x>0.40223</cdr:x>
      <cdr:y>0.17046</cdr:y>
    </cdr:to>
    <cdr:pic>
      <cdr:nvPicPr>
        <cdr:cNvPr id="10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4297" y="511506"/>
          <a:ext cx="236550" cy="23660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0.35832</cdr:x>
      <cdr:y>0.02189</cdr:y>
    </cdr:from>
    <cdr:to>
      <cdr:x>0.40194</cdr:x>
      <cdr:y>0.08678</cdr:y>
    </cdr:to>
    <cdr:pic>
      <cdr:nvPicPr>
        <cdr:cNvPr id="11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1505" y="96082"/>
          <a:ext cx="227827" cy="28479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0.35956</cdr:x>
      <cdr:y>0.75467</cdr:y>
    </cdr:from>
    <cdr:to>
      <cdr:x>0.40466</cdr:x>
      <cdr:y>0.82042</cdr:y>
    </cdr:to>
    <cdr:pic>
      <cdr:nvPicPr>
        <cdr:cNvPr id="12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7991" y="3312126"/>
          <a:ext cx="235557" cy="2885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0.35693</cdr:x>
      <cdr:y>0.02794</cdr:y>
    </cdr:from>
    <cdr:to>
      <cdr:x>0.39831</cdr:x>
      <cdr:y>0.08773</cdr:y>
    </cdr:to>
    <cdr:pic>
      <cdr:nvPicPr>
        <cdr:cNvPr id="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6841" y="125429"/>
          <a:ext cx="218746" cy="26845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0.35293</cdr:x>
      <cdr:y>0.78453</cdr:y>
    </cdr:from>
    <cdr:to>
      <cdr:x>0.39603</cdr:x>
      <cdr:y>0.84795</cdr:y>
    </cdr:to>
    <cdr:pic>
      <cdr:nvPicPr>
        <cdr:cNvPr id="3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5711" y="3522507"/>
          <a:ext cx="227839" cy="2847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0.35653</cdr:x>
      <cdr:y>0.11037</cdr:y>
    </cdr:from>
    <cdr:to>
      <cdr:x>0.39752</cdr:x>
      <cdr:y>0.17106</cdr:y>
    </cdr:to>
    <cdr:pic>
      <cdr:nvPicPr>
        <cdr:cNvPr id="4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4736" y="495575"/>
          <a:ext cx="216685" cy="272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0.35374</cdr:x>
      <cdr:y>0.86997</cdr:y>
    </cdr:from>
    <cdr:to>
      <cdr:x>0.39637</cdr:x>
      <cdr:y>0.93441</cdr:y>
    </cdr:to>
    <cdr:pic>
      <cdr:nvPicPr>
        <cdr:cNvPr id="5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9957" y="3906111"/>
          <a:ext cx="225354" cy="28933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0.35517</cdr:x>
      <cdr:y>0.27689</cdr:y>
    </cdr:from>
    <cdr:to>
      <cdr:x>0.39828</cdr:x>
      <cdr:y>0.34085</cdr:y>
    </cdr:to>
    <cdr:pic>
      <cdr:nvPicPr>
        <cdr:cNvPr id="6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7546" y="1243212"/>
          <a:ext cx="227892" cy="28717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0.35246</cdr:x>
      <cdr:y>0.3633</cdr:y>
    </cdr:from>
    <cdr:to>
      <cdr:x>0.39752</cdr:x>
      <cdr:y>0.42644</cdr:y>
    </cdr:to>
    <cdr:pic>
      <cdr:nvPicPr>
        <cdr:cNvPr id="7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3221" y="1631211"/>
          <a:ext cx="238200" cy="28349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0.3496</cdr:x>
      <cdr:y>0.69957</cdr:y>
    </cdr:from>
    <cdr:to>
      <cdr:x>0.39352</cdr:x>
      <cdr:y>0.75599</cdr:y>
    </cdr:to>
    <cdr:pic>
      <cdr:nvPicPr>
        <cdr:cNvPr id="8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48062" y="3141051"/>
          <a:ext cx="232174" cy="2533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0.35198</cdr:x>
      <cdr:y>0.61572</cdr:y>
    </cdr:from>
    <cdr:to>
      <cdr:x>0.39653</cdr:x>
      <cdr:y>0.67998</cdr:y>
    </cdr:to>
    <cdr:pic>
      <cdr:nvPicPr>
        <cdr:cNvPr id="9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0637" y="2764534"/>
          <a:ext cx="235556" cy="28852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0.35496</cdr:x>
      <cdr:y>0.19077</cdr:y>
    </cdr:from>
    <cdr:to>
      <cdr:x>0.39897</cdr:x>
      <cdr:y>0.2492</cdr:y>
    </cdr:to>
    <cdr:pic>
      <cdr:nvPicPr>
        <cdr:cNvPr id="10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6426" y="856563"/>
          <a:ext cx="232649" cy="26234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0.35228</cdr:x>
      <cdr:y>0.45191</cdr:y>
    </cdr:from>
    <cdr:to>
      <cdr:x>0.39703</cdr:x>
      <cdr:y>0.5046</cdr:y>
    </cdr:to>
    <cdr:pic>
      <cdr:nvPicPr>
        <cdr:cNvPr id="11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2260" y="2029041"/>
          <a:ext cx="236561" cy="23657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0.3562</cdr:x>
      <cdr:y>0.52913</cdr:y>
    </cdr:from>
    <cdr:to>
      <cdr:x>0.39743</cdr:x>
      <cdr:y>0.58809</cdr:y>
    </cdr:to>
    <cdr:pic>
      <cdr:nvPicPr>
        <cdr:cNvPr id="12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2959" y="2375750"/>
          <a:ext cx="217968" cy="26473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0.39115</cdr:x>
      <cdr:y>0.58996</cdr:y>
    </cdr:from>
    <cdr:to>
      <cdr:x>0.43406</cdr:x>
      <cdr:y>0.64861</cdr:y>
    </cdr:to>
    <cdr:pic>
      <cdr:nvPicPr>
        <cdr:cNvPr id="2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5242" y="2740895"/>
          <a:ext cx="216687" cy="27248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0.39195</cdr:x>
      <cdr:y>0.82796</cdr:y>
    </cdr:from>
    <cdr:to>
      <cdr:x>0.43526</cdr:x>
      <cdr:y>0.88574</cdr:y>
    </cdr:to>
    <cdr:pic>
      <cdr:nvPicPr>
        <cdr:cNvPr id="3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9253" y="3846640"/>
          <a:ext cx="218706" cy="26844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0.39007</cdr:x>
      <cdr:y>0.75166</cdr:y>
    </cdr:from>
    <cdr:to>
      <cdr:x>0.43725</cdr:x>
      <cdr:y>0.81267</cdr:y>
    </cdr:to>
    <cdr:pic>
      <cdr:nvPicPr>
        <cdr:cNvPr id="4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9765" y="3492153"/>
          <a:ext cx="238250" cy="28344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0.38748</cdr:x>
      <cdr:y>0.51733</cdr:y>
    </cdr:from>
    <cdr:to>
      <cdr:x>0.43346</cdr:x>
      <cdr:y>0.57186</cdr:y>
    </cdr:to>
    <cdr:pic>
      <cdr:nvPicPr>
        <cdr:cNvPr id="5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6703" y="2403473"/>
          <a:ext cx="232189" cy="25334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0.39189</cdr:x>
      <cdr:y>0.66831</cdr:y>
    </cdr:from>
    <cdr:to>
      <cdr:x>0.43797</cdr:x>
      <cdr:y>0.72477</cdr:y>
    </cdr:to>
    <cdr:pic>
      <cdr:nvPicPr>
        <cdr:cNvPr id="6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8983" y="3104892"/>
          <a:ext cx="232657" cy="26232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0.39062</cdr:x>
      <cdr:y>0.19531</cdr:y>
    </cdr:from>
    <cdr:to>
      <cdr:x>0.43524</cdr:x>
      <cdr:y>0.25758</cdr:y>
    </cdr:to>
    <cdr:pic>
      <cdr:nvPicPr>
        <cdr:cNvPr id="7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2542" y="907412"/>
          <a:ext cx="225322" cy="28930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0.3923</cdr:x>
      <cdr:y>0.35482</cdr:y>
    </cdr:from>
    <cdr:to>
      <cdr:x>0.43547</cdr:x>
      <cdr:y>0.41181</cdr:y>
    </cdr:to>
    <cdr:pic>
      <cdr:nvPicPr>
        <cdr:cNvPr id="8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81054" y="1648488"/>
          <a:ext cx="218000" cy="26477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0.39276</cdr:x>
      <cdr:y>0.27563</cdr:y>
    </cdr:from>
    <cdr:to>
      <cdr:x>0.43787</cdr:x>
      <cdr:y>0.33692</cdr:y>
    </cdr:to>
    <cdr:pic>
      <cdr:nvPicPr>
        <cdr:cNvPr id="9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83334" y="1280565"/>
          <a:ext cx="227796" cy="28474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0.3908</cdr:x>
      <cdr:y>0.12474</cdr:y>
    </cdr:from>
    <cdr:to>
      <cdr:x>0.43765</cdr:x>
      <cdr:y>0.17566</cdr:y>
    </cdr:to>
    <cdr:pic>
      <cdr:nvPicPr>
        <cdr:cNvPr id="10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3460" y="579553"/>
          <a:ext cx="236583" cy="23657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0.39284</cdr:x>
      <cdr:y>0.42225</cdr:y>
    </cdr:from>
    <cdr:to>
      <cdr:x>0.43798</cdr:x>
      <cdr:y>0.48406</cdr:y>
    </cdr:to>
    <cdr:pic>
      <cdr:nvPicPr>
        <cdr:cNvPr id="11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83756" y="1961718"/>
          <a:ext cx="227948" cy="2871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0.38859</cdr:x>
      <cdr:y>0.04527</cdr:y>
    </cdr:from>
    <cdr:to>
      <cdr:x>0.43524</cdr:x>
      <cdr:y>0.10738</cdr:y>
    </cdr:to>
    <cdr:pic>
      <cdr:nvPicPr>
        <cdr:cNvPr id="12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2309" y="210326"/>
          <a:ext cx="235573" cy="28855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0.39123</cdr:x>
      <cdr:y>0.52652</cdr:y>
    </cdr:from>
    <cdr:to>
      <cdr:x>0.43467</cdr:x>
      <cdr:y>0.58623</cdr:y>
    </cdr:to>
    <cdr:pic>
      <cdr:nvPicPr>
        <cdr:cNvPr id="2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3180" y="2334216"/>
          <a:ext cx="217968" cy="26473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0.3884</cdr:x>
      <cdr:y>0.86235</cdr:y>
    </cdr:from>
    <cdr:to>
      <cdr:x>0.43467</cdr:x>
      <cdr:y>0.9195</cdr:y>
    </cdr:to>
    <cdr:pic>
      <cdr:nvPicPr>
        <cdr:cNvPr id="3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8967" y="3823077"/>
          <a:ext cx="232181" cy="2533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0.39149</cdr:x>
      <cdr:y>0.36295</cdr:y>
    </cdr:from>
    <cdr:to>
      <cdr:x>0.43467</cdr:x>
      <cdr:y>0.42441</cdr:y>
    </cdr:to>
    <cdr:pic>
      <cdr:nvPicPr>
        <cdr:cNvPr id="4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4473" y="1609080"/>
          <a:ext cx="216675" cy="27247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0.38925</cdr:x>
      <cdr:y>0.11066</cdr:y>
    </cdr:from>
    <cdr:to>
      <cdr:x>0.43467</cdr:x>
      <cdr:y>0.17544</cdr:y>
    </cdr:to>
    <cdr:pic>
      <cdr:nvPicPr>
        <cdr:cNvPr id="5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3233" y="490603"/>
          <a:ext cx="227915" cy="28719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0.38927</cdr:x>
      <cdr:y>0.60493</cdr:y>
    </cdr:from>
    <cdr:to>
      <cdr:x>0.43467</cdr:x>
      <cdr:y>0.66916</cdr:y>
    </cdr:to>
    <cdr:pic>
      <cdr:nvPicPr>
        <cdr:cNvPr id="6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3333" y="2681832"/>
          <a:ext cx="227815" cy="2847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0.3872</cdr:x>
      <cdr:y>0.43608</cdr:y>
    </cdr:from>
    <cdr:to>
      <cdr:x>0.43467</cdr:x>
      <cdr:y>0.50002</cdr:y>
    </cdr:to>
    <cdr:pic>
      <cdr:nvPicPr>
        <cdr:cNvPr id="7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2946" y="1933264"/>
          <a:ext cx="238202" cy="28346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0.38976</cdr:x>
      <cdr:y>0.69384</cdr:y>
    </cdr:from>
    <cdr:to>
      <cdr:x>0.43467</cdr:x>
      <cdr:y>0.75909</cdr:y>
    </cdr:to>
    <cdr:pic>
      <cdr:nvPicPr>
        <cdr:cNvPr id="8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5792" y="3076022"/>
          <a:ext cx="225356" cy="28927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0.38752</cdr:x>
      <cdr:y>0.28423</cdr:y>
    </cdr:from>
    <cdr:to>
      <cdr:x>0.43467</cdr:x>
      <cdr:y>0.33759</cdr:y>
    </cdr:to>
    <cdr:pic>
      <cdr:nvPicPr>
        <cdr:cNvPr id="9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4552" y="1260079"/>
          <a:ext cx="236596" cy="23656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0.3883</cdr:x>
      <cdr:y>0.18464</cdr:y>
    </cdr:from>
    <cdr:to>
      <cdr:x>0.43467</cdr:x>
      <cdr:y>0.24381</cdr:y>
    </cdr:to>
    <cdr:pic>
      <cdr:nvPicPr>
        <cdr:cNvPr id="10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8466" y="818548"/>
          <a:ext cx="232682" cy="26232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0.38495</cdr:x>
      <cdr:y>0.77462</cdr:y>
    </cdr:from>
    <cdr:to>
      <cdr:x>0.43189</cdr:x>
      <cdr:y>0.8397</cdr:y>
    </cdr:to>
    <cdr:pic>
      <cdr:nvPicPr>
        <cdr:cNvPr id="11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31667" y="3434152"/>
          <a:ext cx="235543" cy="28852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0.39108</cdr:x>
      <cdr:y>0.02927</cdr:y>
    </cdr:from>
    <cdr:to>
      <cdr:x>0.43467</cdr:x>
      <cdr:y>0.08983</cdr:y>
    </cdr:to>
    <cdr:pic>
      <cdr:nvPicPr>
        <cdr:cNvPr id="1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2416" y="129782"/>
          <a:ext cx="218732" cy="26848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6389-1320-4085-9736-162A343DDD9F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C35D-E654-4A1F-B225-FC5E884AF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999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openxmlformats.org/officeDocument/2006/relationships/chart" Target="../charts/chart4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17" Type="http://schemas.microsoft.com/office/2007/relationships/hdphoto" Target="../media/hdphoto5.wdp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microsoft.com/office/2007/relationships/hdphoto" Target="../media/hdphoto8.wdp"/><Relationship Id="rId26" Type="http://schemas.microsoft.com/office/2007/relationships/hdphoto" Target="../media/hdphoto10.wdp"/><Relationship Id="rId3" Type="http://schemas.openxmlformats.org/officeDocument/2006/relationships/image" Target="../media/image24.png"/><Relationship Id="rId21" Type="http://schemas.openxmlformats.org/officeDocument/2006/relationships/image" Target="../media/image38.png"/><Relationship Id="rId34" Type="http://schemas.openxmlformats.org/officeDocument/2006/relationships/image" Target="../media/image47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5" Type="http://schemas.openxmlformats.org/officeDocument/2006/relationships/image" Target="../media/image41.png"/><Relationship Id="rId33" Type="http://schemas.openxmlformats.org/officeDocument/2006/relationships/image" Target="../media/image46.png"/><Relationship Id="rId38" Type="http://schemas.openxmlformats.org/officeDocument/2006/relationships/image" Target="../media/image50.png"/><Relationship Id="rId2" Type="http://schemas.openxmlformats.org/officeDocument/2006/relationships/image" Target="../media/image23.png"/><Relationship Id="rId16" Type="http://schemas.microsoft.com/office/2007/relationships/hdphoto" Target="../media/hdphoto7.wdp"/><Relationship Id="rId20" Type="http://schemas.openxmlformats.org/officeDocument/2006/relationships/image" Target="../media/image3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microsoft.com/office/2007/relationships/hdphoto" Target="../media/hdphoto6.wdp"/><Relationship Id="rId24" Type="http://schemas.openxmlformats.org/officeDocument/2006/relationships/image" Target="../media/image40.png"/><Relationship Id="rId32" Type="http://schemas.microsoft.com/office/2007/relationships/hdphoto" Target="../media/hdphoto12.wdp"/><Relationship Id="rId37" Type="http://schemas.openxmlformats.org/officeDocument/2006/relationships/image" Target="../media/image49.png"/><Relationship Id="rId5" Type="http://schemas.microsoft.com/office/2007/relationships/hdphoto" Target="../media/hdphoto3.wdp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36" Type="http://schemas.openxmlformats.org/officeDocument/2006/relationships/chart" Target="../charts/chart5.xml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31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Relationship Id="rId22" Type="http://schemas.microsoft.com/office/2007/relationships/hdphoto" Target="../media/hdphoto9.wdp"/><Relationship Id="rId27" Type="http://schemas.openxmlformats.org/officeDocument/2006/relationships/image" Target="../media/image42.png"/><Relationship Id="rId30" Type="http://schemas.microsoft.com/office/2007/relationships/hdphoto" Target="../media/hdphoto11.wdp"/><Relationship Id="rId35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chart" Target="../charts/chart6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6138" y="3632461"/>
            <a:ext cx="7995862" cy="14219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spc="-50" dirty="0"/>
              <a:t>ОПЕРАТИВНЫЕ </a:t>
            </a:r>
            <a:r>
              <a:rPr lang="ru-RU" sz="3200" spc="-60" dirty="0"/>
              <a:t>ДАННЫЕ</a:t>
            </a:r>
          </a:p>
          <a:p>
            <a:pPr>
              <a:spcBef>
                <a:spcPts val="0"/>
              </a:spcBef>
            </a:pPr>
            <a:r>
              <a:rPr lang="ru-RU" sz="3200" spc="-60" dirty="0"/>
              <a:t>ПО ИНДЕКСУ ПРОМЫШЛЕННОГО ПРОИЗВОДСТВА</a:t>
            </a:r>
            <a:endParaRPr lang="ru-RU" sz="3200" spc="-5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417130"/>
            <a:ext cx="5003618" cy="677621"/>
          </a:xfrm>
        </p:spPr>
        <p:txBody>
          <a:bodyPr/>
          <a:lstStyle/>
          <a:p>
            <a:r>
              <a:rPr lang="ru-RU" sz="2400" dirty="0">
                <a:solidFill>
                  <a:srgbClr val="E1002B"/>
                </a:solidFill>
              </a:rPr>
              <a:t>за </a:t>
            </a:r>
            <a:r>
              <a:rPr lang="ru-RU" sz="2400" dirty="0" smtClean="0">
                <a:solidFill>
                  <a:srgbClr val="E1002B"/>
                </a:solidFill>
              </a:rPr>
              <a:t>январь-февраль 2021 </a:t>
            </a:r>
            <a:r>
              <a:rPr lang="ru-RU" sz="2400" dirty="0">
                <a:solidFill>
                  <a:srgbClr val="E1002B"/>
                </a:solidFill>
              </a:rPr>
              <a:t>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48309" y="2286000"/>
            <a:ext cx="2786332" cy="62110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C00000">
                  <a:lumMod val="81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Федеральной службы государственной статистики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Республике Саха (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Якутия)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3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10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489696"/>
            <a:ext cx="10558342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ОБЕСПЕЧЕНИЮ </a:t>
            </a:r>
            <a:r>
              <a:rPr lang="ru-RU" sz="2000" b="1" spc="-80" dirty="0"/>
              <a:t>ЭЛЕКТРИЧЕСКОЙ ЭНЕРГИЕЙ, </a:t>
            </a:r>
            <a:endParaRPr lang="ru-RU" sz="2000" b="1" spc="-80" dirty="0" smtClean="0"/>
          </a:p>
          <a:p>
            <a:pPr>
              <a:spcBef>
                <a:spcPts val="0"/>
              </a:spcBef>
            </a:pPr>
            <a:r>
              <a:rPr lang="ru-RU" sz="2000" b="1" spc="-80" dirty="0" smtClean="0"/>
              <a:t>ГАЗОМ </a:t>
            </a:r>
            <a:r>
              <a:rPr lang="ru-RU" sz="2000" b="1" spc="-80" dirty="0"/>
              <a:t>И </a:t>
            </a:r>
            <a:r>
              <a:rPr lang="ru-RU" sz="2000" b="1" spc="-80" dirty="0" smtClean="0"/>
              <a:t>ПАРОМ; КОНДИЦИОНИРОВАНИЮ ВОЗДУХА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725072" y="2378833"/>
            <a:ext cx="1728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108,</a:t>
            </a:r>
            <a:r>
              <a:rPr lang="ru-RU" sz="20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621383" y="317398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ЯНВАРЬ-ФЕВРАЛЬ 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ЯНВАРЮ-ФЕВРАЛЮ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729023" y="3744808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103,</a:t>
            </a:r>
            <a:r>
              <a:rPr lang="ru-RU" sz="20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725072" y="4514250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017427"/>
              </p:ext>
            </p:extLst>
          </p:nvPr>
        </p:nvGraphicFramePr>
        <p:xfrm>
          <a:off x="164755" y="2024228"/>
          <a:ext cx="5049795" cy="4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2104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2104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92,9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97,9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70976" y="6096517"/>
            <a:ext cx="1402492" cy="276999"/>
            <a:chOff x="9632569" y="2543590"/>
            <a:chExt cx="1402492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251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98,1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100,2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420060" y="6070637"/>
            <a:ext cx="1467871" cy="276999"/>
            <a:chOff x="9632569" y="2851258"/>
            <a:chExt cx="1467871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21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101,7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112,4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2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11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216479" y="489696"/>
            <a:ext cx="10810499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ВОДОСНАБЖЕНИЮ, ВОДООТВЕДЕНИЮ, ОРГАНИЗАЦИИ СБОРА И УТИЛИЗАЦИИ ОТХОДОВ, ДЕЯТЕЛЬНОСТИ ПО ЛИКВИДАЦИИ ЗАГРЯЗНЕНИЙ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502674" y="2470230"/>
            <a:ext cx="1695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111,</a:t>
            </a:r>
            <a:r>
              <a:rPr lang="ru-RU" sz="20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357770" y="327284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ЯНВАРЬ-ФЕВРАЛЬ 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ЯНВАРЮ-ФЕВРАЛЮ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528202" y="3844592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102,</a:t>
            </a:r>
            <a:r>
              <a:rPr lang="ru-RU" sz="20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543840" y="4588391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07" name="Овал 10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003" y="793538"/>
              <a:ext cx="540676" cy="540000"/>
            </a:xfrm>
            <a:prstGeom prst="rect">
              <a:avLst/>
            </a:prstGeom>
          </p:spPr>
        </p:pic>
      </p:grpSp>
      <p:graphicFrame>
        <p:nvGraphicFramePr>
          <p:cNvPr id="114" name="Диаграмма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084535"/>
              </p:ext>
            </p:extLst>
          </p:nvPr>
        </p:nvGraphicFramePr>
        <p:xfrm>
          <a:off x="270735" y="2077156"/>
          <a:ext cx="5017957" cy="44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9" name="Группа 108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10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83,0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99,1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39021" y="6102282"/>
            <a:ext cx="1481039" cy="276999"/>
            <a:chOff x="9632569" y="2543590"/>
            <a:chExt cx="1481039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100,3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101,8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518550" y="6083893"/>
            <a:ext cx="1476335" cy="276999"/>
            <a:chOff x="9632569" y="2851258"/>
            <a:chExt cx="1476335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109,6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120,2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2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94704" y="358066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54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401" y="2358052"/>
            <a:ext cx="1105300" cy="1103918"/>
          </a:xfrm>
          <a:prstGeom prst="rect">
            <a:avLst/>
          </a:prstGeom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281475" y="555812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4264404" y="6285208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036057" y="6307035"/>
            <a:ext cx="516677" cy="170846"/>
            <a:chOff x="3753166" y="6493433"/>
            <a:chExt cx="516677" cy="170846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3753166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408267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 flipV="1">
              <a:off x="392202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Прямоугольник 115"/>
          <p:cNvSpPr/>
          <p:nvPr/>
        </p:nvSpPr>
        <p:spPr>
          <a:xfrm>
            <a:off x="8552734" y="6289023"/>
            <a:ext cx="2816026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</a:t>
            </a:r>
            <a:endParaRPr lang="ru-RU" sz="1100" b="1" spc="-4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19795" y="6209781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725195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04" y="4341725"/>
            <a:ext cx="1078694" cy="1080000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837426" y="2614413"/>
            <a:ext cx="15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121,</a:t>
            </a:r>
            <a:r>
              <a:rPr lang="ru-RU" sz="20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93880" y="4529984"/>
            <a:ext cx="186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125,</a:t>
            </a:r>
            <a:r>
              <a:rPr lang="ru-RU" sz="20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5119339" y="5558127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5549442" y="3551970"/>
            <a:ext cx="100023" cy="3759309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9333078" y="3634876"/>
            <a:ext cx="100018" cy="3593495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8902974" y="5555489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11556215" y="5194164"/>
            <a:ext cx="100018" cy="474925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11177667" y="5555489"/>
            <a:ext cx="96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90843" y="3754000"/>
            <a:ext cx="2486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 2021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ФЕВРАЛЬ 2021 </a:t>
            </a:r>
            <a:r>
              <a:rPr lang="ru-RU" sz="1600" dirty="0"/>
              <a:t>ГОДА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 flipV="1">
            <a:off x="1625876" y="2937578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0800000" flipV="1">
            <a:off x="1666536" y="4782785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3</a:t>
            </a:fld>
            <a:endParaRPr lang="ru-RU" dirty="0"/>
          </a:p>
        </p:txBody>
      </p:sp>
      <p:grpSp>
        <p:nvGrpSpPr>
          <p:cNvPr id="4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8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86465" y="358727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876" y="2359234"/>
            <a:ext cx="1105300" cy="1103918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6628664" y="6293446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5"/>
          <p:cNvGrpSpPr/>
          <p:nvPr/>
        </p:nvGrpSpPr>
        <p:grpSpPr>
          <a:xfrm>
            <a:off x="6026390" y="6234495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082169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851893" y="2752823"/>
            <a:ext cx="1401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111,</a:t>
            </a:r>
            <a:r>
              <a:rPr lang="ru-RU" sz="20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5122029" y="5629860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5476414" y="3616293"/>
            <a:ext cx="202937" cy="3716174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9280746" y="3657531"/>
            <a:ext cx="202937" cy="3633698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8937297" y="5629860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11461028" y="5193578"/>
            <a:ext cx="142064" cy="500730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11051947" y="5615652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ЯНВАРЬ-ФЕВРАЛЬ 2021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ГОДА</a:t>
            </a:r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800000" flipV="1">
            <a:off x="1528601" y="3005625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107" y="6355682"/>
            <a:ext cx="419999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4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6" y="656622"/>
            <a:ext cx="10463941" cy="501500"/>
          </a:xfrm>
        </p:spPr>
        <p:txBody>
          <a:bodyPr>
            <a:noAutofit/>
          </a:bodyPr>
          <a:lstStyle/>
          <a:p>
            <a:r>
              <a:rPr lang="ru-RU" sz="2600" dirty="0"/>
              <a:t>ИНДЕКСЫ </a:t>
            </a:r>
            <a:r>
              <a:rPr lang="ru-RU" sz="2600" dirty="0" smtClean="0"/>
              <a:t>ПРОИЗВОДСТВА ПО ВИДАМ ДЕЯТЕЛЬНОСТИ</a:t>
            </a:r>
            <a:endParaRPr lang="ru-RU" sz="2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единительная линия 71"/>
          <p:cNvCxnSpPr/>
          <p:nvPr/>
        </p:nvCxnSpPr>
        <p:spPr>
          <a:xfrm>
            <a:off x="281401" y="301090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03689" y="418562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199512" y="5970078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223580" y="516837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223580" y="4932524"/>
            <a:ext cx="20072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245701" y="617026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223580" y="3785510"/>
            <a:ext cx="2653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</a:t>
            </a:r>
            <a:endParaRPr lang="ru-RU" sz="1000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 </a:t>
            </a:r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паром; кондиционирование воздуха</a:t>
            </a:r>
            <a:endParaRPr lang="ru-RU" sz="1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99004" y="2593160"/>
            <a:ext cx="2834298" cy="41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Водоснабжение; водоотведение, организация сбора и утилизации отходов, деятельность по ликвидации загрязнений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869" y="1864518"/>
            <a:ext cx="656020" cy="655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5" y="3087988"/>
            <a:ext cx="655200" cy="65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1" y="4275821"/>
            <a:ext cx="655200" cy="65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7" y="5303423"/>
            <a:ext cx="655200" cy="6552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751443" y="6024212"/>
            <a:ext cx="8064944" cy="738503"/>
            <a:chOff x="3510495" y="5986866"/>
            <a:chExt cx="8064944" cy="738503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3999564" y="6039204"/>
              <a:ext cx="285955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Индекс промышленного производства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510495" y="5986866"/>
              <a:ext cx="518400" cy="304934"/>
              <a:chOff x="1439586" y="5403850"/>
              <a:chExt cx="801365" cy="414903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Прямоугольный треугольник 33"/>
              <p:cNvSpPr/>
              <p:nvPr/>
            </p:nvSpPr>
            <p:spPr>
              <a:xfrm>
                <a:off x="1612304" y="5511669"/>
                <a:ext cx="321584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flipH="1">
                <a:off x="1577469" y="5403850"/>
                <a:ext cx="483760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flipH="1">
                <a:off x="1439586" y="5511669"/>
                <a:ext cx="172718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>
                <a:off x="2061229" y="5403850"/>
                <a:ext cx="179722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3512218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3999565" y="6362193"/>
              <a:ext cx="2859554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электрической энергией, газом и паром; кондиционирование воздуха</a:t>
              </a:r>
            </a:p>
          </p:txBody>
        </p:sp>
        <p:grpSp>
          <p:nvGrpSpPr>
            <p:cNvPr id="150" name="Группа 149"/>
            <p:cNvGrpSpPr/>
            <p:nvPr/>
          </p:nvGrpSpPr>
          <p:grpSpPr>
            <a:xfrm>
              <a:off x="6890683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Прямоугольник 153"/>
            <p:cNvSpPr/>
            <p:nvPr/>
          </p:nvSpPr>
          <p:spPr>
            <a:xfrm>
              <a:off x="7381884" y="6359167"/>
              <a:ext cx="419355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Водоснабжение; водоотведение, организация сбора и утилизации отходов, деятельность по ликвидации загрязнений</a:t>
              </a:r>
            </a:p>
          </p:txBody>
        </p:sp>
        <p:grpSp>
          <p:nvGrpSpPr>
            <p:cNvPr id="155" name="Группа 154"/>
            <p:cNvGrpSpPr/>
            <p:nvPr/>
          </p:nvGrpSpPr>
          <p:grpSpPr>
            <a:xfrm>
              <a:off x="6890683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Прямоугольник 158"/>
            <p:cNvSpPr/>
            <p:nvPr/>
          </p:nvSpPr>
          <p:spPr>
            <a:xfrm>
              <a:off x="7381884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Обрабатывающие  производства</a:t>
              </a:r>
            </a:p>
          </p:txBody>
        </p:sp>
        <p:grpSp>
          <p:nvGrpSpPr>
            <p:cNvPr id="160" name="Группа 159"/>
            <p:cNvGrpSpPr/>
            <p:nvPr/>
          </p:nvGrpSpPr>
          <p:grpSpPr>
            <a:xfrm>
              <a:off x="8868056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61" name="Прямая соединительная линия 16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Прямоугольник 163"/>
            <p:cNvSpPr/>
            <p:nvPr/>
          </p:nvSpPr>
          <p:spPr>
            <a:xfrm>
              <a:off x="9359257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Добыча полезных  ископаемых</a:t>
              </a:r>
            </a:p>
          </p:txBody>
        </p:sp>
      </p:grpSp>
      <p:graphicFrame>
        <p:nvGraphicFramePr>
          <p:cNvPr id="82" name="Диаграмма 81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051565"/>
              </p:ext>
            </p:extLst>
          </p:nvPr>
        </p:nvGraphicFramePr>
        <p:xfrm>
          <a:off x="3162300" y="1610085"/>
          <a:ext cx="902970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4987935" y="5631023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Левая фигурная скобка 88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5419569" y="3549992"/>
            <a:ext cx="151587" cy="3797426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0" name="Левая фигурная скобка 89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9304076" y="3556495"/>
            <a:ext cx="111282" cy="374411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9069147" y="5590118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Левая фигурная скобка 92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11494950" y="5187196"/>
            <a:ext cx="111283" cy="48271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11046520" y="5558513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Равнобедренный треугольник 100"/>
          <p:cNvSpPr/>
          <p:nvPr/>
        </p:nvSpPr>
        <p:spPr>
          <a:xfrm>
            <a:off x="1352230" y="2287950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573924" y="3130491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788462" y="5323747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 flipV="1">
            <a:off x="1390801" y="5677850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609891" y="4225221"/>
            <a:ext cx="1369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Текст 3"/>
          <p:cNvSpPr txBox="1">
            <a:spLocks/>
          </p:cNvSpPr>
          <p:nvPr/>
        </p:nvSpPr>
        <p:spPr>
          <a:xfrm>
            <a:off x="1354739" y="110583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ЯНВАРЬ-ФЕВРАЛЬ 2021 ГОДА</a:t>
            </a:r>
            <a:endParaRPr lang="ru-RU" sz="16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8558" y="1533429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571223" y="1956370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Равнобедренный треугольник 72"/>
          <p:cNvSpPr/>
          <p:nvPr/>
        </p:nvSpPr>
        <p:spPr>
          <a:xfrm>
            <a:off x="1342984" y="3383292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1320840" y="4533057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435" y="6355682"/>
            <a:ext cx="403671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236178" y="703785"/>
            <a:ext cx="10831240" cy="493008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ДОБЫЧЕ ПОЛЕЗНЫХ ИСКОПАЕМЫХ 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229962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ЯНВАРЬ-ФЕВРАЛЬ 2021 ГОДА </a:t>
            </a:r>
            <a:endParaRPr lang="ru-RU" sz="1600" dirty="0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2814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99150" y="2450945"/>
            <a:ext cx="2568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93" name="Овал 92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7992" y="3982467"/>
            <a:ext cx="657068" cy="649684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294704" y="350538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184796" y="4705121"/>
            <a:ext cx="28342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прочих полезных ископаемых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262425" y="4203249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99150" y="6119594"/>
            <a:ext cx="27019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металлических руд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92407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213503" y="3946127"/>
            <a:ext cx="1169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угля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281475" y="5699624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199150" y="3231187"/>
            <a:ext cx="2519106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в области добычи полезных ископаемых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70037" y="634524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39835" y="5473425"/>
            <a:ext cx="23519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Добыча нефти и природного газа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70522" y="3983309"/>
            <a:ext cx="648811" cy="64800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861" y="3983309"/>
            <a:ext cx="648801" cy="6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6643" y="3983309"/>
            <a:ext cx="648811" cy="64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386" y="3983309"/>
            <a:ext cx="648811" cy="64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6203" y="3984193"/>
            <a:ext cx="646232" cy="64623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8" y="1902292"/>
            <a:ext cx="540000" cy="540000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5" y="5008927"/>
            <a:ext cx="432541" cy="43200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826" y="2761332"/>
            <a:ext cx="432534" cy="4320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73" y="3565430"/>
            <a:ext cx="432541" cy="432000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4" y="4285207"/>
            <a:ext cx="432541" cy="432000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819" y="5738164"/>
            <a:ext cx="432000" cy="43200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870533" y="1937856"/>
            <a:ext cx="1242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873044" y="2761332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884361" y="4244381"/>
            <a:ext cx="1242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1601945" y="3784490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876692" y="3549736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0842" y="1604571"/>
            <a:ext cx="2922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04347" y="4950965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97487" y="5661777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9" name="Диаграмма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383724"/>
              </p:ext>
            </p:extLst>
          </p:nvPr>
        </p:nvGraphicFramePr>
        <p:xfrm>
          <a:off x="3581119" y="1244335"/>
          <a:ext cx="8262257" cy="500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80" name="Рисунок 7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70522" y="4666915"/>
            <a:ext cx="646232" cy="646232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9134" y="4691894"/>
            <a:ext cx="648801" cy="63406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3624" y="4703353"/>
            <a:ext cx="648811" cy="648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1364" y="4666915"/>
            <a:ext cx="657068" cy="68299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2181" y="4666915"/>
            <a:ext cx="648811" cy="6480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861" y="4717208"/>
            <a:ext cx="659795" cy="658970"/>
          </a:xfrm>
          <a:prstGeom prst="rect">
            <a:avLst/>
          </a:prstGeom>
        </p:spPr>
      </p:pic>
      <p:sp>
        <p:nvSpPr>
          <p:cNvPr id="74" name="Равнобедренный треугольник 73"/>
          <p:cNvSpPr/>
          <p:nvPr/>
        </p:nvSpPr>
        <p:spPr>
          <a:xfrm>
            <a:off x="1601945" y="2992765"/>
            <a:ext cx="284046" cy="121910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1588998" y="2236101"/>
            <a:ext cx="284046" cy="121910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1589910" y="4466227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>
            <a:off x="1587022" y="5210442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1566586" y="5892343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667" y="6355682"/>
            <a:ext cx="371440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6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60760" y="633144"/>
            <a:ext cx="8780766" cy="675884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ОСНОВНЫМ ВИДАМ ОБРАБАТЫВАЮЩИХ ПРОИЗВОДСТВ</a:t>
            </a: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3957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77922" y="2467847"/>
            <a:ext cx="2699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81475" y="342982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81475" y="414333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77921" y="6062444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прочих готовых изделий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85211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81475" y="555005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205634" y="3175912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кокса и нефтепродуктов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81475" y="625129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75267" y="4593146"/>
            <a:ext cx="2834297" cy="292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прочей неметаллической минеральной продукции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8" name="Овал 47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395" y="4331951"/>
            <a:ext cx="288361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671" y="4331951"/>
            <a:ext cx="288360" cy="28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333" y="4331951"/>
            <a:ext cx="288360" cy="28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6972" y="4331951"/>
            <a:ext cx="288360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0308" y="4331951"/>
            <a:ext cx="288360" cy="28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870" y="4331951"/>
            <a:ext cx="288360" cy="28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9349" y="4331951"/>
            <a:ext cx="287730" cy="28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158" y="4331951"/>
            <a:ext cx="288360" cy="28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7563" y="4331951"/>
            <a:ext cx="288360" cy="28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82667" y="4331951"/>
            <a:ext cx="28836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4740" y="4331951"/>
            <a:ext cx="288337" cy="28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935" y="4331951"/>
            <a:ext cx="287702" cy="28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6415" y="4331951"/>
            <a:ext cx="288360" cy="28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75525" y="4331951"/>
            <a:ext cx="288360" cy="288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9161" y="4331951"/>
            <a:ext cx="288000" cy="288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6306" y="4331951"/>
            <a:ext cx="288337" cy="288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117" y="4331951"/>
            <a:ext cx="288360" cy="288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0871" y="4331951"/>
            <a:ext cx="281143" cy="288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575" y="1956281"/>
            <a:ext cx="542591" cy="54259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8879580" y="4331951"/>
            <a:ext cx="288000" cy="288000"/>
          </a:xfrm>
          <a:prstGeom prst="rect">
            <a:avLst/>
          </a:prstGeom>
        </p:spPr>
      </p:pic>
      <p:sp>
        <p:nvSpPr>
          <p:cNvPr id="80" name="Равнобедренный треугольник 79"/>
          <p:cNvSpPr/>
          <p:nvPr/>
        </p:nvSpPr>
        <p:spPr>
          <a:xfrm flipV="1">
            <a:off x="1640943" y="5886929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067222" y="556333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Равнобедренный треугольник 87"/>
          <p:cNvSpPr/>
          <p:nvPr/>
        </p:nvSpPr>
        <p:spPr>
          <a:xfrm flipV="1">
            <a:off x="1632705" y="5120022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009783" y="4119110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307" y="5563331"/>
            <a:ext cx="455208" cy="455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572" y="2807869"/>
            <a:ext cx="411132" cy="411132"/>
          </a:xfrm>
          <a:prstGeom prst="rect">
            <a:avLst/>
          </a:prstGeom>
        </p:spPr>
      </p:pic>
      <p:sp>
        <p:nvSpPr>
          <p:cNvPr id="71" name="Текст 3"/>
          <p:cNvSpPr txBox="1">
            <a:spLocks/>
          </p:cNvSpPr>
          <p:nvPr/>
        </p:nvSpPr>
        <p:spPr>
          <a:xfrm>
            <a:off x="1360760" y="127535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ЯНВАРЬ-ФЕВРАЛЬ 2021 ГОДА </a:t>
            </a:r>
            <a:endParaRPr lang="ru-RU" sz="1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90842" y="1604571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 flipV="1">
            <a:off x="1618368" y="2281138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982359" y="1914097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759790" y="2695575"/>
            <a:ext cx="137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05247" y="5367636"/>
            <a:ext cx="2804317" cy="19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и монтаж машин и оборудования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Равнобедренный треугольник 92"/>
          <p:cNvSpPr/>
          <p:nvPr/>
        </p:nvSpPr>
        <p:spPr>
          <a:xfrm flipV="1">
            <a:off x="1623980" y="3755933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987677" y="4850262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956" y="4921469"/>
            <a:ext cx="424552" cy="42402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175267" y="3936963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пищевых продуктов</a:t>
            </a:r>
          </a:p>
        </p:txBody>
      </p:sp>
      <p:sp>
        <p:nvSpPr>
          <p:cNvPr id="99" name="Равнобедренный треугольник 98"/>
          <p:cNvSpPr/>
          <p:nvPr/>
        </p:nvSpPr>
        <p:spPr>
          <a:xfrm flipV="1">
            <a:off x="1626119" y="4385258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018786" y="3439789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956" y="4197968"/>
            <a:ext cx="502072" cy="39102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243" y="3484927"/>
            <a:ext cx="460204" cy="418234"/>
          </a:xfrm>
          <a:prstGeom prst="rect">
            <a:avLst/>
          </a:prstGeom>
        </p:spPr>
      </p:pic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071644"/>
              </p:ext>
            </p:extLst>
          </p:nvPr>
        </p:nvGraphicFramePr>
        <p:xfrm>
          <a:off x="3289884" y="1681565"/>
          <a:ext cx="8658047" cy="487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pic>
        <p:nvPicPr>
          <p:cNvPr id="110" name="Рисунок 10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147142" y="3597066"/>
            <a:ext cx="459773" cy="45919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8807" y="3666172"/>
            <a:ext cx="522897" cy="438737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6096158" y="3593483"/>
            <a:ext cx="477793" cy="452312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519" y="3582757"/>
            <a:ext cx="469555" cy="469996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4017" y="3551316"/>
            <a:ext cx="469557" cy="46897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7580" y="3633042"/>
            <a:ext cx="387731" cy="387246"/>
          </a:xfrm>
          <a:prstGeom prst="rect">
            <a:avLst/>
          </a:prstGeom>
        </p:spPr>
      </p:pic>
      <p:sp>
        <p:nvSpPr>
          <p:cNvPr id="82" name="Равнобедренный треугольник 81"/>
          <p:cNvSpPr/>
          <p:nvPr/>
        </p:nvSpPr>
        <p:spPr>
          <a:xfrm>
            <a:off x="1620301" y="2967111"/>
            <a:ext cx="284046" cy="12364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5851" y="3605326"/>
            <a:ext cx="415481" cy="4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093" y="6355682"/>
            <a:ext cx="37101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7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ПРОМЫШЛЕННОГО ПРОИЗВОДСТВА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6001882" y="2265406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97,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686941" y="304730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smtClean="0"/>
              <a:t>ЯНВАРЬ-ФЕВРАЛЬ </a:t>
            </a:r>
            <a:r>
              <a:rPr lang="ru-RU" sz="1400" dirty="0" smtClean="0"/>
              <a:t>2021 ГОДА В </a:t>
            </a:r>
            <a:r>
              <a:rPr lang="ru-RU" sz="1400" dirty="0"/>
              <a:t>% </a:t>
            </a:r>
            <a:r>
              <a:rPr lang="ru-RU" sz="1400"/>
              <a:t>К </a:t>
            </a:r>
            <a:r>
              <a:rPr lang="ru-RU" sz="1400" smtClean="0"/>
              <a:t>ЯНВАРЮ-ФЕВРАЛЮ </a:t>
            </a:r>
            <a:r>
              <a:rPr lang="ru-RU" sz="1400" dirty="0" smtClean="0"/>
              <a:t>2020 </a:t>
            </a:r>
            <a:r>
              <a:rPr lang="ru-RU" sz="1400" dirty="0"/>
              <a:t>ГОДА</a:t>
            </a:r>
          </a:p>
        </p:txBody>
      </p:sp>
      <p:grpSp>
        <p:nvGrpSpPr>
          <p:cNvPr id="221" name="Группа 220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223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6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8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4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136" name="Овал 13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6036800" y="3517044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97,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832166" y="4294489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1" name="Диаграмма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001047"/>
              </p:ext>
            </p:extLst>
          </p:nvPr>
        </p:nvGraphicFramePr>
        <p:xfrm>
          <a:off x="175518" y="1982515"/>
          <a:ext cx="5203790" cy="469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user\Documents\РАБОТА УДАЛЕНКА\ИПП\греб\200px-Coat_of_arms_of_Primorsky_Kra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98" y="4406390"/>
            <a:ext cx="235554" cy="28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РАБОТА УДАЛЕНКА\ИПП\греб\200px-Coat_of_arms_of_Zabaykalsky_Krai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48" y="4017960"/>
            <a:ext cx="238211" cy="2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РАБОТА УДАЛЕНКА\ИПП\греб\800px-Coat_of_Arms_of_Chukotk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77" y="3649026"/>
            <a:ext cx="227922" cy="2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cuments\РАБОТА УДАЛЕНКА\ИПП\греб\800px-Coat_of_Arms_of_Kamchatka_Krai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87" y="5103819"/>
            <a:ext cx="227818" cy="2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cuments\РАБОТА УДАЛЕНКА\ИПП\греб\800px-Coat_of_arms_of_the_Jewish_Autonomous_Oblast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48" y="2903686"/>
            <a:ext cx="232657" cy="2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cuments\РАБОТА УДАЛЕНКА\ИПП\греб\800px-Khabarovsk_kray_CO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08" y="5510529"/>
            <a:ext cx="225344" cy="2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ocuments\РАБОТА УДАЛЕНКА\ИПП\греб\800px-Sakhalin_Oblast_Coat_of_Arms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85" y="5870140"/>
            <a:ext cx="232167" cy="2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cuments\РАБОТА УДАЛЕНКА\ИПП\греб\1024px-Coat_of_Arms_of_Sakha_(Yakutia)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86" y="2193295"/>
            <a:ext cx="236566" cy="2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cuments\РАБОТА УДАЛЕНКА\ИПП\греб\Amurskaja_obl_coa_200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54" y="4735298"/>
            <a:ext cx="217968" cy="2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ocuments\РАБОТА УДАЛЕНКА\ИПП\греб\бурятия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99" y="2548504"/>
            <a:ext cx="218702" cy="2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ocuments\РАБОТА УДАЛЕНКА\ИПП\греб\магаданская обл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36" y="3260230"/>
            <a:ext cx="216686" cy="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46" name="Овал 45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89,7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93,7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970976" y="6096517"/>
            <a:ext cx="1323945" cy="276999"/>
            <a:chOff x="9632569" y="2543590"/>
            <a:chExt cx="1323945" cy="276999"/>
          </a:xfrm>
        </p:grpSpPr>
        <p:sp>
          <p:nvSpPr>
            <p:cNvPr id="52" name="Овал 51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783436" y="2543590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94,6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96,7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0420060" y="6070637"/>
            <a:ext cx="1459408" cy="276999"/>
            <a:chOff x="9632569" y="2851258"/>
            <a:chExt cx="1459408" cy="276999"/>
          </a:xfrm>
        </p:grpSpPr>
        <p:sp>
          <p:nvSpPr>
            <p:cNvPr id="55" name="Овал 54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778732" y="2851258"/>
              <a:ext cx="1313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100,5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111,2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929" y="6355682"/>
            <a:ext cx="379178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8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ДОБЫЧЕ ПОЛЕЗНЫХ ИСКОПАЕМЫХ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853221" y="2382095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91,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530423" y="315440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45862" y="1220763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ЯНВАРЬ-ФЕВРАЛЬ 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ЯНВАРЮ-ФЕВРАЛЮ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913233" y="3648847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98,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733311" y="4442772"/>
            <a:ext cx="1763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12108"/>
              </p:ext>
            </p:extLst>
          </p:nvPr>
        </p:nvGraphicFramePr>
        <p:xfrm>
          <a:off x="312828" y="2058410"/>
          <a:ext cx="5222999" cy="438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10204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2" y="-147250"/>
              <a:ext cx="3943349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84,3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89,7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70976" y="6096517"/>
            <a:ext cx="1323945" cy="276999"/>
            <a:chOff x="9632569" y="2543590"/>
            <a:chExt cx="1323945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94,5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95,2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420060" y="6070637"/>
            <a:ext cx="1476335" cy="276999"/>
            <a:chOff x="9632569" y="2851258"/>
            <a:chExt cx="1476335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100,4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135,5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764" y="6355682"/>
            <a:ext cx="38734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9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558342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ОБРАБАТЫВАЮЩИМ ПРОИЗВОДСТВАМ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642891" y="2350275"/>
            <a:ext cx="2057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98,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373904" y="311321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ЯНВАРЬ-ФЕВРАЛЬ 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ЯНВАРЮ-ФЕВРАЛЮ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716835" y="3706513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89,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547330" y="4451428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4" name="Овал 113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graphicFrame>
        <p:nvGraphicFramePr>
          <p:cNvPr id="116" name="Диаграмма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950799"/>
              </p:ext>
            </p:extLst>
          </p:nvPr>
        </p:nvGraphicFramePr>
        <p:xfrm>
          <a:off x="307216" y="2000805"/>
          <a:ext cx="5286276" cy="448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6" name="Группа 105"/>
          <p:cNvGrpSpPr/>
          <p:nvPr/>
        </p:nvGrpSpPr>
        <p:grpSpPr>
          <a:xfrm>
            <a:off x="8036063" y="1519842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49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6" y="3502972"/>
              <a:ext cx="1323974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80,4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92,3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70976" y="6096517"/>
            <a:ext cx="1323945" cy="276999"/>
            <a:chOff x="9632569" y="2543590"/>
            <a:chExt cx="1323945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94,0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97,2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420060" y="6070637"/>
            <a:ext cx="1476335" cy="276999"/>
            <a:chOff x="9632569" y="2851258"/>
            <a:chExt cx="1476335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107,7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121,6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5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9695</TotalTime>
  <Words>645</Words>
  <Application>Microsoft Office PowerPoint</Application>
  <PresentationFormat>Произвольный</PresentationFormat>
  <Paragraphs>228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p14_DolgunovaVV</cp:lastModifiedBy>
  <cp:revision>773</cp:revision>
  <cp:lastPrinted>2020-11-24T06:18:42Z</cp:lastPrinted>
  <dcterms:created xsi:type="dcterms:W3CDTF">2020-04-14T07:41:03Z</dcterms:created>
  <dcterms:modified xsi:type="dcterms:W3CDTF">2021-03-22T07:30:47Z</dcterms:modified>
</cp:coreProperties>
</file>