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96" r:id="rId3"/>
    <p:sldId id="310" r:id="rId4"/>
    <p:sldId id="278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002B"/>
    <a:srgbClr val="4FAF4F"/>
    <a:srgbClr val="00B050"/>
    <a:srgbClr val="A21630"/>
    <a:srgbClr val="000000"/>
    <a:srgbClr val="E17F1D"/>
    <a:srgbClr val="D2542C"/>
    <a:srgbClr val="E1A01D"/>
    <a:srgbClr val="E0B61E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8376" autoAdjust="0"/>
  </p:normalViewPr>
  <p:slideViewPr>
    <p:cSldViewPr snapToGrid="0" showGuides="1">
      <p:cViewPr>
        <p:scale>
          <a:sx n="110" d="100"/>
          <a:sy n="110" d="100"/>
        </p:scale>
        <p:origin x="-792" y="-19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5.6958271338889404E-3"/>
                  <c:y val="-0.32878973700882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8.116553665791737E-2"/>
                  <c:y val="-0.3610240249508617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16.0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4.2718703504167118E-3"/>
                  <c:y val="-7.73622910608991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1.4239567834722344E-3"/>
                  <c:y val="-0.30300230665518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7.6893666307500663E-2"/>
                  <c:y val="-0.283661733889962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116.5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0"/>
                  <c:y val="3.2234287942041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1.4239567834721299E-3"/>
                  <c:y val="-1.2893715176816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0"/>
                  <c:y val="-0.1450542957391855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103</a:t>
                    </a:r>
                    <a:r>
                      <a:rPr lang="ru-RU" smtClean="0"/>
                      <a:t>.0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Лист1!$B$2:$B$37</c:f>
              <c:numCache>
                <c:formatCode>General</c:formatCode>
                <c:ptCount val="36"/>
                <c:pt idx="0">
                  <c:v>108.6</c:v>
                </c:pt>
                <c:pt idx="1">
                  <c:v>111.2</c:v>
                </c:pt>
                <c:pt idx="2">
                  <c:v>104</c:v>
                </c:pt>
                <c:pt idx="3">
                  <c:v>99.7</c:v>
                </c:pt>
                <c:pt idx="4">
                  <c:v>101.3</c:v>
                </c:pt>
                <c:pt idx="5">
                  <c:v>103.2</c:v>
                </c:pt>
                <c:pt idx="6">
                  <c:v>108.4</c:v>
                </c:pt>
                <c:pt idx="7">
                  <c:v>102</c:v>
                </c:pt>
                <c:pt idx="8">
                  <c:v>102.8</c:v>
                </c:pt>
                <c:pt idx="9">
                  <c:v>112.3</c:v>
                </c:pt>
                <c:pt idx="10">
                  <c:v>120.3</c:v>
                </c:pt>
                <c:pt idx="11">
                  <c:v>116</c:v>
                </c:pt>
                <c:pt idx="12">
                  <c:v>98</c:v>
                </c:pt>
                <c:pt idx="13">
                  <c:v>100.2</c:v>
                </c:pt>
                <c:pt idx="14">
                  <c:v>112.6</c:v>
                </c:pt>
                <c:pt idx="15">
                  <c:v>131</c:v>
                </c:pt>
                <c:pt idx="16">
                  <c:v>109.2</c:v>
                </c:pt>
                <c:pt idx="17">
                  <c:v>109.3</c:v>
                </c:pt>
                <c:pt idx="18">
                  <c:v>115.6</c:v>
                </c:pt>
                <c:pt idx="19">
                  <c:v>108.5</c:v>
                </c:pt>
                <c:pt idx="20">
                  <c:v>127.3</c:v>
                </c:pt>
                <c:pt idx="21">
                  <c:v>103.9</c:v>
                </c:pt>
                <c:pt idx="22">
                  <c:v>109.1</c:v>
                </c:pt>
                <c:pt idx="23">
                  <c:v>116.5</c:v>
                </c:pt>
                <c:pt idx="24">
                  <c:v>92.9</c:v>
                </c:pt>
                <c:pt idx="25">
                  <c:v>109.7</c:v>
                </c:pt>
                <c:pt idx="26">
                  <c:v>101.8</c:v>
                </c:pt>
                <c:pt idx="27">
                  <c:v>72.3</c:v>
                </c:pt>
                <c:pt idx="28">
                  <c:v>84.5</c:v>
                </c:pt>
                <c:pt idx="29">
                  <c:v>83.2</c:v>
                </c:pt>
                <c:pt idx="30">
                  <c:v>74.7</c:v>
                </c:pt>
                <c:pt idx="31">
                  <c:v>88.7</c:v>
                </c:pt>
                <c:pt idx="32">
                  <c:v>101.7</c:v>
                </c:pt>
                <c:pt idx="33">
                  <c:v>101.2</c:v>
                </c:pt>
                <c:pt idx="34">
                  <c:v>109.7</c:v>
                </c:pt>
                <c:pt idx="35">
                  <c:v>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227136"/>
        <c:axId val="159745152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4174962803333681E-2"/>
                  <c:y val="-7.7362291060899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2751006019861445E-2"/>
                  <c:y val="5.80217182956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3.1327049236389161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5631222102500226E-2"/>
                  <c:y val="0.12249029417975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1.9935394968611287E-2"/>
                  <c:y val="6.1245147089878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4174962803333632E-2"/>
                  <c:y val="-2.9010859147837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1327049236389182E-2"/>
                  <c:y val="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2.7055178885972427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-1.566352461819458E-2"/>
                  <c:y val="-7.0915433472490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Лист1!$C$2:$C$37</c:f>
              <c:numCache>
                <c:formatCode>General</c:formatCode>
                <c:ptCount val="36"/>
                <c:pt idx="0">
                  <c:v>112.8</c:v>
                </c:pt>
                <c:pt idx="1">
                  <c:v>85.5</c:v>
                </c:pt>
                <c:pt idx="2">
                  <c:v>93.7</c:v>
                </c:pt>
                <c:pt idx="3">
                  <c:v>91.1</c:v>
                </c:pt>
                <c:pt idx="4">
                  <c:v>110.2</c:v>
                </c:pt>
                <c:pt idx="5">
                  <c:v>97.6</c:v>
                </c:pt>
                <c:pt idx="6">
                  <c:v>114.5</c:v>
                </c:pt>
                <c:pt idx="7">
                  <c:v>108.7</c:v>
                </c:pt>
                <c:pt idx="8">
                  <c:v>88.5</c:v>
                </c:pt>
                <c:pt idx="9">
                  <c:v>112.3</c:v>
                </c:pt>
                <c:pt idx="10">
                  <c:v>99.9</c:v>
                </c:pt>
                <c:pt idx="11">
                  <c:v>105.9</c:v>
                </c:pt>
                <c:pt idx="12">
                  <c:v>94.7</c:v>
                </c:pt>
                <c:pt idx="13">
                  <c:v>87.7</c:v>
                </c:pt>
                <c:pt idx="14">
                  <c:v>105.2</c:v>
                </c:pt>
                <c:pt idx="15">
                  <c:v>106</c:v>
                </c:pt>
                <c:pt idx="16">
                  <c:v>91.9</c:v>
                </c:pt>
                <c:pt idx="17">
                  <c:v>97.9</c:v>
                </c:pt>
                <c:pt idx="18">
                  <c:v>120.4</c:v>
                </c:pt>
                <c:pt idx="19">
                  <c:v>101.6</c:v>
                </c:pt>
                <c:pt idx="20">
                  <c:v>105.1</c:v>
                </c:pt>
                <c:pt idx="21">
                  <c:v>90.9</c:v>
                </c:pt>
                <c:pt idx="22">
                  <c:v>104.6</c:v>
                </c:pt>
                <c:pt idx="23">
                  <c:v>114.2</c:v>
                </c:pt>
                <c:pt idx="24">
                  <c:v>75.3</c:v>
                </c:pt>
                <c:pt idx="25">
                  <c:v>103.2</c:v>
                </c:pt>
                <c:pt idx="26">
                  <c:v>97.5</c:v>
                </c:pt>
                <c:pt idx="27">
                  <c:v>75.099999999999994</c:v>
                </c:pt>
                <c:pt idx="28">
                  <c:v>106.8</c:v>
                </c:pt>
                <c:pt idx="29">
                  <c:v>96.1</c:v>
                </c:pt>
                <c:pt idx="30">
                  <c:v>104</c:v>
                </c:pt>
                <c:pt idx="31">
                  <c:v>115.7</c:v>
                </c:pt>
                <c:pt idx="32">
                  <c:v>120</c:v>
                </c:pt>
                <c:pt idx="33">
                  <c:v>88</c:v>
                </c:pt>
                <c:pt idx="34">
                  <c:v>112.9</c:v>
                </c:pt>
                <c:pt idx="35">
                  <c:v>106.8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227136"/>
        <c:axId val="159745152"/>
      </c:lineChart>
      <c:catAx>
        <c:axId val="20322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59745152"/>
        <c:crosses val="autoZero"/>
        <c:auto val="1"/>
        <c:lblAlgn val="ctr"/>
        <c:lblOffset val="100"/>
        <c:noMultiLvlLbl val="0"/>
      </c:catAx>
      <c:valAx>
        <c:axId val="159745152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2032271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99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.6</a:t>
                    </a:r>
                    <a:endParaRPr lang="en-US" dirty="0" smtClean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Забайкальский край</c:v>
                </c:pt>
                <c:pt idx="1">
                  <c:v>Камчатский край</c:v>
                </c:pt>
                <c:pt idx="2">
                  <c:v>Сахалинская область</c:v>
                </c:pt>
                <c:pt idx="3">
                  <c:v>Чукотский автономный округ</c:v>
                </c:pt>
                <c:pt idx="4">
                  <c:v>Амурская область</c:v>
                </c:pt>
                <c:pt idx="5">
                  <c:v>Хабаровский край</c:v>
                </c:pt>
                <c:pt idx="6">
                  <c:v>Магаданская область</c:v>
                </c:pt>
                <c:pt idx="7">
                  <c:v>Еврейская автономная область</c:v>
                </c:pt>
                <c:pt idx="8">
                  <c:v>Республика Саха (Якутия)</c:v>
                </c:pt>
                <c:pt idx="9">
                  <c:v>Приморский край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General</c:formatCode>
                <c:ptCount val="11"/>
                <c:pt idx="0">
                  <c:v>89.6</c:v>
                </c:pt>
                <c:pt idx="1">
                  <c:v>95.2</c:v>
                </c:pt>
                <c:pt idx="2">
                  <c:v>97.5</c:v>
                </c:pt>
                <c:pt idx="3">
                  <c:v>99.6</c:v>
                </c:pt>
                <c:pt idx="4">
                  <c:v>100.1</c:v>
                </c:pt>
                <c:pt idx="5">
                  <c:v>102.2</c:v>
                </c:pt>
                <c:pt idx="6">
                  <c:v>102.4</c:v>
                </c:pt>
                <c:pt idx="7">
                  <c:v>102.8</c:v>
                </c:pt>
                <c:pt idx="8">
                  <c:v>110.4</c:v>
                </c:pt>
                <c:pt idx="9">
                  <c:v>112</c:v>
                </c:pt>
                <c:pt idx="10">
                  <c:v>129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266324224"/>
        <c:axId val="266334208"/>
      </c:barChart>
      <c:catAx>
        <c:axId val="26632422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66334208"/>
        <c:crosses val="autoZero"/>
        <c:auto val="1"/>
        <c:lblAlgn val="ctr"/>
        <c:lblOffset val="800"/>
        <c:noMultiLvlLbl val="0"/>
      </c:catAx>
      <c:valAx>
        <c:axId val="26633420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663242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3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layout>
                <c:manualLayout>
                  <c:x val="2.847913566944475E-3"/>
                  <c:y val="-0.267544589918942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7.1197839173611811E-3"/>
                  <c:y val="-0.254650874742125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4.5566617071111502E-2"/>
                  <c:y val="-0.228863444388492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106.8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0"/>
                  <c:y val="-9.99262926203278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9.9676974843056591E-3"/>
                  <c:y val="-0.23531030197690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3.7022876370278096E-2"/>
                  <c:y val="-0.2514274459479215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110.7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4.2718703504167083E-3"/>
                  <c:y val="-5.1574860707265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1.423956783472339E-3"/>
                  <c:y val="-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2.8479135669444689E-3"/>
                  <c:y val="-6.769200467828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Лист1!$B$2:$B$37</c:f>
              <c:numCache>
                <c:formatCode>General</c:formatCode>
                <c:ptCount val="36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  <c:pt idx="35">
                  <c:v>94.9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144832"/>
        <c:axId val="162825344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667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667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7961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7961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04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144832"/>
        <c:axId val="162825344"/>
      </c:lineChart>
      <c:catAx>
        <c:axId val="16714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62825344"/>
        <c:crosses val="autoZero"/>
        <c:auto val="1"/>
        <c:lblAlgn val="ctr"/>
        <c:lblOffset val="100"/>
        <c:noMultiLvlLbl val="0"/>
      </c:catAx>
      <c:valAx>
        <c:axId val="162825344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671448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Лист1!$B$2:$B$37</c:f>
              <c:numCache>
                <c:formatCode>General</c:formatCode>
                <c:ptCount val="36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  <c:pt idx="35">
                  <c:v>94.9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9344384"/>
        <c:axId val="232174720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Лист1!$C$2:$C$37</c:f>
              <c:numCache>
                <c:formatCode>General</c:formatCode>
                <c:ptCount val="36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  <c:pt idx="35">
                  <c:v>94.9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5.9957805907172992E-2"/>
                  <c:y val="-0.132321752002079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109.6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039381153305204E-2"/>
                  <c:y val="-9.347943503191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2675836406525259E-2"/>
                  <c:y val="0.100087464060037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5.9071729957805907E-2"/>
                  <c:y val="-9.3479435031919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3755274261603276E-2"/>
                  <c:y val="6.1245147089878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-2.1903274748884236E-2"/>
                  <c:y val="3.52965452965350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4FAF4F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Лист1!$D$2:$D$37</c:f>
              <c:numCache>
                <c:formatCode>General</c:formatCode>
                <c:ptCount val="36"/>
                <c:pt idx="0">
                  <c:v>109.6</c:v>
                </c:pt>
                <c:pt idx="1">
                  <c:v>110.8</c:v>
                </c:pt>
                <c:pt idx="2">
                  <c:v>108.6</c:v>
                </c:pt>
                <c:pt idx="3">
                  <c:v>106.5</c:v>
                </c:pt>
                <c:pt idx="4">
                  <c:v>105.4</c:v>
                </c:pt>
                <c:pt idx="5">
                  <c:v>105.1</c:v>
                </c:pt>
                <c:pt idx="6">
                  <c:v>105.7</c:v>
                </c:pt>
                <c:pt idx="7">
                  <c:v>105.1</c:v>
                </c:pt>
                <c:pt idx="8">
                  <c:v>104.8</c:v>
                </c:pt>
                <c:pt idx="9">
                  <c:v>105.8</c:v>
                </c:pt>
                <c:pt idx="10">
                  <c:v>107.4</c:v>
                </c:pt>
                <c:pt idx="11">
                  <c:v>108.4</c:v>
                </c:pt>
                <c:pt idx="12">
                  <c:v>97.8</c:v>
                </c:pt>
                <c:pt idx="13">
                  <c:v>99.1</c:v>
                </c:pt>
                <c:pt idx="14">
                  <c:v>103.7</c:v>
                </c:pt>
                <c:pt idx="15">
                  <c:v>110.5</c:v>
                </c:pt>
                <c:pt idx="16">
                  <c:v>110.3</c:v>
                </c:pt>
                <c:pt idx="17">
                  <c:v>110.1</c:v>
                </c:pt>
                <c:pt idx="18">
                  <c:v>111.1</c:v>
                </c:pt>
                <c:pt idx="19">
                  <c:v>110.8</c:v>
                </c:pt>
                <c:pt idx="20">
                  <c:v>112.9</c:v>
                </c:pt>
                <c:pt idx="21">
                  <c:v>111.8</c:v>
                </c:pt>
                <c:pt idx="22">
                  <c:v>111.7</c:v>
                </c:pt>
                <c:pt idx="23">
                  <c:v>112.3</c:v>
                </c:pt>
                <c:pt idx="24">
                  <c:v>92.3</c:v>
                </c:pt>
                <c:pt idx="25">
                  <c:v>101.3</c:v>
                </c:pt>
                <c:pt idx="26">
                  <c:v>101.8</c:v>
                </c:pt>
                <c:pt idx="27">
                  <c:v>93.3</c:v>
                </c:pt>
                <c:pt idx="28">
                  <c:v>91.5</c:v>
                </c:pt>
                <c:pt idx="29">
                  <c:v>90.1</c:v>
                </c:pt>
                <c:pt idx="30">
                  <c:v>87.8</c:v>
                </c:pt>
                <c:pt idx="31">
                  <c:v>88.1</c:v>
                </c:pt>
                <c:pt idx="32">
                  <c:v>90.2</c:v>
                </c:pt>
                <c:pt idx="33">
                  <c:v>91.7</c:v>
                </c:pt>
                <c:pt idx="34">
                  <c:v>93.6</c:v>
                </c:pt>
                <c:pt idx="35">
                  <c:v>94.7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37552742616034E-2"/>
                  <c:y val="-8.7032577443511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4.9226441631504921E-2"/>
                  <c:y val="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5316455696202531E-2"/>
                  <c:y val="-4.512800311885771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109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5.9071729957805907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1114654971925979E-2"/>
                  <c:y val="0.1226514656194667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txPr>
              <a:bodyPr/>
              <a:lstStyle/>
              <a:p>
                <a:pPr>
                  <a:defRPr sz="14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Лист1!$E$2:$E$37</c:f>
              <c:numCache>
                <c:formatCode>General</c:formatCode>
                <c:ptCount val="36"/>
                <c:pt idx="0">
                  <c:v>109.6</c:v>
                </c:pt>
                <c:pt idx="1">
                  <c:v>104.4</c:v>
                </c:pt>
                <c:pt idx="2">
                  <c:v>99.4</c:v>
                </c:pt>
                <c:pt idx="3">
                  <c:v>99.4</c:v>
                </c:pt>
                <c:pt idx="4">
                  <c:v>98.3</c:v>
                </c:pt>
                <c:pt idx="5">
                  <c:v>97.5</c:v>
                </c:pt>
                <c:pt idx="6">
                  <c:v>98.7</c:v>
                </c:pt>
                <c:pt idx="7">
                  <c:v>99.4</c:v>
                </c:pt>
                <c:pt idx="8">
                  <c:v>98.7</c:v>
                </c:pt>
                <c:pt idx="9">
                  <c:v>98.2</c:v>
                </c:pt>
                <c:pt idx="10">
                  <c:v>97.8</c:v>
                </c:pt>
                <c:pt idx="11">
                  <c:v>96.9</c:v>
                </c:pt>
                <c:pt idx="12">
                  <c:v>109</c:v>
                </c:pt>
                <c:pt idx="13">
                  <c:v>108.2</c:v>
                </c:pt>
                <c:pt idx="14">
                  <c:v>113.6</c:v>
                </c:pt>
                <c:pt idx="15">
                  <c:v>116.5</c:v>
                </c:pt>
                <c:pt idx="16">
                  <c:v>115.2</c:v>
                </c:pt>
                <c:pt idx="17">
                  <c:v>114.3</c:v>
                </c:pt>
                <c:pt idx="18">
                  <c:v>113.5</c:v>
                </c:pt>
                <c:pt idx="19">
                  <c:v>111.7</c:v>
                </c:pt>
                <c:pt idx="20">
                  <c:v>110.2</c:v>
                </c:pt>
                <c:pt idx="21">
                  <c:v>111.7</c:v>
                </c:pt>
                <c:pt idx="22">
                  <c:v>111.2</c:v>
                </c:pt>
                <c:pt idx="23">
                  <c:v>110.5</c:v>
                </c:pt>
                <c:pt idx="24">
                  <c:v>91.4</c:v>
                </c:pt>
                <c:pt idx="25">
                  <c:v>99.8</c:v>
                </c:pt>
                <c:pt idx="26">
                  <c:v>95.6</c:v>
                </c:pt>
                <c:pt idx="27">
                  <c:v>91.3</c:v>
                </c:pt>
                <c:pt idx="28">
                  <c:v>86.7</c:v>
                </c:pt>
                <c:pt idx="29">
                  <c:v>85.4</c:v>
                </c:pt>
                <c:pt idx="30">
                  <c:v>84.2</c:v>
                </c:pt>
                <c:pt idx="31">
                  <c:v>88.5</c:v>
                </c:pt>
                <c:pt idx="32">
                  <c:v>87.2</c:v>
                </c:pt>
                <c:pt idx="33">
                  <c:v>86.4</c:v>
                </c:pt>
                <c:pt idx="34">
                  <c:v>87.4</c:v>
                </c:pt>
                <c:pt idx="35">
                  <c:v>87.9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4.9226441631504921E-2"/>
                  <c:y val="-9.3479435031919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2503516174402202E-2"/>
                  <c:y val="5.8021718295674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layout>
                <c:manualLayout>
                  <c:x val="-3.5161744022503515E-2"/>
                  <c:y val="-3.86811455304494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100.</a:t>
                    </a:r>
                    <a:r>
                      <a:rPr lang="ru-RU" dirty="0" smtClean="0"/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delete val="1"/>
            </c:dLbl>
            <c:dLbl>
              <c:idx val="24"/>
              <c:layout>
                <c:manualLayout>
                  <c:x val="-2.3909985935302389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-2.8935734299035301E-2"/>
                  <c:y val="-4.49668316791475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E1002B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Лист1!$F$2:$F$37</c:f>
              <c:numCache>
                <c:formatCode>General</c:formatCode>
                <c:ptCount val="36"/>
                <c:pt idx="0">
                  <c:v>101.5</c:v>
                </c:pt>
                <c:pt idx="1">
                  <c:v>103.9</c:v>
                </c:pt>
                <c:pt idx="2">
                  <c:v>105.1</c:v>
                </c:pt>
                <c:pt idx="3">
                  <c:v>105.2</c:v>
                </c:pt>
                <c:pt idx="4">
                  <c:v>104.7</c:v>
                </c:pt>
                <c:pt idx="5">
                  <c:v>104.5</c:v>
                </c:pt>
                <c:pt idx="6">
                  <c:v>104.6</c:v>
                </c:pt>
                <c:pt idx="7">
                  <c:v>104.5</c:v>
                </c:pt>
                <c:pt idx="8">
                  <c:v>104.5</c:v>
                </c:pt>
                <c:pt idx="9">
                  <c:v>103.5</c:v>
                </c:pt>
                <c:pt idx="10">
                  <c:v>103.1</c:v>
                </c:pt>
                <c:pt idx="11">
                  <c:v>102.8</c:v>
                </c:pt>
                <c:pt idx="12">
                  <c:v>99.8</c:v>
                </c:pt>
                <c:pt idx="13">
                  <c:v>98.2</c:v>
                </c:pt>
                <c:pt idx="14">
                  <c:v>97.6</c:v>
                </c:pt>
                <c:pt idx="15">
                  <c:v>98.1</c:v>
                </c:pt>
                <c:pt idx="16">
                  <c:v>98.9</c:v>
                </c:pt>
                <c:pt idx="17">
                  <c:v>99.3</c:v>
                </c:pt>
                <c:pt idx="18">
                  <c:v>99.5</c:v>
                </c:pt>
                <c:pt idx="19">
                  <c:v>99.9</c:v>
                </c:pt>
                <c:pt idx="20">
                  <c:v>100</c:v>
                </c:pt>
                <c:pt idx="21">
                  <c:v>100.3</c:v>
                </c:pt>
                <c:pt idx="22">
                  <c:v>100.1</c:v>
                </c:pt>
                <c:pt idx="23">
                  <c:v>100.2</c:v>
                </c:pt>
                <c:pt idx="24">
                  <c:v>96.3</c:v>
                </c:pt>
                <c:pt idx="25">
                  <c:v>98.2</c:v>
                </c:pt>
                <c:pt idx="26">
                  <c:v>97.9</c:v>
                </c:pt>
                <c:pt idx="27">
                  <c:v>98.5</c:v>
                </c:pt>
                <c:pt idx="28">
                  <c:v>98.7</c:v>
                </c:pt>
                <c:pt idx="29">
                  <c:v>99</c:v>
                </c:pt>
                <c:pt idx="30">
                  <c:v>98.6</c:v>
                </c:pt>
                <c:pt idx="31">
                  <c:v>99.2</c:v>
                </c:pt>
                <c:pt idx="32">
                  <c:v>99</c:v>
                </c:pt>
                <c:pt idx="33">
                  <c:v>98.8</c:v>
                </c:pt>
                <c:pt idx="34">
                  <c:v>98.6</c:v>
                </c:pt>
                <c:pt idx="35">
                  <c:v>97.8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5161744022503556E-2"/>
                  <c:y val="-6.7692004678286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4.6413502109704644E-2"/>
                  <c:y val="-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8301715450125695E-2"/>
                  <c:y val="5.49594609411802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5.9071729957805907E-2"/>
                  <c:y val="-7.7362291060898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2348804500703238E-2"/>
                  <c:y val="-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txPr>
              <a:bodyPr/>
              <a:lstStyle/>
              <a:p>
                <a:pPr>
                  <a:defRPr sz="1400" b="1">
                    <a:solidFill>
                      <a:srgbClr val="334286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Лист1!$A$2:$A$37</c:f>
              <c:strCache>
                <c:ptCount val="3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  <c:pt idx="35">
                  <c:v>ДЕКАБРЬ</c:v>
                </c:pt>
              </c:strCache>
            </c:strRef>
          </c:cat>
          <c:val>
            <c:numRef>
              <c:f>Лист1!$G$2:$G$37</c:f>
              <c:numCache>
                <c:formatCode>General</c:formatCode>
                <c:ptCount val="36"/>
                <c:pt idx="0">
                  <c:v>106</c:v>
                </c:pt>
                <c:pt idx="1">
                  <c:v>103.4</c:v>
                </c:pt>
                <c:pt idx="2">
                  <c:v>102.2</c:v>
                </c:pt>
                <c:pt idx="3">
                  <c:v>100.3</c:v>
                </c:pt>
                <c:pt idx="4">
                  <c:v>101.2</c:v>
                </c:pt>
                <c:pt idx="5">
                  <c:v>100.1</c:v>
                </c:pt>
                <c:pt idx="6">
                  <c:v>100.4</c:v>
                </c:pt>
                <c:pt idx="7">
                  <c:v>105.1</c:v>
                </c:pt>
                <c:pt idx="8">
                  <c:v>102.5</c:v>
                </c:pt>
                <c:pt idx="9">
                  <c:v>102.2</c:v>
                </c:pt>
                <c:pt idx="10">
                  <c:v>102.1</c:v>
                </c:pt>
                <c:pt idx="11">
                  <c:v>101.5</c:v>
                </c:pt>
                <c:pt idx="12">
                  <c:v>75.599999999999994</c:v>
                </c:pt>
                <c:pt idx="13">
                  <c:v>80.099999999999994</c:v>
                </c:pt>
                <c:pt idx="14">
                  <c:v>84</c:v>
                </c:pt>
                <c:pt idx="15">
                  <c:v>86.6</c:v>
                </c:pt>
                <c:pt idx="16">
                  <c:v>86.4</c:v>
                </c:pt>
                <c:pt idx="17">
                  <c:v>86.9</c:v>
                </c:pt>
                <c:pt idx="18">
                  <c:v>90.3</c:v>
                </c:pt>
                <c:pt idx="19">
                  <c:v>93.2</c:v>
                </c:pt>
                <c:pt idx="20">
                  <c:v>95.3</c:v>
                </c:pt>
                <c:pt idx="21">
                  <c:v>98.4</c:v>
                </c:pt>
                <c:pt idx="22">
                  <c:v>98.7</c:v>
                </c:pt>
                <c:pt idx="23">
                  <c:v>100.4</c:v>
                </c:pt>
                <c:pt idx="24">
                  <c:v>110.8</c:v>
                </c:pt>
                <c:pt idx="25">
                  <c:v>111.3</c:v>
                </c:pt>
                <c:pt idx="26">
                  <c:v>107.2</c:v>
                </c:pt>
                <c:pt idx="27">
                  <c:v>110.4</c:v>
                </c:pt>
                <c:pt idx="28">
                  <c:v>109.7</c:v>
                </c:pt>
                <c:pt idx="29">
                  <c:v>109.9</c:v>
                </c:pt>
                <c:pt idx="30">
                  <c:v>105.5</c:v>
                </c:pt>
                <c:pt idx="31">
                  <c:v>109.2</c:v>
                </c:pt>
                <c:pt idx="32">
                  <c:v>109.5</c:v>
                </c:pt>
                <c:pt idx="33">
                  <c:v>106.9</c:v>
                </c:pt>
                <c:pt idx="34">
                  <c:v>110.6</c:v>
                </c:pt>
                <c:pt idx="35">
                  <c:v>110.4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344384"/>
        <c:axId val="232174720"/>
      </c:lineChart>
      <c:catAx>
        <c:axId val="16934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232174720"/>
        <c:crosses val="autoZero"/>
        <c:auto val="1"/>
        <c:lblAlgn val="ctr"/>
        <c:lblOffset val="100"/>
        <c:noMultiLvlLbl val="0"/>
      </c:catAx>
      <c:valAx>
        <c:axId val="232174720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6934438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866174804842071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dLbl>
              <c:idx val="0"/>
              <c:layout>
                <c:manualLayout>
                  <c:x val="-3.0742205186791009E-3"/>
                  <c:y val="-2.630831019444951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1</a:t>
                    </a:r>
                    <a:r>
                      <a:rPr lang="ru-RU" dirty="0" smtClean="0"/>
                      <a:t>13,8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10</a:t>
                    </a:r>
                    <a:r>
                      <a:rPr lang="ru-RU" dirty="0" smtClean="0"/>
                      <a:t>4,6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94.7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92,0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84,1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68,2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Добыча нефти и природного газа</c:v>
                </c:pt>
                <c:pt idx="1">
                  <c:v>Добыча металлических руд</c:v>
                </c:pt>
                <c:pt idx="2">
                  <c:v>ДОБЫЧА ПОЛЕЗНЫХ ИСКОПАЕМЫХ</c:v>
                </c:pt>
                <c:pt idx="3">
                  <c:v>Добыча угля</c:v>
                </c:pt>
                <c:pt idx="4">
                  <c:v>Предоставление услуг в области добычи полезных ископаемых</c:v>
                </c:pt>
                <c:pt idx="5">
                  <c:v>Добыча прочих полезных ископаемых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114.3</c:v>
                </c:pt>
                <c:pt idx="1">
                  <c:v>105.1</c:v>
                </c:pt>
                <c:pt idx="2">
                  <c:v>91.7</c:v>
                </c:pt>
                <c:pt idx="3">
                  <c:v>89.1</c:v>
                </c:pt>
                <c:pt idx="4">
                  <c:v>69.5</c:v>
                </c:pt>
                <c:pt idx="5">
                  <c:v>56.5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248463744"/>
        <c:axId val="248465280"/>
      </c:barChart>
      <c:catAx>
        <c:axId val="248463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8465280"/>
        <c:crosses val="autoZero"/>
        <c:auto val="1"/>
        <c:lblAlgn val="ctr"/>
        <c:lblOffset val="100"/>
        <c:noMultiLvlLbl val="0"/>
      </c:catAx>
      <c:valAx>
        <c:axId val="248465280"/>
        <c:scaling>
          <c:orientation val="minMax"/>
          <c:max val="12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846374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готовых металлических изделий, кроме машин и оборудования Производство кокса и нефтепродуктов Производство пищевых продуктов Производство напитков ОБРАБАТЫВАЮЩИЕ ПРОИЗВОДСТВА Производство прочей неметаллической минеральной продукции Ремонт и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layout>
                <c:manualLayout>
                  <c:x val="1.4312063615883161E-3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198,9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05305122506314E-3"/>
                  <c:y val="2.6672435193332905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112,0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rgbClr val="C00000"/>
                        </a:solidFill>
                      </a:rPr>
                      <a:t>93,3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93,8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87</a:t>
                    </a:r>
                    <a:r>
                      <a:rPr lang="ru-RU" dirty="0" smtClean="0"/>
                      <a:t>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84,9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84</a:t>
                    </a:r>
                    <a:r>
                      <a:rPr lang="ru-RU" dirty="0" smtClean="0"/>
                      <a:t>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25,2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E1002B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готовых металлических изделий, кроме машин и оборудования</c:v>
                </c:pt>
                <c:pt idx="1">
                  <c:v>Производство кокса и нефтепродуктов</c:v>
                </c:pt>
                <c:pt idx="2">
                  <c:v>Производство пищевых продуктов</c:v>
                </c:pt>
                <c:pt idx="3">
                  <c:v>Производство напитков</c:v>
                </c:pt>
                <c:pt idx="4">
                  <c:v>ОБРАБАТЫВАЮЩИЕ ПРОИЗВОДСТВА</c:v>
                </c:pt>
                <c:pt idx="5">
                  <c:v>Производство прочей неметаллической минеральной продукции</c:v>
                </c:pt>
                <c:pt idx="6">
                  <c:v>Ремонт и монтаж машин и оборудования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198.4</c:v>
                </c:pt>
                <c:pt idx="1">
                  <c:v>110.6</c:v>
                </c:pt>
                <c:pt idx="2">
                  <c:v>93.6</c:v>
                </c:pt>
                <c:pt idx="3">
                  <c:v>89.1</c:v>
                </c:pt>
                <c:pt idx="4">
                  <c:v>87.4</c:v>
                </c:pt>
                <c:pt idx="5">
                  <c:v>84.9</c:v>
                </c:pt>
                <c:pt idx="6">
                  <c:v>84.3</c:v>
                </c:pt>
                <c:pt idx="7">
                  <c:v>25.5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248634752"/>
        <c:axId val="249627776"/>
      </c:barChart>
      <c:catAx>
        <c:axId val="248634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9627776"/>
        <c:crosses val="autoZero"/>
        <c:auto val="1"/>
        <c:lblAlgn val="ctr"/>
        <c:lblOffset val="100"/>
        <c:noMultiLvlLbl val="0"/>
      </c:catAx>
      <c:valAx>
        <c:axId val="249627776"/>
        <c:scaling>
          <c:orientation val="minMax"/>
          <c:max val="21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8634752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96.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6</a:t>
                    </a:r>
                    <a:endParaRPr lang="en-US" dirty="0" smtClean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Приморский край</c:v>
                </c:pt>
                <c:pt idx="1">
                  <c:v>Камчатский край</c:v>
                </c:pt>
                <c:pt idx="2">
                  <c:v>Республика Саха (Якутия)</c:v>
                </c:pt>
                <c:pt idx="3">
                  <c:v>Амурская область</c:v>
                </c:pt>
                <c:pt idx="4">
                  <c:v>Сахалинская область</c:v>
                </c:pt>
                <c:pt idx="5">
                  <c:v>Еврейская автономная область</c:v>
                </c:pt>
                <c:pt idx="6">
                  <c:v>Забайкальский край</c:v>
                </c:pt>
                <c:pt idx="7">
                  <c:v>Чукотский автономный округ</c:v>
                </c:pt>
                <c:pt idx="8">
                  <c:v>Хабаровский край</c:v>
                </c:pt>
                <c:pt idx="9">
                  <c:v>Магаданская 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79.400000000000006</c:v>
                </c:pt>
                <c:pt idx="1">
                  <c:v>94.3</c:v>
                </c:pt>
                <c:pt idx="2">
                  <c:v>94.9</c:v>
                </c:pt>
                <c:pt idx="3">
                  <c:v>95.4</c:v>
                </c:pt>
                <c:pt idx="4">
                  <c:v>96.6</c:v>
                </c:pt>
                <c:pt idx="5">
                  <c:v>96.7</c:v>
                </c:pt>
                <c:pt idx="6">
                  <c:v>97.6</c:v>
                </c:pt>
                <c:pt idx="7">
                  <c:v>98.1</c:v>
                </c:pt>
                <c:pt idx="8">
                  <c:v>99.1</c:v>
                </c:pt>
                <c:pt idx="9">
                  <c:v>105.6</c:v>
                </c:pt>
                <c:pt idx="10">
                  <c:v>107.4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249735424"/>
        <c:axId val="250242560"/>
      </c:barChart>
      <c:catAx>
        <c:axId val="24973542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50242560"/>
        <c:crosses val="autoZero"/>
        <c:auto val="1"/>
        <c:lblAlgn val="ctr"/>
        <c:lblOffset val="800"/>
        <c:noMultiLvlLbl val="0"/>
      </c:catAx>
      <c:valAx>
        <c:axId val="25024256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97354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Амурская область</c:v>
                </c:pt>
                <c:pt idx="1">
                  <c:v>Республика Саха (Якутия)</c:v>
                </c:pt>
                <c:pt idx="2">
                  <c:v>Еврейская автономная область</c:v>
                </c:pt>
                <c:pt idx="3">
                  <c:v>Приморский край</c:v>
                </c:pt>
                <c:pt idx="4">
                  <c:v>Сахалинская область</c:v>
                </c:pt>
                <c:pt idx="5">
                  <c:v>Забайкальский край</c:v>
                </c:pt>
                <c:pt idx="6">
                  <c:v>Чукотский автономный округ</c:v>
                </c:pt>
                <c:pt idx="7">
                  <c:v>Хабаровский край</c:v>
                </c:pt>
                <c:pt idx="8">
                  <c:v>Магаданская область</c:v>
                </c:pt>
                <c:pt idx="9">
                  <c:v>Камчатский край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ДОБЫЧА!$B$2:$B$12</c:f>
              <c:numCache>
                <c:formatCode>General</c:formatCode>
                <c:ptCount val="11"/>
                <c:pt idx="0">
                  <c:v>91</c:v>
                </c:pt>
                <c:pt idx="1">
                  <c:v>94.7</c:v>
                </c:pt>
                <c:pt idx="2">
                  <c:v>95.8</c:v>
                </c:pt>
                <c:pt idx="3">
                  <c:v>96</c:v>
                </c:pt>
                <c:pt idx="4">
                  <c:v>96.2</c:v>
                </c:pt>
                <c:pt idx="5">
                  <c:v>96.5</c:v>
                </c:pt>
                <c:pt idx="6">
                  <c:v>98.1</c:v>
                </c:pt>
                <c:pt idx="7">
                  <c:v>100.6</c:v>
                </c:pt>
                <c:pt idx="8">
                  <c:v>103.8</c:v>
                </c:pt>
                <c:pt idx="9">
                  <c:v>109.2</c:v>
                </c:pt>
                <c:pt idx="10">
                  <c:v>115.7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250043008"/>
        <c:axId val="250065280"/>
      </c:barChart>
      <c:catAx>
        <c:axId val="2500430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50065280"/>
        <c:crosses val="autoZero"/>
        <c:auto val="1"/>
        <c:lblAlgn val="ctr"/>
        <c:lblOffset val="800"/>
        <c:noMultiLvlLbl val="0"/>
      </c:catAx>
      <c:valAx>
        <c:axId val="250065280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50043008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Приморский край</c:v>
                </c:pt>
                <c:pt idx="1">
                  <c:v>Чукотский автономный округ</c:v>
                </c:pt>
                <c:pt idx="2">
                  <c:v>Республика Саха (Якутия)</c:v>
                </c:pt>
                <c:pt idx="3">
                  <c:v>Камчатский край</c:v>
                </c:pt>
                <c:pt idx="4">
                  <c:v>Амурская область</c:v>
                </c:pt>
                <c:pt idx="5">
                  <c:v>Хабаровский край</c:v>
                </c:pt>
                <c:pt idx="6">
                  <c:v>Еврейская автономная область</c:v>
                </c:pt>
                <c:pt idx="7">
                  <c:v>Сахалинская область</c:v>
                </c:pt>
                <c:pt idx="8">
                  <c:v>Забайкальский край</c:v>
                </c:pt>
                <c:pt idx="9">
                  <c:v>Республика Бурятия</c:v>
                </c:pt>
                <c:pt idx="10">
                  <c:v>Магаданская область</c:v>
                </c:pt>
              </c:strCache>
            </c:strRef>
          </c:cat>
          <c:val>
            <c:numRef>
              <c:f>ОБРАБАТ!$B$2:$B$12</c:f>
              <c:numCache>
                <c:formatCode>General</c:formatCode>
                <c:ptCount val="11"/>
                <c:pt idx="0">
                  <c:v>71.7</c:v>
                </c:pt>
                <c:pt idx="1">
                  <c:v>86.2</c:v>
                </c:pt>
                <c:pt idx="2">
                  <c:v>87.9</c:v>
                </c:pt>
                <c:pt idx="3">
                  <c:v>90.9</c:v>
                </c:pt>
                <c:pt idx="4">
                  <c:v>92.2</c:v>
                </c:pt>
                <c:pt idx="5">
                  <c:v>98.2</c:v>
                </c:pt>
                <c:pt idx="6">
                  <c:v>98.4</c:v>
                </c:pt>
                <c:pt idx="7">
                  <c:v>103.3</c:v>
                </c:pt>
                <c:pt idx="8">
                  <c:v>106.1</c:v>
                </c:pt>
                <c:pt idx="9">
                  <c:v>106.8</c:v>
                </c:pt>
                <c:pt idx="10">
                  <c:v>139.69999999999999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248310016"/>
        <c:axId val="248324096"/>
      </c:barChart>
      <c:catAx>
        <c:axId val="24831001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8324096"/>
        <c:crosses val="autoZero"/>
        <c:auto val="1"/>
        <c:lblAlgn val="ctr"/>
        <c:lblOffset val="800"/>
        <c:noMultiLvlLbl val="0"/>
      </c:catAx>
      <c:valAx>
        <c:axId val="24832409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483100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Приморский край</c:v>
                </c:pt>
                <c:pt idx="2">
                  <c:v>Еврейская автономная область</c:v>
                </c:pt>
                <c:pt idx="3">
                  <c:v>Республика Саха (Якутия)</c:v>
                </c:pt>
                <c:pt idx="4">
                  <c:v>Хабаровский край</c:v>
                </c:pt>
                <c:pt idx="5">
                  <c:v>Забайкальский край</c:v>
                </c:pt>
                <c:pt idx="6">
                  <c:v>Камчатский край</c:v>
                </c:pt>
                <c:pt idx="7">
                  <c:v>Чукотский автономный округ</c:v>
                </c:pt>
                <c:pt idx="8">
                  <c:v>Магаданская область</c:v>
                </c:pt>
                <c:pt idx="9">
                  <c:v>Сахалинская область</c:v>
                </c:pt>
                <c:pt idx="10">
                  <c:v>Амурская область</c:v>
                </c:pt>
              </c:strCache>
            </c:strRef>
          </c:cat>
          <c:val>
            <c:numRef>
              <c:f>ЭЛЕКТРОЭ!$B$2:$B$12</c:f>
              <c:numCache>
                <c:formatCode>General</c:formatCode>
                <c:ptCount val="11"/>
                <c:pt idx="0">
                  <c:v>91.7</c:v>
                </c:pt>
                <c:pt idx="1">
                  <c:v>96.5</c:v>
                </c:pt>
                <c:pt idx="2">
                  <c:v>96.5</c:v>
                </c:pt>
                <c:pt idx="3">
                  <c:v>97.8</c:v>
                </c:pt>
                <c:pt idx="4">
                  <c:v>98.2</c:v>
                </c:pt>
                <c:pt idx="5">
                  <c:v>98.5</c:v>
                </c:pt>
                <c:pt idx="6">
                  <c:v>99.3</c:v>
                </c:pt>
                <c:pt idx="7">
                  <c:v>99.3</c:v>
                </c:pt>
                <c:pt idx="8">
                  <c:v>101.7</c:v>
                </c:pt>
                <c:pt idx="9">
                  <c:v>102.3</c:v>
                </c:pt>
                <c:pt idx="10">
                  <c:v>105.4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250605952"/>
        <c:axId val="250607488"/>
      </c:barChart>
      <c:catAx>
        <c:axId val="25060595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50607488"/>
        <c:crosses val="autoZero"/>
        <c:auto val="1"/>
        <c:lblAlgn val="ctr"/>
        <c:lblOffset val="800"/>
        <c:noMultiLvlLbl val="0"/>
      </c:catAx>
      <c:valAx>
        <c:axId val="25060748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506059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8.wdp"/><Relationship Id="rId1" Type="http://schemas.openxmlformats.org/officeDocument/2006/relationships/image" Target="../media/image49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Relationship Id="rId6" Type="http://schemas.openxmlformats.org/officeDocument/2006/relationships/image" Target="../media/image55.png"/><Relationship Id="rId11" Type="http://schemas.openxmlformats.org/officeDocument/2006/relationships/image" Target="../media/image51.png"/><Relationship Id="rId5" Type="http://schemas.openxmlformats.org/officeDocument/2006/relationships/image" Target="../media/image52.png"/><Relationship Id="rId10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1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image" Target="../media/image60.png"/><Relationship Id="rId6" Type="http://schemas.openxmlformats.org/officeDocument/2006/relationships/image" Target="../media/image52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6.png"/><Relationship Id="rId9" Type="http://schemas.openxmlformats.org/officeDocument/2006/relationships/image" Target="../media/image55.png"/></Relationships>
</file>

<file path=ppt/drawing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image" Target="../media/image61.png"/><Relationship Id="rId6" Type="http://schemas.openxmlformats.org/officeDocument/2006/relationships/image" Target="../media/image56.png"/><Relationship Id="rId11" Type="http://schemas.openxmlformats.org/officeDocument/2006/relationships/image" Target="../media/image51.png"/><Relationship Id="rId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57.png"/><Relationship Id="rId9" Type="http://schemas.openxmlformats.org/officeDocument/2006/relationships/image" Target="../media/image58.png"/></Relationships>
</file>

<file path=ppt/drawing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image" Target="../media/image59.png"/><Relationship Id="rId6" Type="http://schemas.openxmlformats.org/officeDocument/2006/relationships/image" Target="../media/image52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0.91361</cdr:x>
      <cdr:y>0.40762</cdr:y>
    </cdr:from>
    <cdr:to>
      <cdr:x>0.95952</cdr:x>
      <cdr:y>0.49577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lum bright="70000" contrast="-70000"/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artisticPhotocopy/>
                  </a14:imgEffect>
                </a14:imgLayer>
              </a14:imgProps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910075" y="1940881"/>
          <a:ext cx="397491" cy="419724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0.36144</cdr:x>
      <cdr:y>0.02936</cdr:y>
    </cdr:from>
    <cdr:to>
      <cdr:x>0.40332</cdr:x>
      <cdr:y>0.09053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7824" y="128875"/>
          <a:ext cx="218702" cy="26845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0.36298</cdr:x>
      <cdr:y>0.19539</cdr:y>
    </cdr:from>
    <cdr:to>
      <cdr:x>0.40447</cdr:x>
      <cdr:y>0.25748</cdr:y>
    </cdr:to>
    <cdr:pic>
      <cdr:nvPicPr>
        <cdr:cNvPr id="3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5843" y="857530"/>
          <a:ext cx="216686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0.36152</cdr:x>
      <cdr:y>0.27451</cdr:y>
    </cdr:from>
    <cdr:to>
      <cdr:x>0.40466</cdr:x>
      <cdr:y>0.34043</cdr:y>
    </cdr:to>
    <cdr:pic>
      <cdr:nvPicPr>
        <cdr:cNvPr id="4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8193" y="1204790"/>
          <a:ext cx="225344" cy="28929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0.35966</cdr:x>
      <cdr:y>0.3586</cdr:y>
    </cdr:from>
    <cdr:to>
      <cdr:x>0.40329</cdr:x>
      <cdr:y>0.42404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8481" y="1573848"/>
          <a:ext cx="227922" cy="28718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0.35769</cdr:x>
      <cdr:y>0.44284</cdr:y>
    </cdr:from>
    <cdr:to>
      <cdr:x>0.40329</cdr:x>
      <cdr:y>0.50743</cdr:y>
    </cdr:to>
    <cdr:pic>
      <cdr:nvPicPr>
        <cdr:cNvPr id="6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8193" y="1943528"/>
          <a:ext cx="238211" cy="2834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0.35945</cdr:x>
      <cdr:y>0.67833</cdr:y>
    </cdr:from>
    <cdr:to>
      <cdr:x>0.40399</cdr:x>
      <cdr:y>0.7381</cdr:y>
    </cdr:to>
    <cdr:pic>
      <cdr:nvPicPr>
        <cdr:cNvPr id="7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384" y="2977084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0.35934</cdr:x>
      <cdr:y>0.5227</cdr:y>
    </cdr:from>
    <cdr:to>
      <cdr:x>0.40379</cdr:x>
      <cdr:y>0.58042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819" y="2294026"/>
          <a:ext cx="232167" cy="2533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0.36235</cdr:x>
      <cdr:y>0.83659</cdr:y>
    </cdr:from>
    <cdr:to>
      <cdr:x>0.40408</cdr:x>
      <cdr:y>0.89691</cdr:y>
    </cdr:to>
    <cdr:pic>
      <cdr:nvPicPr>
        <cdr:cNvPr id="9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2544" y="3671650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0.35859</cdr:x>
      <cdr:y>0.75467</cdr:y>
    </cdr:from>
    <cdr:to>
      <cdr:x>0.40388</cdr:x>
      <cdr:y>0.80858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2916" y="3312126"/>
          <a:ext cx="236566" cy="23656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0.35939</cdr:x>
      <cdr:y>0.10557</cdr:y>
    </cdr:from>
    <cdr:to>
      <cdr:x>0.40301</cdr:x>
      <cdr:y>0.17046</cdr:y>
    </cdr:to>
    <cdr:pic>
      <cdr:nvPicPr>
        <cdr:cNvPr id="11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092" y="463334"/>
          <a:ext cx="227818" cy="28477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0.35956</cdr:x>
      <cdr:y>0.60367</cdr:y>
    </cdr:from>
    <cdr:to>
      <cdr:x>0.40466</cdr:x>
      <cdr:y>0.66942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983" y="2649416"/>
          <a:ext cx="235554" cy="2885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0.3553</cdr:x>
      <cdr:y>0.10605</cdr:y>
    </cdr:from>
    <cdr:to>
      <cdr:x>0.39668</cdr:x>
      <cdr:y>0.16584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8239" y="476146"/>
          <a:ext cx="218702" cy="26845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0.35327</cdr:x>
      <cdr:y>0.61006</cdr:y>
    </cdr:from>
    <cdr:to>
      <cdr:x>0.39637</cdr:x>
      <cdr:y>0.67348</cdr:y>
    </cdr:to>
    <cdr:pic>
      <cdr:nvPicPr>
        <cdr:cNvPr id="3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507" y="2739123"/>
          <a:ext cx="227818" cy="28477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0.35519</cdr:x>
      <cdr:y>0.02592</cdr:y>
    </cdr:from>
    <cdr:to>
      <cdr:x>0.39618</cdr:x>
      <cdr:y>0.08661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632" y="116390"/>
          <a:ext cx="216686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0.35211</cdr:x>
      <cdr:y>0.44182</cdr:y>
    </cdr:from>
    <cdr:to>
      <cdr:x>0.39474</cdr:x>
      <cdr:y>0.50626</cdr:y>
    </cdr:to>
    <cdr:pic>
      <cdr:nvPicPr>
        <cdr:cNvPr id="5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1355" y="1983772"/>
          <a:ext cx="225344" cy="28929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0.35191</cdr:x>
      <cdr:y>0.7835</cdr:y>
    </cdr:from>
    <cdr:to>
      <cdr:x>0.39502</cdr:x>
      <cdr:y>0.84746</cdr:y>
    </cdr:to>
    <cdr:pic>
      <cdr:nvPicPr>
        <cdr:cNvPr id="6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0269" y="3517857"/>
          <a:ext cx="227922" cy="28718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0.34996</cdr:x>
      <cdr:y>0.20644</cdr:y>
    </cdr:from>
    <cdr:to>
      <cdr:x>0.39502</cdr:x>
      <cdr:y>0.26958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9982" y="926927"/>
          <a:ext cx="238211" cy="2834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0.35159</cdr:x>
      <cdr:y>0.27781</cdr:y>
    </cdr:from>
    <cdr:to>
      <cdr:x>0.39551</cdr:x>
      <cdr:y>0.33423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8607" y="1247341"/>
          <a:ext cx="232167" cy="2533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0.35181</cdr:x>
      <cdr:y>0.86845</cdr:y>
    </cdr:from>
    <cdr:to>
      <cdr:x>0.39637</cdr:x>
      <cdr:y>0.93271</cdr:y>
    </cdr:to>
    <cdr:pic>
      <cdr:nvPicPr>
        <cdr:cNvPr id="9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9771" y="3899288"/>
          <a:ext cx="235554" cy="2885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0.35333</cdr:x>
      <cdr:y>0.36519</cdr:y>
    </cdr:from>
    <cdr:to>
      <cdr:x>0.39734</cdr:x>
      <cdr:y>0.42362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799" y="1639690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0.35065</cdr:x>
      <cdr:y>0.70144</cdr:y>
    </cdr:from>
    <cdr:to>
      <cdr:x>0.3954</cdr:x>
      <cdr:y>0.75413</cdr:y>
    </cdr:to>
    <cdr:pic>
      <cdr:nvPicPr>
        <cdr:cNvPr id="11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3635" y="3149430"/>
          <a:ext cx="236566" cy="23656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0.3562</cdr:x>
      <cdr:y>0.52913</cdr:y>
    </cdr:from>
    <cdr:to>
      <cdr:x>0.39743</cdr:x>
      <cdr:y>0.58809</cdr:y>
    </cdr:to>
    <cdr:pic>
      <cdr:nvPicPr>
        <cdr:cNvPr id="1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2959" y="2375750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0.39384</cdr:x>
      <cdr:y>0.19712</cdr:y>
    </cdr:from>
    <cdr:to>
      <cdr:x>0.43675</cdr:x>
      <cdr:y>0.25577</cdr:y>
    </cdr:to>
    <cdr:pic>
      <cdr:nvPicPr>
        <cdr:cNvPr id="2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8816" y="915821"/>
          <a:ext cx="216686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0.39396</cdr:x>
      <cdr:y>0.82855</cdr:y>
    </cdr:from>
    <cdr:to>
      <cdr:x>0.43727</cdr:x>
      <cdr:y>0.88633</cdr:y>
    </cdr:to>
    <cdr:pic>
      <cdr:nvPicPr>
        <cdr:cNvPr id="3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9424" y="3849356"/>
          <a:ext cx="218702" cy="26845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0.39007</cdr:x>
      <cdr:y>0.43203</cdr:y>
    </cdr:from>
    <cdr:to>
      <cdr:x>0.43725</cdr:x>
      <cdr:y>0.49304</cdr:y>
    </cdr:to>
    <cdr:pic>
      <cdr:nvPicPr>
        <cdr:cNvPr id="4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9793" y="2007175"/>
          <a:ext cx="238211" cy="2834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0.39349</cdr:x>
      <cdr:y>0.12294</cdr:y>
    </cdr:from>
    <cdr:to>
      <cdr:x>0.43947</cdr:x>
      <cdr:y>0.17747</cdr:y>
    </cdr:to>
    <cdr:pic>
      <cdr:nvPicPr>
        <cdr:cNvPr id="5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7045" y="571162"/>
          <a:ext cx="232167" cy="2533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0.39189</cdr:x>
      <cdr:y>0.66831</cdr:y>
    </cdr:from>
    <cdr:to>
      <cdr:x>0.43797</cdr:x>
      <cdr:y>0.72477</cdr:y>
    </cdr:to>
    <cdr:pic>
      <cdr:nvPicPr>
        <cdr:cNvPr id="6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8983" y="3104892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0.39062</cdr:x>
      <cdr:y>0.5151</cdr:y>
    </cdr:from>
    <cdr:to>
      <cdr:x>0.43524</cdr:x>
      <cdr:y>0.57737</cdr:y>
    </cdr:to>
    <cdr:pic>
      <cdr:nvPicPr>
        <cdr:cNvPr id="7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2540" y="2393133"/>
          <a:ext cx="225344" cy="28929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0.39486</cdr:x>
      <cdr:y>0.03551</cdr:y>
    </cdr:from>
    <cdr:to>
      <cdr:x>0.43803</cdr:x>
      <cdr:y>0.0925</cdr:y>
    </cdr:to>
    <cdr:pic>
      <cdr:nvPicPr>
        <cdr:cNvPr id="8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93983" y="164992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0.39013</cdr:x>
      <cdr:y>0.34612</cdr:y>
    </cdr:from>
    <cdr:to>
      <cdr:x>0.43524</cdr:x>
      <cdr:y>0.40741</cdr:y>
    </cdr:to>
    <cdr:pic>
      <cdr:nvPicPr>
        <cdr:cNvPr id="9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0065" y="1608030"/>
          <a:ext cx="227818" cy="28477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0.38738</cdr:x>
      <cdr:y>0.59656</cdr:y>
    </cdr:from>
    <cdr:to>
      <cdr:x>0.43423</cdr:x>
      <cdr:y>0.64748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6193" y="2771574"/>
          <a:ext cx="236566" cy="23656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0.3904</cdr:x>
      <cdr:y>0.27288</cdr:y>
    </cdr:from>
    <cdr:to>
      <cdr:x>0.43554</cdr:x>
      <cdr:y>0.33469</cdr:y>
    </cdr:to>
    <cdr:pic>
      <cdr:nvPicPr>
        <cdr:cNvPr id="11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1454" y="1267779"/>
          <a:ext cx="227922" cy="28718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0.3903</cdr:x>
      <cdr:y>0.75056</cdr:y>
    </cdr:from>
    <cdr:to>
      <cdr:x>0.43695</cdr:x>
      <cdr:y>0.81267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0956" y="3487047"/>
          <a:ext cx="235554" cy="2885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0.39123</cdr:x>
      <cdr:y>0.52652</cdr:y>
    </cdr:from>
    <cdr:to>
      <cdr:x>0.43467</cdr:x>
      <cdr:y>0.58623</cdr:y>
    </cdr:to>
    <cdr:pic>
      <cdr:nvPicPr>
        <cdr:cNvPr id="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3180" y="2334216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0.3884</cdr:x>
      <cdr:y>0.69501</cdr:y>
    </cdr:from>
    <cdr:to>
      <cdr:x>0.43467</cdr:x>
      <cdr:y>0.75216</cdr:y>
    </cdr:to>
    <cdr:pic>
      <cdr:nvPicPr>
        <cdr:cNvPr id="3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981" y="3081199"/>
          <a:ext cx="232167" cy="2533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0.39149</cdr:x>
      <cdr:y>0.36506</cdr:y>
    </cdr:from>
    <cdr:to>
      <cdr:x>0.43467</cdr:x>
      <cdr:y>0.42652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4462" y="1618410"/>
          <a:ext cx="216686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0.38925</cdr:x>
      <cdr:y>0.61076</cdr:y>
    </cdr:from>
    <cdr:to>
      <cdr:x>0.43467</cdr:x>
      <cdr:y>0.67554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226" y="2707714"/>
          <a:ext cx="227922" cy="28718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0.38927</cdr:x>
      <cdr:y>0.77047</cdr:y>
    </cdr:from>
    <cdr:to>
      <cdr:x>0.43467</cdr:x>
      <cdr:y>0.8347</cdr:y>
    </cdr:to>
    <cdr:pic>
      <cdr:nvPicPr>
        <cdr:cNvPr id="6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330" y="3415732"/>
          <a:ext cx="227818" cy="28477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0.3872</cdr:x>
      <cdr:y>0.85921</cdr:y>
    </cdr:from>
    <cdr:to>
      <cdr:x>0.43467</cdr:x>
      <cdr:y>0.92315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2937" y="3809136"/>
          <a:ext cx="238211" cy="2834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0.38976</cdr:x>
      <cdr:y>0.44994</cdr:y>
    </cdr:from>
    <cdr:to>
      <cdr:x>0.43467</cdr:x>
      <cdr:y>0.51519</cdr:y>
    </cdr:to>
    <cdr:pic>
      <cdr:nvPicPr>
        <cdr:cNvPr id="8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5804" y="1994722"/>
          <a:ext cx="225344" cy="28929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0.38752</cdr:x>
      <cdr:y>0.19935</cdr:y>
    </cdr:from>
    <cdr:to>
      <cdr:x>0.43467</cdr:x>
      <cdr:y>0.25271</cdr:y>
    </cdr:to>
    <cdr:pic>
      <cdr:nvPicPr>
        <cdr:cNvPr id="9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4582" y="883791"/>
          <a:ext cx="236566" cy="23656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</cdr:x>
      <cdr:y>0.27861</cdr:y>
    </cdr:from>
    <cdr:to>
      <cdr:x>0.43467</cdr:x>
      <cdr:y>0.33778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491" y="1235181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0.38773</cdr:x>
      <cdr:y>0.1139</cdr:y>
    </cdr:from>
    <cdr:to>
      <cdr:x>0.43467</cdr:x>
      <cdr:y>0.17898</cdr:y>
    </cdr:to>
    <cdr:pic>
      <cdr:nvPicPr>
        <cdr:cNvPr id="11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5594" y="504935"/>
          <a:ext cx="235554" cy="2885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0.38804</cdr:x>
      <cdr:y>0.02947</cdr:y>
    </cdr:from>
    <cdr:to>
      <cdr:x>0.43163</cdr:x>
      <cdr:y>0.09003</cdr:y>
    </cdr:to>
    <cdr:pic>
      <cdr:nvPicPr>
        <cdr:cNvPr id="1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7174" y="130654"/>
          <a:ext cx="218702" cy="26845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=""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=""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=""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=""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99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8.png"/><Relationship Id="rId18" Type="http://schemas.openxmlformats.org/officeDocument/2006/relationships/chart" Target="../charts/chart4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image" Target="../media/image9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microsoft.com/office/2007/relationships/hdphoto" Target="../media/hdphoto8.wdp"/><Relationship Id="rId26" Type="http://schemas.microsoft.com/office/2007/relationships/hdphoto" Target="../media/hdphoto10.wdp"/><Relationship Id="rId3" Type="http://schemas.openxmlformats.org/officeDocument/2006/relationships/image" Target="../media/image24.png"/><Relationship Id="rId21" Type="http://schemas.openxmlformats.org/officeDocument/2006/relationships/image" Target="../media/image38.png"/><Relationship Id="rId34" Type="http://schemas.openxmlformats.org/officeDocument/2006/relationships/image" Target="../media/image47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1.png"/><Relationship Id="rId33" Type="http://schemas.openxmlformats.org/officeDocument/2006/relationships/image" Target="../media/image46.png"/><Relationship Id="rId2" Type="http://schemas.openxmlformats.org/officeDocument/2006/relationships/image" Target="../media/image23.png"/><Relationship Id="rId16" Type="http://schemas.microsoft.com/office/2007/relationships/hdphoto" Target="../media/hdphoto7.wdp"/><Relationship Id="rId20" Type="http://schemas.openxmlformats.org/officeDocument/2006/relationships/image" Target="../media/image37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microsoft.com/office/2007/relationships/hdphoto" Target="../media/hdphoto6.wdp"/><Relationship Id="rId24" Type="http://schemas.openxmlformats.org/officeDocument/2006/relationships/image" Target="../media/image40.png"/><Relationship Id="rId32" Type="http://schemas.microsoft.com/office/2007/relationships/hdphoto" Target="../media/hdphoto12.wdp"/><Relationship Id="rId37" Type="http://schemas.openxmlformats.org/officeDocument/2006/relationships/image" Target="../media/image50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23" Type="http://schemas.openxmlformats.org/officeDocument/2006/relationships/image" Target="../media/image39.png"/><Relationship Id="rId28" Type="http://schemas.openxmlformats.org/officeDocument/2006/relationships/image" Target="../media/image43.png"/><Relationship Id="rId36" Type="http://schemas.openxmlformats.org/officeDocument/2006/relationships/chart" Target="../charts/chart5.xml"/><Relationship Id="rId10" Type="http://schemas.openxmlformats.org/officeDocument/2006/relationships/image" Target="../media/image30.png"/><Relationship Id="rId19" Type="http://schemas.openxmlformats.org/officeDocument/2006/relationships/image" Target="../media/image36.png"/><Relationship Id="rId31" Type="http://schemas.openxmlformats.org/officeDocument/2006/relationships/image" Target="../media/image45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microsoft.com/office/2007/relationships/hdphoto" Target="../media/hdphoto9.wdp"/><Relationship Id="rId27" Type="http://schemas.openxmlformats.org/officeDocument/2006/relationships/image" Target="../media/image42.png"/><Relationship Id="rId30" Type="http://schemas.microsoft.com/office/2007/relationships/hdphoto" Target="../media/hdphoto11.wdp"/><Relationship Id="rId35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chart" Target="../charts/chart6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6138" y="3632461"/>
            <a:ext cx="7995862" cy="14219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spc="-50" dirty="0"/>
              <a:t>ОПЕРАТИВНЫЕ </a:t>
            </a:r>
            <a:r>
              <a:rPr lang="ru-RU" sz="3200" spc="-60" dirty="0"/>
              <a:t>ДАННЫЕ</a:t>
            </a:r>
          </a:p>
          <a:p>
            <a:pPr>
              <a:spcBef>
                <a:spcPts val="0"/>
              </a:spcBef>
            </a:pPr>
            <a:r>
              <a:rPr lang="ru-RU" sz="3200" spc="-60" dirty="0"/>
              <a:t>ПО ИНДЕКСУ ПРОМЫШЛЕННОГО ПРОИЗВОДСТВА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7" y="5417130"/>
            <a:ext cx="3239596" cy="345223"/>
          </a:xfrm>
        </p:spPr>
        <p:txBody>
          <a:bodyPr/>
          <a:lstStyle/>
          <a:p>
            <a:r>
              <a:rPr lang="ru-RU" sz="2400" dirty="0">
                <a:solidFill>
                  <a:srgbClr val="E1002B"/>
                </a:solidFill>
              </a:rPr>
              <a:t>за </a:t>
            </a:r>
            <a:r>
              <a:rPr lang="ru-RU" sz="2400" dirty="0" smtClean="0">
                <a:solidFill>
                  <a:srgbClr val="E1002B"/>
                </a:solidFill>
              </a:rPr>
              <a:t>декабрь </a:t>
            </a:r>
            <a:r>
              <a:rPr lang="ru-RU" sz="2400" dirty="0">
                <a:solidFill>
                  <a:srgbClr val="E1002B"/>
                </a:solidFill>
              </a:rPr>
              <a:t>2020 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8309" y="2286000"/>
            <a:ext cx="2786332" cy="621101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0000">
                  <a:lumMod val="81000"/>
                </a:srgb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Республике Саха (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Якутия)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3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44181" y="2378833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ЯНВАРЬ-ДЕКАБРЬ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ЯНВАРЮ-ДЕКАБРЮ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44181" y="3744809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988698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13557" y="248592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ЯНВАРЬ-ДЕКАБРЬ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ЯНВАРЮ-ДЕКАБРЮ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28202" y="3844592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r>
              <a:rPr lang="ru-RU" sz="44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6024367"/>
              </p:ext>
            </p:extLst>
          </p:nvPr>
        </p:nvGraphicFramePr>
        <p:xfrm>
          <a:off x="270735" y="2077156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12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5577183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103,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106,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689847" y="5651621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052696" y="4071615"/>
            <a:ext cx="110460" cy="277625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7905752" y="4057649"/>
            <a:ext cx="200026" cy="280987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655409" y="563514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608143" y="4317532"/>
            <a:ext cx="171451" cy="229963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284655" y="564338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декабрь 2020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02607" y="294751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 rot="10800000" flipV="1">
            <a:off x="1583448" y="4853149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6" y="435502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3091219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8388508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936922" y="3520575"/>
            <a:ext cx="1196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94,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706039" y="562408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013082" y="4079626"/>
            <a:ext cx="208735" cy="279530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7972402" y="4048102"/>
            <a:ext cx="137758" cy="279598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703019" y="562690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601185" y="4333735"/>
            <a:ext cx="114584" cy="224789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321467" y="563359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ЯНВАРЬ-ДЕКАБРЬ 2020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flipV="1">
            <a:off x="1487973" y="3777838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281401" y="301090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03689" y="41856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199512" y="597007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23580" y="51683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23580" y="4932524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45701" y="617026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23580" y="3785510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99004" y="2593160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869" y="1864518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" y="3087988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1" y="4275821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7" y="5303423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2940224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593771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4956269" y="4013293"/>
            <a:ext cx="151586" cy="287082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7930228" y="4005924"/>
            <a:ext cx="123012" cy="285699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7643869" y="56214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0546735" y="4345960"/>
            <a:ext cx="213957" cy="227647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245252" y="56093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1352230" y="22879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830405" y="3130491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Равнобедренный треугольник 103"/>
          <p:cNvSpPr/>
          <p:nvPr/>
        </p:nvSpPr>
        <p:spPr>
          <a:xfrm rot="10800000">
            <a:off x="1366028" y="3442367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111" name="Равнобедренный треугольник 110"/>
          <p:cNvSpPr/>
          <p:nvPr/>
        </p:nvSpPr>
        <p:spPr>
          <a:xfrm flipV="1">
            <a:off x="1390801" y="4680595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1788463" y="5286232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90801" y="5677850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788464" y="4286193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ЯНВАРЬ-ДЕКАБРЬ 2020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596680" y="1956370"/>
            <a:ext cx="1369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ЯНВАРЬ-ДЕКАБРЬ 2020 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9033" y="2442293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4797" y="609133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0844" y="3929706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196261" y="4681433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6261" y="5381075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54482" y="3160851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37" y="1910945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0037" y="2759055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11" y="4949075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249433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5687405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3478648"/>
            <a:ext cx="432000" cy="432000"/>
          </a:xfrm>
          <a:prstGeom prst="rect">
            <a:avLst/>
          </a:prstGeom>
        </p:spPr>
      </p:pic>
      <p:sp>
        <p:nvSpPr>
          <p:cNvPr id="58" name="Равнобедренный треугольник 57"/>
          <p:cNvSpPr/>
          <p:nvPr/>
        </p:nvSpPr>
        <p:spPr>
          <a:xfrm flipV="1">
            <a:off x="1634371" y="219693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987676" y="1866170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95678" y="2682667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flipV="1">
            <a:off x="1620301" y="5962827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987677" y="425026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6880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904181" y="3437740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Равнобедренный треугольник 65"/>
          <p:cNvSpPr/>
          <p:nvPr/>
        </p:nvSpPr>
        <p:spPr>
          <a:xfrm flipV="1">
            <a:off x="1601945" y="455778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/>
          <p:cNvSpPr/>
          <p:nvPr/>
        </p:nvSpPr>
        <p:spPr>
          <a:xfrm flipV="1">
            <a:off x="1607991" y="5179640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68627" y="492407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7677" y="5661778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629669"/>
              </p:ext>
            </p:extLst>
          </p:nvPr>
        </p:nvGraphicFramePr>
        <p:xfrm>
          <a:off x="3581119" y="1466336"/>
          <a:ext cx="8262257" cy="482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77150" y="4687854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53789" y="4710071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1966" y="4700472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9176" y="4685855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2030" y="4686876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99805" y="4868914"/>
            <a:ext cx="529687" cy="529025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77922" y="4592698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968469" y="557231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7289" y="481364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557231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ЯНВАРЬ-ДЕКАБРЬ 2020 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220823" y="5395775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2950" y="4126246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389" y="4922632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447081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689" y="4201669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6563" y="3479041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78408"/>
              </p:ext>
            </p:extLst>
          </p:nvPr>
        </p:nvGraphicFramePr>
        <p:xfrm>
          <a:off x="3289884" y="1688701"/>
          <a:ext cx="8658047" cy="487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054563" y="3483528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0600" y="3427416"/>
            <a:ext cx="522897" cy="522286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156697" y="3449261"/>
            <a:ext cx="477793" cy="477793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9445" y="3439052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2746" y="3483162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89114" y="3444938"/>
            <a:ext cx="458797" cy="458223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1533" y="3406033"/>
            <a:ext cx="491134" cy="49159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ЯНВАРЬ-ДЕКАБРЬ 2020 ГОДА В </a:t>
            </a:r>
            <a:r>
              <a:rPr lang="ru-RU" sz="1400" dirty="0"/>
              <a:t>% </a:t>
            </a:r>
            <a:r>
              <a:rPr lang="ru-RU" sz="1400"/>
              <a:t>К </a:t>
            </a:r>
            <a:r>
              <a:rPr lang="ru-RU" sz="1400" smtClean="0"/>
              <a:t>ЯНВАРЮ-ДЕКАБРЮ </a:t>
            </a:r>
            <a:r>
              <a:rPr lang="ru-RU" sz="1400" dirty="0" smtClean="0"/>
              <a:t>2019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95,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054962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user\Documents\РАБОТА УДАЛЕНКА\ИПП\греб\200px-Coat_of_arms_of_Primorsky_Krai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45" y="5898957"/>
            <a:ext cx="235554" cy="2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 УДАЛЕНКА\ИПП\греб\200px-Coat_of_arms_of_Zabaykalsky_Krai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955" y="3665525"/>
            <a:ext cx="238211" cy="2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cuments\РАБОТА УДАЛЕНКА\ИПП\греб\800px-Coat_of_Arms_of_Chukotk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44" y="3284045"/>
            <a:ext cx="227922" cy="28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 УДАЛЕНКА\ИПП\греб\800px-Coat_of_Arms_of_Kamchatka_Krai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81" y="5505672"/>
            <a:ext cx="227818" cy="2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 УДАЛЕНКА\ИПП\греб\800px-Coat_of_arms_of_the_Jewish_Autonomous_Oblas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520" y="4003318"/>
            <a:ext cx="232657" cy="2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 УДАЛЕНКА\ИПП\греб\800px-Khabarovsk_kray_CO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955" y="2920285"/>
            <a:ext cx="225344" cy="2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 УДАЛЕНКА\ИПП\греб\800px-Sakhalin_Oblast_Coat_of_Arms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955" y="4406390"/>
            <a:ext cx="232167" cy="2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 УДАЛЕНКА\ИПП\греб\1024px-Coat_of_Arms_of_Sakha_(Yakutia)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25" y="5143793"/>
            <a:ext cx="236566" cy="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 УДАЛЕНКА\ИПП\греб\Amurskaja_obl_coa_20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054" y="4735298"/>
            <a:ext cx="217968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ocuments\РАБОТА УДАЛЕНКА\ИПП\греб\буряти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597" y="2159061"/>
            <a:ext cx="218702" cy="26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ocuments\РАБОТА УДАЛЕНКА\ИПП\греб\магаданская обл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605" y="2535043"/>
            <a:ext cx="216686" cy="2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853221" y="2382095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93,</a:t>
            </a:r>
            <a:r>
              <a:rPr lang="en-US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ЯНВАРЬ-ДЕКАБРЬ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ЯНВАРЮ-ДЕКАБРЮ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en-US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08012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100,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ЯНВАРЬ-ДЕКАБРЬ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ЯНВАРЮ-ДЕКАБРЮ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1683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91,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633661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9049</TotalTime>
  <Words>575</Words>
  <Application>Microsoft Office PowerPoint</Application>
  <PresentationFormat>Произвольный</PresentationFormat>
  <Paragraphs>223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user</cp:lastModifiedBy>
  <cp:revision>727</cp:revision>
  <cp:lastPrinted>2020-11-24T06:18:42Z</cp:lastPrinted>
  <dcterms:created xsi:type="dcterms:W3CDTF">2020-04-14T07:41:03Z</dcterms:created>
  <dcterms:modified xsi:type="dcterms:W3CDTF">2021-01-29T05:37:08Z</dcterms:modified>
</cp:coreProperties>
</file>