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ppt/drawings/drawing2.xml" ContentType="application/vnd.openxmlformats-officedocument.drawingml.chartshapes+xml"/>
  <Override PartName="/ppt/charts/chart9.xml" ContentType="application/vnd.openxmlformats-officedocument.drawingml.chart+xml"/>
  <Override PartName="/ppt/drawings/drawing3.xml" ContentType="application/vnd.openxmlformats-officedocument.drawingml.chartshapes+xml"/>
  <Override PartName="/ppt/charts/chart10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11" r:id="rId2"/>
    <p:sldId id="296" r:id="rId3"/>
    <p:sldId id="312" r:id="rId4"/>
    <p:sldId id="278" r:id="rId5"/>
    <p:sldId id="288" r:id="rId6"/>
    <p:sldId id="289" r:id="rId7"/>
    <p:sldId id="298" r:id="rId8"/>
    <p:sldId id="306" r:id="rId9"/>
    <p:sldId id="307" r:id="rId10"/>
    <p:sldId id="308" r:id="rId11"/>
    <p:sldId id="309" r:id="rId12"/>
  </p:sldIdLst>
  <p:sldSz cx="12192000" cy="6858000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2638" userDrawn="1">
          <p15:clr>
            <a:srgbClr val="A4A3A4"/>
          </p15:clr>
        </p15:guide>
        <p15:guide id="2" orient="horz" pos="3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4FAF4F"/>
    <a:srgbClr val="E1002B"/>
    <a:srgbClr val="E0B61E"/>
    <a:srgbClr val="E1A01D"/>
    <a:srgbClr val="A21630"/>
    <a:srgbClr val="000000"/>
    <a:srgbClr val="E17F1D"/>
    <a:srgbClr val="D2542C"/>
    <a:srgbClr val="DDD4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46" autoAdjust="0"/>
    <p:restoredTop sz="98376" autoAdjust="0"/>
  </p:normalViewPr>
  <p:slideViewPr>
    <p:cSldViewPr snapToGrid="0" showGuides="1">
      <p:cViewPr>
        <p:scale>
          <a:sx n="110" d="100"/>
          <a:sy n="110" d="100"/>
        </p:scale>
        <p:origin x="-762" y="-198"/>
      </p:cViewPr>
      <p:guideLst>
        <p:guide orient="horz" pos="3612"/>
        <p:guide pos="26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7238778696993E-2"/>
          <c:y val="4.9640443040185993E-2"/>
          <c:w val="0.91735207149739151"/>
          <c:h val="0.7350260589281431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 соотв месяцу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76200">
              <a:noFill/>
            </a:ln>
          </c:spP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-1.4239567834722344E-3"/>
                  <c:y val="-0.286885162684166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2.6105572789853088E-17"/>
                  <c:y val="-0.270768018713146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0"/>
                  <c:y val="-0.341683452185636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5.2211145579706176E-17"/>
                  <c:y val="-0.361024024950861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delete val="1"/>
            </c:dLbl>
            <c:dLbl>
              <c:idx val="14"/>
              <c:layout>
                <c:manualLayout>
                  <c:x val="-2.8479135669444689E-3"/>
                  <c:y val="-0.270768018713146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4.271870350416704E-3"/>
                  <c:y val="-0.128937151768164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4.271870350416704E-3"/>
                  <c:y val="-0.235310301976900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4.271870350416599E-3"/>
                  <c:y val="-0.290108591478371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delete val="1"/>
            </c:dLbl>
            <c:dLbl>
              <c:idx val="26"/>
              <c:layout>
                <c:manualLayout>
                  <c:x val="5.6958271338889378E-3"/>
                  <c:y val="-0.312672593037799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Лист1!$A$2:$A$28</c:f>
              <c:strCache>
                <c:ptCount val="27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</c:strCache>
            </c:strRef>
          </c:cat>
          <c:val>
            <c:numRef>
              <c:f>Лист1!$B$2:$B$28</c:f>
              <c:numCache>
                <c:formatCode>0.0</c:formatCode>
                <c:ptCount val="27"/>
                <c:pt idx="0">
                  <c:v>98</c:v>
                </c:pt>
                <c:pt idx="1">
                  <c:v>100.2</c:v>
                </c:pt>
                <c:pt idx="2">
                  <c:v>112.6</c:v>
                </c:pt>
                <c:pt idx="3">
                  <c:v>131</c:v>
                </c:pt>
                <c:pt idx="4">
                  <c:v>109.2</c:v>
                </c:pt>
                <c:pt idx="5">
                  <c:v>109.3</c:v>
                </c:pt>
                <c:pt idx="6">
                  <c:v>115.6</c:v>
                </c:pt>
                <c:pt idx="7">
                  <c:v>108.5</c:v>
                </c:pt>
                <c:pt idx="8">
                  <c:v>127.3</c:v>
                </c:pt>
                <c:pt idx="9">
                  <c:v>103.9</c:v>
                </c:pt>
                <c:pt idx="10">
                  <c:v>109.1</c:v>
                </c:pt>
                <c:pt idx="11">
                  <c:v>116.5</c:v>
                </c:pt>
                <c:pt idx="12">
                  <c:v>92.9</c:v>
                </c:pt>
                <c:pt idx="13">
                  <c:v>109.7</c:v>
                </c:pt>
                <c:pt idx="14">
                  <c:v>101.8</c:v>
                </c:pt>
                <c:pt idx="15">
                  <c:v>72.3</c:v>
                </c:pt>
                <c:pt idx="16">
                  <c:v>84.5</c:v>
                </c:pt>
                <c:pt idx="17">
                  <c:v>83.2</c:v>
                </c:pt>
                <c:pt idx="18">
                  <c:v>74.7</c:v>
                </c:pt>
                <c:pt idx="19">
                  <c:v>88.7</c:v>
                </c:pt>
                <c:pt idx="20">
                  <c:v>101.7</c:v>
                </c:pt>
                <c:pt idx="21">
                  <c:v>101.2</c:v>
                </c:pt>
                <c:pt idx="22">
                  <c:v>109.7</c:v>
                </c:pt>
                <c:pt idx="23">
                  <c:v>103</c:v>
                </c:pt>
                <c:pt idx="24">
                  <c:v>100.5</c:v>
                </c:pt>
                <c:pt idx="25">
                  <c:v>122</c:v>
                </c:pt>
                <c:pt idx="26">
                  <c:v>113.9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411136"/>
        <c:axId val="128412672"/>
      </c:area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к предыд месяцу</c:v>
                </c:pt>
              </c:strCache>
            </c:strRef>
          </c:tx>
          <c:spPr>
            <a:ln w="38100">
              <a:solidFill>
                <a:srgbClr val="4FAF4F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-3.9870789937222567E-2"/>
                  <c:y val="-3.86811455304494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3.559891958680584E-2"/>
                  <c:y val="6.1245147089878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3.8446833153750332E-2"/>
                  <c:y val="-3.86811455304494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3.7022876370278096E-2"/>
                  <c:y val="-6.1245147089878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delete val="1"/>
            </c:dLbl>
            <c:dLbl>
              <c:idx val="14"/>
              <c:layout>
                <c:manualLayout>
                  <c:x val="-2.9903092452916925E-2"/>
                  <c:y val="-5.15748607072659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2.9903092452916925E-2"/>
                  <c:y val="-9.67028638261236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3.9870789937222671E-2"/>
                  <c:y val="-4.1904574324653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4.1294746720694803E-2"/>
                  <c:y val="-0.164394868504410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delete val="1"/>
            </c:dLbl>
            <c:dLbl>
              <c:idx val="26"/>
              <c:layout>
                <c:manualLayout>
                  <c:x val="-2.4207377441609362E-2"/>
                  <c:y val="5.15748607072659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>
                    <a:solidFill>
                      <a:srgbClr val="4FAF4F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Лист1!$A$2:$A$28</c:f>
              <c:strCache>
                <c:ptCount val="27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</c:strCache>
            </c:strRef>
          </c:cat>
          <c:val>
            <c:numRef>
              <c:f>Лист1!$C$2:$C$28</c:f>
              <c:numCache>
                <c:formatCode>0.0</c:formatCode>
                <c:ptCount val="27"/>
                <c:pt idx="0">
                  <c:v>94.7</c:v>
                </c:pt>
                <c:pt idx="1">
                  <c:v>87.7</c:v>
                </c:pt>
                <c:pt idx="2">
                  <c:v>105.2</c:v>
                </c:pt>
                <c:pt idx="3">
                  <c:v>106</c:v>
                </c:pt>
                <c:pt idx="4">
                  <c:v>91.9</c:v>
                </c:pt>
                <c:pt idx="5">
                  <c:v>97.9</c:v>
                </c:pt>
                <c:pt idx="6">
                  <c:v>120.4</c:v>
                </c:pt>
                <c:pt idx="7">
                  <c:v>101.6</c:v>
                </c:pt>
                <c:pt idx="8">
                  <c:v>105.1</c:v>
                </c:pt>
                <c:pt idx="9">
                  <c:v>90.9</c:v>
                </c:pt>
                <c:pt idx="10">
                  <c:v>104.6</c:v>
                </c:pt>
                <c:pt idx="11">
                  <c:v>114.2</c:v>
                </c:pt>
                <c:pt idx="12">
                  <c:v>75.3</c:v>
                </c:pt>
                <c:pt idx="13">
                  <c:v>103.2</c:v>
                </c:pt>
                <c:pt idx="14">
                  <c:v>97.5</c:v>
                </c:pt>
                <c:pt idx="15">
                  <c:v>75.099999999999994</c:v>
                </c:pt>
                <c:pt idx="16">
                  <c:v>106.8</c:v>
                </c:pt>
                <c:pt idx="17">
                  <c:v>96.1</c:v>
                </c:pt>
                <c:pt idx="18">
                  <c:v>104</c:v>
                </c:pt>
                <c:pt idx="19">
                  <c:v>115.7</c:v>
                </c:pt>
                <c:pt idx="20">
                  <c:v>120</c:v>
                </c:pt>
                <c:pt idx="21">
                  <c:v>88</c:v>
                </c:pt>
                <c:pt idx="22">
                  <c:v>112.9</c:v>
                </c:pt>
                <c:pt idx="23">
                  <c:v>106.8</c:v>
                </c:pt>
                <c:pt idx="24">
                  <c:v>73</c:v>
                </c:pt>
                <c:pt idx="25">
                  <c:v>125.5</c:v>
                </c:pt>
                <c:pt idx="26">
                  <c:v>91.4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411136"/>
        <c:axId val="128412672"/>
      </c:lineChart>
      <c:catAx>
        <c:axId val="128411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 algn="ctr">
              <a:defRPr sz="900" b="1" spc="-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128412672"/>
        <c:crosses val="autoZero"/>
        <c:auto val="1"/>
        <c:lblAlgn val="ctr"/>
        <c:lblOffset val="100"/>
        <c:noMultiLvlLbl val="0"/>
      </c:catAx>
      <c:valAx>
        <c:axId val="128412672"/>
        <c:scaling>
          <c:orientation val="minMax"/>
          <c:max val="140"/>
          <c:min val="6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 algn="ctr">
              <a:defRPr sz="1000" b="0" spc="-50" baseline="0">
                <a:solidFill>
                  <a:schemeClr val="bg1">
                    <a:lumMod val="75000"/>
                  </a:schemeClr>
                </a:solidFill>
              </a:defRPr>
            </a:pPr>
            <a:endParaRPr lang="ru-RU"/>
          </a:p>
        </c:txPr>
        <c:crossAx val="1284111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3745780660326788"/>
          <c:y val="1.6798403650963609E-2"/>
          <c:w val="0.52903269992149859"/>
          <c:h val="0.91431252848008249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lumMod val="40000"/>
                <a:lumOff val="60000"/>
              </a:schemeClr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ВОДОСНАБЖ!$A$2:$A$12</c:f>
              <c:strCache>
                <c:ptCount val="11"/>
                <c:pt idx="0">
                  <c:v>Сахалинская область</c:v>
                </c:pt>
                <c:pt idx="1">
                  <c:v>Приморский край</c:v>
                </c:pt>
                <c:pt idx="2">
                  <c:v>Хабаровский край</c:v>
                </c:pt>
                <c:pt idx="3">
                  <c:v>Республика Саха (Якутия)</c:v>
                </c:pt>
                <c:pt idx="4">
                  <c:v>Камчатский край</c:v>
                </c:pt>
                <c:pt idx="5">
                  <c:v>Амурская область</c:v>
                </c:pt>
                <c:pt idx="6">
                  <c:v>Забайкальский край</c:v>
                </c:pt>
                <c:pt idx="7">
                  <c:v>Магаданская область</c:v>
                </c:pt>
                <c:pt idx="8">
                  <c:v>Еврейская авт. область</c:v>
                </c:pt>
                <c:pt idx="9">
                  <c:v>Чукотский авт. округ</c:v>
                </c:pt>
                <c:pt idx="10">
                  <c:v>Республика Бурятия</c:v>
                </c:pt>
              </c:strCache>
            </c:strRef>
          </c:cat>
          <c:val>
            <c:numRef>
              <c:f>ВОДОСНАБЖ!$B$2:$B$12</c:f>
              <c:numCache>
                <c:formatCode>_-* #,##0.0\ _₽_-;\-* #,##0.0\ _₽_-;_-* "-"??\ _₽_-;_-@_-</c:formatCode>
                <c:ptCount val="11"/>
                <c:pt idx="0">
                  <c:v>86.8</c:v>
                </c:pt>
                <c:pt idx="1">
                  <c:v>91.7</c:v>
                </c:pt>
                <c:pt idx="2">
                  <c:v>96.1</c:v>
                </c:pt>
                <c:pt idx="3">
                  <c:v>97.3</c:v>
                </c:pt>
                <c:pt idx="4">
                  <c:v>98.4</c:v>
                </c:pt>
                <c:pt idx="5">
                  <c:v>100.3</c:v>
                </c:pt>
                <c:pt idx="6">
                  <c:v>101.5</c:v>
                </c:pt>
                <c:pt idx="7">
                  <c:v>101.6</c:v>
                </c:pt>
                <c:pt idx="8">
                  <c:v>115.7</c:v>
                </c:pt>
                <c:pt idx="9">
                  <c:v>118.5</c:v>
                </c:pt>
                <c:pt idx="10">
                  <c:v>138.4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7"/>
        <c:axId val="43772928"/>
        <c:axId val="53631232"/>
      </c:barChart>
      <c:catAx>
        <c:axId val="4377292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3631232"/>
        <c:crosses val="autoZero"/>
        <c:auto val="1"/>
        <c:lblAlgn val="ctr"/>
        <c:lblOffset val="800"/>
        <c:noMultiLvlLbl val="0"/>
      </c:catAx>
      <c:valAx>
        <c:axId val="53631232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377292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7238778696979E-2"/>
          <c:y val="4.9640443040185986E-2"/>
          <c:w val="0.91735207149739151"/>
          <c:h val="0.73502605892814332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 соотв месяцу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76200">
              <a:noFill/>
            </a:ln>
          </c:spP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-7.1197839173611725E-3"/>
                  <c:y val="-0.248204017153717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7.1197839173611464E-3"/>
                  <c:y val="-0.248204017153717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2.8479135669444689E-3"/>
                  <c:y val="-0.264321161124738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1.2815611051250111E-2"/>
                  <c:y val="-0.244980588359513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delete val="1"/>
            </c:dLbl>
            <c:dLbl>
              <c:idx val="14"/>
              <c:layout>
                <c:manualLayout>
                  <c:x val="-1.566352461819458E-2"/>
                  <c:y val="-0.203076014034859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4.271870350416704E-3"/>
                  <c:y val="-0.14183086694498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4.271870350416704E-3"/>
                  <c:y val="-0.116043436591348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5.6958271338889378E-3"/>
                  <c:y val="-0.116043436591348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delete val="1"/>
            </c:dLbl>
            <c:dLbl>
              <c:idx val="26"/>
              <c:layout>
                <c:manualLayout>
                  <c:x val="-4.271870350416704E-3"/>
                  <c:y val="-0.261097732330533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spPr>
              <a:ln>
                <a:solidFill>
                  <a:srgbClr val="595959"/>
                </a:solidFill>
                <a:prstDash val="sysDash"/>
              </a:ln>
            </c:spPr>
            <c:trendlineType val="linear"/>
            <c:dispRSqr val="0"/>
            <c:dispEq val="0"/>
          </c:trendline>
          <c:cat>
            <c:strRef>
              <c:f>Лист1!$A$2:$A$28</c:f>
              <c:strCache>
                <c:ptCount val="27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</c:strCache>
            </c:strRef>
          </c:cat>
          <c:val>
            <c:numRef>
              <c:f>Лист1!$B$2:$B$28</c:f>
              <c:numCache>
                <c:formatCode>0.0</c:formatCode>
                <c:ptCount val="27"/>
                <c:pt idx="0">
                  <c:v>98</c:v>
                </c:pt>
                <c:pt idx="1">
                  <c:v>99</c:v>
                </c:pt>
                <c:pt idx="2">
                  <c:v>103.1</c:v>
                </c:pt>
                <c:pt idx="3">
                  <c:v>109.1</c:v>
                </c:pt>
                <c:pt idx="4">
                  <c:v>109</c:v>
                </c:pt>
                <c:pt idx="5">
                  <c:v>109.1</c:v>
                </c:pt>
                <c:pt idx="6">
                  <c:v>110.1</c:v>
                </c:pt>
                <c:pt idx="7">
                  <c:v>109.8</c:v>
                </c:pt>
                <c:pt idx="8">
                  <c:v>111.8</c:v>
                </c:pt>
                <c:pt idx="9">
                  <c:v>110.9</c:v>
                </c:pt>
                <c:pt idx="10">
                  <c:v>110.7</c:v>
                </c:pt>
                <c:pt idx="11">
                  <c:v>111.3</c:v>
                </c:pt>
                <c:pt idx="12">
                  <c:v>92.9</c:v>
                </c:pt>
                <c:pt idx="13">
                  <c:v>101</c:v>
                </c:pt>
                <c:pt idx="14">
                  <c:v>101.3</c:v>
                </c:pt>
                <c:pt idx="15">
                  <c:v>93.9</c:v>
                </c:pt>
                <c:pt idx="16">
                  <c:v>92.2</c:v>
                </c:pt>
                <c:pt idx="17">
                  <c:v>90.8</c:v>
                </c:pt>
                <c:pt idx="18">
                  <c:v>88.6</c:v>
                </c:pt>
                <c:pt idx="19">
                  <c:v>89</c:v>
                </c:pt>
                <c:pt idx="20">
                  <c:v>90.8</c:v>
                </c:pt>
                <c:pt idx="21">
                  <c:v>92.1</c:v>
                </c:pt>
                <c:pt idx="22">
                  <c:v>93.9</c:v>
                </c:pt>
                <c:pt idx="23">
                  <c:v>94.9</c:v>
                </c:pt>
                <c:pt idx="24">
                  <c:v>100.5</c:v>
                </c:pt>
                <c:pt idx="25">
                  <c:v>111.2</c:v>
                </c:pt>
                <c:pt idx="26">
                  <c:v>112.2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616256"/>
        <c:axId val="119617792"/>
      </c:areaChart>
      <c:lineChart>
        <c:grouping val="standard"/>
        <c:varyColors val="0"/>
        <c:ser>
          <c:idx val="1"/>
          <c:order val="1"/>
          <c:tx>
            <c:strRef>
              <c:f>Лист1!#ССЫЛКА!</c:f>
              <c:strCache>
                <c:ptCount val="1"/>
                <c:pt idx="0">
                  <c:v>#REF!</c:v>
                </c:pt>
              </c:strCache>
            </c:strRef>
          </c:tx>
          <c:spPr>
            <a:ln w="38100">
              <a:solidFill>
                <a:srgbClr val="006C31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2.1359351752083512E-2"/>
                  <c:y val="2.9010859147837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layout>
                <c:manualLayout>
                  <c:x val="-1.5663524618194667E-2"/>
                  <c:y val="2.57874303536329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dLbl>
              <c:idx val="5"/>
              <c:layout>
                <c:manualLayout>
                  <c:x val="-1.9935394968611287E-2"/>
                  <c:y val="2.25640015594288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layout>
                <c:manualLayout>
                  <c:x val="-1.423956783472234E-2"/>
                  <c:y val="-3.2234287942041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delete val="1"/>
            </c:dLbl>
            <c:dLbl>
              <c:idx val="9"/>
              <c:layout>
                <c:manualLayout>
                  <c:x val="-7.1197839173611924E-3"/>
                  <c:y val="-9.67028638261237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delete val="1"/>
            </c:dLbl>
            <c:dLbl>
              <c:idx val="11"/>
              <c:layout>
                <c:manualLayout>
                  <c:x val="-1.5663524618194667E-2"/>
                  <c:y val="-2.9010859147837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layout>
                <c:manualLayout>
                  <c:x val="-2.1359351752083536E-2"/>
                  <c:y val="3.86811455304496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delete val="1"/>
            </c:dLbl>
            <c:dLbl>
              <c:idx val="15"/>
              <c:layout>
                <c:manualLayout>
                  <c:x val="-2.1359351752083536E-2"/>
                  <c:y val="-1.61171439710206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delete val="1"/>
            </c:dLbl>
            <c:dLbl>
              <c:idx val="17"/>
              <c:layout>
                <c:manualLayout>
                  <c:x val="-1.1391654267777961E-2"/>
                  <c:y val="2.2564001559428941E-2"/>
                </c:manualLayout>
              </c:layout>
              <c:tx>
                <c:rich>
                  <a:bodyPr/>
                  <a:lstStyle/>
                  <a:p>
                    <a:r>
                      <a:rPr lang="en-US" sz="800" dirty="0" smtClean="0"/>
                      <a:t>97</a:t>
                    </a:r>
                    <a:r>
                      <a:rPr lang="ru-RU" sz="800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layout>
                <c:manualLayout>
                  <c:x val="-1.2815611051250108E-2"/>
                  <c:y val="-3.2234287942041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delete val="1"/>
            </c:dLbl>
            <c:dLbl>
              <c:idx val="21"/>
              <c:layout>
                <c:manualLayout>
                  <c:x val="-1.1391654267777961E-2"/>
                  <c:y val="2.5787430353632977E-2"/>
                </c:manualLayout>
              </c:layout>
              <c:tx>
                <c:rich>
                  <a:bodyPr/>
                  <a:lstStyle/>
                  <a:p>
                    <a:r>
                      <a:rPr lang="en-US" sz="800" dirty="0" smtClean="0"/>
                      <a:t>91</a:t>
                    </a:r>
                    <a:r>
                      <a:rPr lang="ru-RU" sz="800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delete val="1"/>
            </c:dLbl>
            <c:dLbl>
              <c:idx val="23"/>
              <c:layout>
                <c:manualLayout>
                  <c:x val="-9.967697484305704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layout>
                <c:manualLayout>
                  <c:x val="-1.4239567834722239E-2"/>
                  <c:y val="-2.9010859147837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6"/>
              <c:delete val="1"/>
            </c:dLbl>
            <c:dLbl>
              <c:idx val="28"/>
              <c:delete val="1"/>
            </c:dLbl>
            <c:dLbl>
              <c:idx val="29"/>
              <c:layout>
                <c:manualLayout>
                  <c:x val="-8.543740700833408E-3"/>
                  <c:y val="-9.67028638261237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>
                    <a:solidFill>
                      <a:srgbClr val="00B05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Лист1!$A$2:$A$28</c:f>
              <c:strCache>
                <c:ptCount val="27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</c:strCache>
            </c:strRef>
          </c:cat>
          <c:val>
            <c:numRef>
              <c:f>Лист1!#ССЫЛКА!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79E8-44B0-B125-05285660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616256"/>
        <c:axId val="119617792"/>
      </c:lineChart>
      <c:catAx>
        <c:axId val="119616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 algn="ctr">
              <a:defRPr sz="900" b="1" spc="-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119617792"/>
        <c:crosses val="autoZero"/>
        <c:auto val="1"/>
        <c:lblAlgn val="ctr"/>
        <c:lblOffset val="100"/>
        <c:noMultiLvlLbl val="0"/>
      </c:catAx>
      <c:valAx>
        <c:axId val="119617792"/>
        <c:scaling>
          <c:orientation val="minMax"/>
          <c:max val="140"/>
          <c:min val="7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 algn="ctr">
              <a:defRPr sz="1000" b="0" spc="-50" baseline="0">
                <a:solidFill>
                  <a:schemeClr val="bg1">
                    <a:lumMod val="75000"/>
                  </a:schemeClr>
                </a:solidFill>
              </a:defRPr>
            </a:pPr>
            <a:endParaRPr lang="ru-RU"/>
          </a:p>
        </c:txPr>
        <c:crossAx val="11961625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7238778696972E-2"/>
          <c:y val="4.9640443040185979E-2"/>
          <c:w val="0.91735207149739151"/>
          <c:h val="0.7350260589281431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Индексы промышленного производства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76200">
              <a:noFill/>
            </a:ln>
          </c:spPr>
          <c:cat>
            <c:strRef>
              <c:f>Лист1!$A$2:$A$28</c:f>
              <c:strCache>
                <c:ptCount val="27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</c:strCache>
            </c:strRef>
          </c:cat>
          <c:val>
            <c:numRef>
              <c:f>Лист1!$B$2:$B$28</c:f>
              <c:numCache>
                <c:formatCode>0.0</c:formatCode>
                <c:ptCount val="27"/>
                <c:pt idx="0">
                  <c:v>98</c:v>
                </c:pt>
                <c:pt idx="1">
                  <c:v>99</c:v>
                </c:pt>
                <c:pt idx="2">
                  <c:v>103.1</c:v>
                </c:pt>
                <c:pt idx="3">
                  <c:v>109.1</c:v>
                </c:pt>
                <c:pt idx="4">
                  <c:v>109</c:v>
                </c:pt>
                <c:pt idx="5">
                  <c:v>109.1</c:v>
                </c:pt>
                <c:pt idx="6">
                  <c:v>110.1</c:v>
                </c:pt>
                <c:pt idx="7">
                  <c:v>109.8</c:v>
                </c:pt>
                <c:pt idx="8">
                  <c:v>111.8</c:v>
                </c:pt>
                <c:pt idx="9">
                  <c:v>110.9</c:v>
                </c:pt>
                <c:pt idx="10">
                  <c:v>110.7</c:v>
                </c:pt>
                <c:pt idx="11">
                  <c:v>111.3</c:v>
                </c:pt>
                <c:pt idx="12">
                  <c:v>92.9</c:v>
                </c:pt>
                <c:pt idx="13">
                  <c:v>101</c:v>
                </c:pt>
                <c:pt idx="14">
                  <c:v>101.3</c:v>
                </c:pt>
                <c:pt idx="15">
                  <c:v>93.9</c:v>
                </c:pt>
                <c:pt idx="16">
                  <c:v>92.2</c:v>
                </c:pt>
                <c:pt idx="17">
                  <c:v>90.8</c:v>
                </c:pt>
                <c:pt idx="18">
                  <c:v>88.6</c:v>
                </c:pt>
                <c:pt idx="19">
                  <c:v>89</c:v>
                </c:pt>
                <c:pt idx="20">
                  <c:v>90.8</c:v>
                </c:pt>
                <c:pt idx="21">
                  <c:v>92.1</c:v>
                </c:pt>
                <c:pt idx="22">
                  <c:v>93.9</c:v>
                </c:pt>
                <c:pt idx="23">
                  <c:v>94.9</c:v>
                </c:pt>
                <c:pt idx="24">
                  <c:v>100.5</c:v>
                </c:pt>
                <c:pt idx="25">
                  <c:v>111.3</c:v>
                </c:pt>
                <c:pt idx="26">
                  <c:v>112.2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F65-4D80-8290-29F50856DD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205568"/>
        <c:axId val="42207104"/>
      </c:area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Индексы промышленного производства2</c:v>
                </c:pt>
              </c:strCache>
            </c:strRef>
          </c:tx>
          <c:spPr>
            <a:ln w="38100">
              <a:solidFill>
                <a:schemeClr val="bg1">
                  <a:lumMod val="65000"/>
                </a:schemeClr>
              </a:solidFill>
            </a:ln>
          </c:spPr>
          <c:marker>
            <c:symbol val="none"/>
          </c:marker>
          <c:cat>
            <c:strRef>
              <c:f>Лист1!$A$2:$A$28</c:f>
              <c:strCache>
                <c:ptCount val="27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</c:strCache>
            </c:strRef>
          </c:cat>
          <c:val>
            <c:numRef>
              <c:f>Лист1!$C$2:$C$28</c:f>
              <c:numCache>
                <c:formatCode>0.0</c:formatCode>
                <c:ptCount val="27"/>
                <c:pt idx="0">
                  <c:v>98</c:v>
                </c:pt>
                <c:pt idx="1">
                  <c:v>99</c:v>
                </c:pt>
                <c:pt idx="2">
                  <c:v>103.1</c:v>
                </c:pt>
                <c:pt idx="3">
                  <c:v>109.1</c:v>
                </c:pt>
                <c:pt idx="4">
                  <c:v>109</c:v>
                </c:pt>
                <c:pt idx="5">
                  <c:v>109.1</c:v>
                </c:pt>
                <c:pt idx="6">
                  <c:v>110.1</c:v>
                </c:pt>
                <c:pt idx="7">
                  <c:v>109.8</c:v>
                </c:pt>
                <c:pt idx="8">
                  <c:v>111.8</c:v>
                </c:pt>
                <c:pt idx="9">
                  <c:v>110.9</c:v>
                </c:pt>
                <c:pt idx="10">
                  <c:v>110.7</c:v>
                </c:pt>
                <c:pt idx="11">
                  <c:v>111.3</c:v>
                </c:pt>
                <c:pt idx="12">
                  <c:v>92.9</c:v>
                </c:pt>
                <c:pt idx="13">
                  <c:v>101</c:v>
                </c:pt>
                <c:pt idx="14">
                  <c:v>101.3</c:v>
                </c:pt>
                <c:pt idx="15">
                  <c:v>93.9</c:v>
                </c:pt>
                <c:pt idx="16">
                  <c:v>92.2</c:v>
                </c:pt>
                <c:pt idx="17">
                  <c:v>90.8</c:v>
                </c:pt>
                <c:pt idx="18">
                  <c:v>88.6</c:v>
                </c:pt>
                <c:pt idx="19">
                  <c:v>89</c:v>
                </c:pt>
                <c:pt idx="20">
                  <c:v>90.8</c:v>
                </c:pt>
                <c:pt idx="21">
                  <c:v>92.1</c:v>
                </c:pt>
                <c:pt idx="22">
                  <c:v>93.9</c:v>
                </c:pt>
                <c:pt idx="23">
                  <c:v>94.9</c:v>
                </c:pt>
                <c:pt idx="24">
                  <c:v>100.5</c:v>
                </c:pt>
                <c:pt idx="25">
                  <c:v>111.3</c:v>
                </c:pt>
                <c:pt idx="26">
                  <c:v>112.2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4F65-4D80-8290-29F50856DDC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Добыча полезных  ископаемых</c:v>
                </c:pt>
              </c:strCache>
            </c:strRef>
          </c:tx>
          <c:spPr>
            <a:ln w="38100">
              <a:solidFill>
                <a:srgbClr val="4FAF4F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-3.6568213783403657E-2"/>
                  <c:y val="-8.38091486493071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3.3755274261603373E-2"/>
                  <c:y val="4.51280031188577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3.9381153305203885E-2"/>
                  <c:y val="-9.02560062377154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5.4852320675105488E-2"/>
                  <c:y val="-8.7032577443511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delete val="1"/>
            </c:dLbl>
            <c:dLbl>
              <c:idx val="14"/>
              <c:layout>
                <c:manualLayout>
                  <c:x val="-3.5161744022503515E-2"/>
                  <c:y val="-0.112820007797144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3.3755274261603373E-2"/>
                  <c:y val="2.90108591478371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3.3755274261603276E-2"/>
                  <c:y val="7.09154334724907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2.9535864978902954E-2"/>
                  <c:y val="4.1904574324653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delete val="1"/>
            </c:dLbl>
            <c:dLbl>
              <c:idx val="26"/>
              <c:layout>
                <c:manualLayout>
                  <c:x val="-1.1251758087201125E-2"/>
                  <c:y val="-5.15748607072659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>
                    <a:solidFill>
                      <a:srgbClr val="00B05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Лист1!$A$2:$A$28</c:f>
              <c:strCache>
                <c:ptCount val="27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</c:strCache>
            </c:strRef>
          </c:cat>
          <c:val>
            <c:numRef>
              <c:f>Лист1!$D$2:$D$28</c:f>
              <c:numCache>
                <c:formatCode>0.0</c:formatCode>
                <c:ptCount val="27"/>
                <c:pt idx="0">
                  <c:v>97.8</c:v>
                </c:pt>
                <c:pt idx="1">
                  <c:v>99.1</c:v>
                </c:pt>
                <c:pt idx="2">
                  <c:v>103.7</c:v>
                </c:pt>
                <c:pt idx="3">
                  <c:v>110.5</c:v>
                </c:pt>
                <c:pt idx="4">
                  <c:v>110.3</c:v>
                </c:pt>
                <c:pt idx="5">
                  <c:v>110.1</c:v>
                </c:pt>
                <c:pt idx="6">
                  <c:v>111.1</c:v>
                </c:pt>
                <c:pt idx="7">
                  <c:v>110.8</c:v>
                </c:pt>
                <c:pt idx="8">
                  <c:v>112.9</c:v>
                </c:pt>
                <c:pt idx="9">
                  <c:v>111.8</c:v>
                </c:pt>
                <c:pt idx="10">
                  <c:v>111.7</c:v>
                </c:pt>
                <c:pt idx="11">
                  <c:v>112.3</c:v>
                </c:pt>
                <c:pt idx="12">
                  <c:v>92.3</c:v>
                </c:pt>
                <c:pt idx="13">
                  <c:v>101.3</c:v>
                </c:pt>
                <c:pt idx="14">
                  <c:v>101.8</c:v>
                </c:pt>
                <c:pt idx="15">
                  <c:v>93.3</c:v>
                </c:pt>
                <c:pt idx="16">
                  <c:v>91.5</c:v>
                </c:pt>
                <c:pt idx="17">
                  <c:v>90.1</c:v>
                </c:pt>
                <c:pt idx="18">
                  <c:v>87.8</c:v>
                </c:pt>
                <c:pt idx="19">
                  <c:v>88.1</c:v>
                </c:pt>
                <c:pt idx="20">
                  <c:v>90.2</c:v>
                </c:pt>
                <c:pt idx="21">
                  <c:v>91.7</c:v>
                </c:pt>
                <c:pt idx="22">
                  <c:v>93.6</c:v>
                </c:pt>
                <c:pt idx="23">
                  <c:v>94.7</c:v>
                </c:pt>
                <c:pt idx="24">
                  <c:v>99.6</c:v>
                </c:pt>
                <c:pt idx="25">
                  <c:v>112.3</c:v>
                </c:pt>
                <c:pt idx="26">
                  <c:v>113.5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3C-4F65-4D80-8290-29F50856DDCD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Обрабатывающие  производства</c:v>
                </c:pt>
              </c:strCache>
            </c:strRef>
          </c:tx>
          <c:spPr>
            <a:ln w="38100">
              <a:solidFill>
                <a:srgbClr val="FFC32E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-3.6568213783403657E-2"/>
                  <c:y val="-4.8351431913061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3.3755274261603373E-2"/>
                  <c:y val="-3.5457716736245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3.9381153305203941E-2"/>
                  <c:y val="-6.4468575884082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5.4852320675105488E-2"/>
                  <c:y val="-4.8351431913061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delete val="1"/>
            </c:dLbl>
            <c:dLbl>
              <c:idx val="14"/>
              <c:layout>
                <c:manualLayout>
                  <c:x val="-3.0942334739803096E-2"/>
                  <c:y val="5.47982895014701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3.0942334739803096E-2"/>
                  <c:y val="5.47982895014700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3.5161744022503411E-2"/>
                  <c:y val="0.103149721414531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3.2348804500703238E-2"/>
                  <c:y val="4.8351431913061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delete val="1"/>
            </c:dLbl>
            <c:dLbl>
              <c:idx val="26"/>
              <c:layout>
                <c:manualLayout>
                  <c:x val="-5.6258790436005627E-3"/>
                  <c:y val="-4.1904574324653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>
                    <a:solidFill>
                      <a:srgbClr val="E1A01D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Лист1!$A$2:$A$28</c:f>
              <c:strCache>
                <c:ptCount val="27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</c:strCache>
            </c:strRef>
          </c:cat>
          <c:val>
            <c:numRef>
              <c:f>Лист1!$E$2:$E$28</c:f>
              <c:numCache>
                <c:formatCode>0.0</c:formatCode>
                <c:ptCount val="27"/>
                <c:pt idx="0">
                  <c:v>109</c:v>
                </c:pt>
                <c:pt idx="1">
                  <c:v>108.2</c:v>
                </c:pt>
                <c:pt idx="2">
                  <c:v>113.6</c:v>
                </c:pt>
                <c:pt idx="3">
                  <c:v>116.5</c:v>
                </c:pt>
                <c:pt idx="4">
                  <c:v>115.2</c:v>
                </c:pt>
                <c:pt idx="5">
                  <c:v>114.3</c:v>
                </c:pt>
                <c:pt idx="6">
                  <c:v>113.5</c:v>
                </c:pt>
                <c:pt idx="7">
                  <c:v>111.7</c:v>
                </c:pt>
                <c:pt idx="8">
                  <c:v>110.2</c:v>
                </c:pt>
                <c:pt idx="9">
                  <c:v>111.7</c:v>
                </c:pt>
                <c:pt idx="10">
                  <c:v>111.2</c:v>
                </c:pt>
                <c:pt idx="11">
                  <c:v>110.5</c:v>
                </c:pt>
                <c:pt idx="12">
                  <c:v>91.4</c:v>
                </c:pt>
                <c:pt idx="13">
                  <c:v>99.8</c:v>
                </c:pt>
                <c:pt idx="14">
                  <c:v>95.6</c:v>
                </c:pt>
                <c:pt idx="15">
                  <c:v>91.3</c:v>
                </c:pt>
                <c:pt idx="16">
                  <c:v>86.7</c:v>
                </c:pt>
                <c:pt idx="17">
                  <c:v>85.4</c:v>
                </c:pt>
                <c:pt idx="18">
                  <c:v>84.2</c:v>
                </c:pt>
                <c:pt idx="19">
                  <c:v>88.5</c:v>
                </c:pt>
                <c:pt idx="20">
                  <c:v>87.2</c:v>
                </c:pt>
                <c:pt idx="21">
                  <c:v>86.4</c:v>
                </c:pt>
                <c:pt idx="22">
                  <c:v>87.4</c:v>
                </c:pt>
                <c:pt idx="23">
                  <c:v>87.9</c:v>
                </c:pt>
                <c:pt idx="24">
                  <c:v>92.6</c:v>
                </c:pt>
                <c:pt idx="25">
                  <c:v>94.5</c:v>
                </c:pt>
                <c:pt idx="26">
                  <c:v>97.3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1-4F65-4D80-8290-29F50856DDCD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Обеспечение электрической энергией, газом и паром; кондиционирование воздуха</c:v>
                </c:pt>
              </c:strCache>
            </c:strRef>
          </c:tx>
          <c:spPr>
            <a:ln w="38100">
              <a:solidFill>
                <a:srgbClr val="E1002B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-2.5316455696202531E-2"/>
                  <c:y val="5.47982895014700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3.3755274261603373E-2"/>
                  <c:y val="4.51280031188577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3.7974683544303799E-2"/>
                  <c:y val="-3.8681145530449476E-2"/>
                </c:manualLayout>
              </c:layout>
              <c:tx>
                <c:rich>
                  <a:bodyPr/>
                  <a:lstStyle/>
                  <a:p>
                    <a:r>
                      <a:rPr lang="en-US" sz="1300" dirty="0" smtClean="0"/>
                      <a:t>100</a:t>
                    </a:r>
                    <a:r>
                      <a:rPr lang="ru-RU" sz="1300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5.3445850914205346E-2"/>
                  <c:y val="-3.86811455304494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delete val="1"/>
            </c:dLbl>
            <c:dLbl>
              <c:idx val="14"/>
              <c:layout>
                <c:manualLayout>
                  <c:x val="-2.9535864978902954E-2"/>
                  <c:y val="-6.4468575884082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3.2348804500703238E-2"/>
                  <c:y val="3.8681145530449476E-2"/>
                </c:manualLayout>
              </c:layout>
              <c:tx>
                <c:rich>
                  <a:bodyPr/>
                  <a:lstStyle/>
                  <a:p>
                    <a:r>
                      <a:rPr lang="en-US" sz="1300" dirty="0" smtClean="0"/>
                      <a:t>99</a:t>
                    </a:r>
                    <a:r>
                      <a:rPr lang="ru-RU" sz="1300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3.3755274261603276E-2"/>
                  <c:y val="2.9010859147837104E-2"/>
                </c:manualLayout>
              </c:layout>
              <c:tx>
                <c:rich>
                  <a:bodyPr/>
                  <a:lstStyle/>
                  <a:p>
                    <a:r>
                      <a:rPr lang="en-US" sz="1300" dirty="0" smtClean="0"/>
                      <a:t>99</a:t>
                    </a:r>
                    <a:r>
                      <a:rPr lang="ru-RU" sz="1300" dirty="0" smtClean="0"/>
                      <a:t>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3.6568213783403657E-2"/>
                  <c:y val="-6.4468575884082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delete val="1"/>
            </c:dLbl>
            <c:dLbl>
              <c:idx val="26"/>
              <c:layout>
                <c:manualLayout>
                  <c:x val="0"/>
                  <c:y val="-4.1904574324653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>
                    <a:solidFill>
                      <a:srgbClr val="E1002B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Лист1!$A$2:$A$28</c:f>
              <c:strCache>
                <c:ptCount val="27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</c:strCache>
            </c:strRef>
          </c:cat>
          <c:val>
            <c:numRef>
              <c:f>Лист1!$F$2:$F$28</c:f>
              <c:numCache>
                <c:formatCode>0.0</c:formatCode>
                <c:ptCount val="27"/>
                <c:pt idx="0">
                  <c:v>99.8</c:v>
                </c:pt>
                <c:pt idx="1">
                  <c:v>98.2</c:v>
                </c:pt>
                <c:pt idx="2">
                  <c:v>97.6</c:v>
                </c:pt>
                <c:pt idx="3">
                  <c:v>98.1</c:v>
                </c:pt>
                <c:pt idx="4">
                  <c:v>98.9</c:v>
                </c:pt>
                <c:pt idx="5">
                  <c:v>99.3</c:v>
                </c:pt>
                <c:pt idx="6">
                  <c:v>99.5</c:v>
                </c:pt>
                <c:pt idx="7">
                  <c:v>99.9</c:v>
                </c:pt>
                <c:pt idx="8">
                  <c:v>100</c:v>
                </c:pt>
                <c:pt idx="9">
                  <c:v>100.3</c:v>
                </c:pt>
                <c:pt idx="10">
                  <c:v>100.1</c:v>
                </c:pt>
                <c:pt idx="11">
                  <c:v>100.2</c:v>
                </c:pt>
                <c:pt idx="12">
                  <c:v>96.3</c:v>
                </c:pt>
                <c:pt idx="13">
                  <c:v>98.2</c:v>
                </c:pt>
                <c:pt idx="14">
                  <c:v>97.9</c:v>
                </c:pt>
                <c:pt idx="15">
                  <c:v>98.5</c:v>
                </c:pt>
                <c:pt idx="16">
                  <c:v>98.7</c:v>
                </c:pt>
                <c:pt idx="17">
                  <c:v>99</c:v>
                </c:pt>
                <c:pt idx="18">
                  <c:v>98.6</c:v>
                </c:pt>
                <c:pt idx="19">
                  <c:v>99.2</c:v>
                </c:pt>
                <c:pt idx="20">
                  <c:v>99</c:v>
                </c:pt>
                <c:pt idx="21">
                  <c:v>98.8</c:v>
                </c:pt>
                <c:pt idx="22">
                  <c:v>98.6</c:v>
                </c:pt>
                <c:pt idx="23">
                  <c:v>97.8</c:v>
                </c:pt>
                <c:pt idx="24">
                  <c:v>108.9</c:v>
                </c:pt>
                <c:pt idx="25">
                  <c:v>107</c:v>
                </c:pt>
                <c:pt idx="26">
                  <c:v>104.6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7-4F65-4D80-8290-29F50856DDCD}"/>
            </c:ext>
          </c:extLst>
        </c:ser>
        <c:ser>
          <c:idx val="6"/>
          <c:order val="5"/>
          <c:tx>
            <c:strRef>
              <c:f>Лист1!$G$1</c:f>
              <c:strCache>
                <c:ptCount val="1"/>
                <c:pt idx="0">
                  <c:v>Водоснабжение; водоотведение, организация сбора и утилизации отходов, деятельность по ликвидации загрязнений</c:v>
                </c:pt>
              </c:strCache>
            </c:strRef>
          </c:tx>
          <c:spPr>
            <a:ln w="38100">
              <a:solidFill>
                <a:srgbClr val="334286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-2.5316455696202531E-2"/>
                  <c:y val="7.41388622666948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2.9535864978902954E-2"/>
                  <c:y val="4.8351431913061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2.9535864978902954E-2"/>
                  <c:y val="4.1904574324653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layout>
                <c:manualLayout>
                  <c:x val="-5.2039381153305204E-2"/>
                  <c:y val="-8.7032577443511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dLbl>
              <c:idx val="13"/>
              <c:delete val="1"/>
            </c:dLbl>
            <c:dLbl>
              <c:idx val="14"/>
              <c:layout>
                <c:manualLayout>
                  <c:x val="-3.9381153305203941E-2"/>
                  <c:y val="-0.122490294179756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-3.6568213783403657E-2"/>
                  <c:y val="-3.86811455304494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layout>
                <c:manualLayout>
                  <c:x val="-4.5007032348804397E-2"/>
                  <c:y val="-3.2234287942041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layout>
                <c:manualLayout>
                  <c:x val="-4.2194092827004218E-2"/>
                  <c:y val="-7.41388622666948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delete val="1"/>
            </c:dLbl>
            <c:dLbl>
              <c:idx val="25"/>
              <c:delete val="1"/>
            </c:dLbl>
            <c:dLbl>
              <c:idx val="26"/>
              <c:layout>
                <c:manualLayout>
                  <c:x val="-1.4064697609001407E-3"/>
                  <c:y val="1.93405727652247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>
                    <a:solidFill>
                      <a:schemeClr val="accent5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Лист1!$A$2:$A$28</c:f>
              <c:strCache>
                <c:ptCount val="27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  <c:pt idx="15">
                  <c:v>АПРЕЛЬ</c:v>
                </c:pt>
                <c:pt idx="16">
                  <c:v>МАЙ</c:v>
                </c:pt>
                <c:pt idx="17">
                  <c:v>ИЮНЬ</c:v>
                </c:pt>
                <c:pt idx="18">
                  <c:v>ИЮЛЬ</c:v>
                </c:pt>
                <c:pt idx="19">
                  <c:v>АВГУСТ</c:v>
                </c:pt>
                <c:pt idx="20">
                  <c:v>СЕНТЯБРЬ</c:v>
                </c:pt>
                <c:pt idx="21">
                  <c:v>ОКТЯБРЬ</c:v>
                </c:pt>
                <c:pt idx="22">
                  <c:v>НОЯБРЬ</c:v>
                </c:pt>
                <c:pt idx="23">
                  <c:v>ДЕКАБРЬ</c:v>
                </c:pt>
                <c:pt idx="24">
                  <c:v>ЯНВАРЬ</c:v>
                </c:pt>
                <c:pt idx="25">
                  <c:v>ФЕВРАЛЬ</c:v>
                </c:pt>
                <c:pt idx="26">
                  <c:v>МАРТ</c:v>
                </c:pt>
              </c:strCache>
            </c:strRef>
          </c:cat>
          <c:val>
            <c:numRef>
              <c:f>Лист1!$G$2:$G$28</c:f>
              <c:numCache>
                <c:formatCode>0.0</c:formatCode>
                <c:ptCount val="27"/>
                <c:pt idx="0">
                  <c:v>75.599999999999994</c:v>
                </c:pt>
                <c:pt idx="1">
                  <c:v>80.099999999999994</c:v>
                </c:pt>
                <c:pt idx="2">
                  <c:v>84</c:v>
                </c:pt>
                <c:pt idx="3">
                  <c:v>86.6</c:v>
                </c:pt>
                <c:pt idx="4">
                  <c:v>86.4</c:v>
                </c:pt>
                <c:pt idx="5">
                  <c:v>86.9</c:v>
                </c:pt>
                <c:pt idx="6">
                  <c:v>90.3</c:v>
                </c:pt>
                <c:pt idx="7">
                  <c:v>93.2</c:v>
                </c:pt>
                <c:pt idx="8">
                  <c:v>95.3</c:v>
                </c:pt>
                <c:pt idx="9">
                  <c:v>98.4</c:v>
                </c:pt>
                <c:pt idx="10">
                  <c:v>98.7</c:v>
                </c:pt>
                <c:pt idx="11">
                  <c:v>100.4</c:v>
                </c:pt>
                <c:pt idx="12">
                  <c:v>110.8</c:v>
                </c:pt>
                <c:pt idx="13">
                  <c:v>111.3</c:v>
                </c:pt>
                <c:pt idx="14">
                  <c:v>107.2</c:v>
                </c:pt>
                <c:pt idx="15">
                  <c:v>110.4</c:v>
                </c:pt>
                <c:pt idx="16">
                  <c:v>109.7</c:v>
                </c:pt>
                <c:pt idx="17">
                  <c:v>109.9</c:v>
                </c:pt>
                <c:pt idx="18">
                  <c:v>105.5</c:v>
                </c:pt>
                <c:pt idx="19">
                  <c:v>109.2</c:v>
                </c:pt>
                <c:pt idx="20">
                  <c:v>109.5</c:v>
                </c:pt>
                <c:pt idx="21">
                  <c:v>106.9</c:v>
                </c:pt>
                <c:pt idx="22">
                  <c:v>110.6</c:v>
                </c:pt>
                <c:pt idx="23">
                  <c:v>110.4</c:v>
                </c:pt>
                <c:pt idx="24">
                  <c:v>99.8</c:v>
                </c:pt>
                <c:pt idx="25">
                  <c:v>101.3</c:v>
                </c:pt>
                <c:pt idx="26">
                  <c:v>97.3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4C-4F65-4D80-8290-29F50856DD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205568"/>
        <c:axId val="42207104"/>
      </c:lineChart>
      <c:catAx>
        <c:axId val="42205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 algn="ctr">
              <a:defRPr sz="900" b="1" spc="-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42207104"/>
        <c:crosses val="autoZero"/>
        <c:auto val="1"/>
        <c:lblAlgn val="ctr"/>
        <c:lblOffset val="100"/>
        <c:noMultiLvlLbl val="0"/>
      </c:catAx>
      <c:valAx>
        <c:axId val="42207104"/>
        <c:scaling>
          <c:orientation val="minMax"/>
          <c:max val="130"/>
          <c:min val="6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 algn="ctr">
              <a:defRPr sz="1000" b="0" spc="-50" baseline="0">
                <a:solidFill>
                  <a:schemeClr val="bg1">
                    <a:lumMod val="75000"/>
                  </a:schemeClr>
                </a:solidFill>
              </a:defRPr>
            </a:pPr>
            <a:endParaRPr lang="ru-RU"/>
          </a:p>
        </c:txPr>
        <c:crossAx val="4220556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504173133321803E-2"/>
          <c:y val="0.16358403412246328"/>
          <c:w val="0.92658761401394318"/>
          <c:h val="0.663273723259780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Июнь 2020 к маю 2020</c:v>
                </c:pt>
              </c:strCache>
            </c:strRef>
          </c:tx>
          <c:spPr>
            <a:gradFill>
              <a:gsLst>
                <a:gs pos="99000">
                  <a:srgbClr val="00B050"/>
                </a:gs>
                <a:gs pos="0">
                  <a:srgbClr val="00B050"/>
                </a:gs>
              </a:gsLst>
              <a:lin ang="5400000" scaled="1"/>
            </a:gradFill>
            <a:scene3d>
              <a:camera prst="orthographicFront"/>
              <a:lightRig rig="threePt" dir="t"/>
            </a:scene3d>
            <a:sp3d>
              <a:bevelT w="0" h="0" prst="angle"/>
              <a:bevelB w="0" h="0"/>
            </a:sp3d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 w="0" h="0" prst="angle"/>
                <a:bevelB w="0" h="0"/>
              </a:sp3d>
            </c:spPr>
          </c:dPt>
          <c:dLbls>
            <c:txPr>
              <a:bodyPr/>
              <a:lstStyle/>
              <a:p>
                <a:pPr>
                  <a:defRPr sz="1600" b="1">
                    <a:solidFill>
                      <a:srgbClr val="00B05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Предоставление услуг в области добычи полезных ископаемых</c:v>
                </c:pt>
                <c:pt idx="1">
                  <c:v>Добыча прочих полезных ископаемых</c:v>
                </c:pt>
                <c:pt idx="2">
                  <c:v>Добыча угля</c:v>
                </c:pt>
                <c:pt idx="3">
                  <c:v>ДОБЫЧА ПОЛЕЗНЫХ ИСКОПАЕМЫХ</c:v>
                </c:pt>
                <c:pt idx="4">
                  <c:v>Добыча нефти и природного газа</c:v>
                </c:pt>
                <c:pt idx="5">
                  <c:v>Добыча металлических руд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129.6</c:v>
                </c:pt>
                <c:pt idx="1">
                  <c:v>120.5</c:v>
                </c:pt>
                <c:pt idx="2">
                  <c:v>116.9</c:v>
                </c:pt>
                <c:pt idx="3">
                  <c:v>113.5</c:v>
                </c:pt>
                <c:pt idx="4">
                  <c:v>109.2</c:v>
                </c:pt>
                <c:pt idx="5">
                  <c:v>100.6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axId val="15582336"/>
        <c:axId val="15583872"/>
      </c:barChart>
      <c:catAx>
        <c:axId val="155823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5583872"/>
        <c:crosses val="autoZero"/>
        <c:auto val="1"/>
        <c:lblAlgn val="ctr"/>
        <c:lblOffset val="100"/>
        <c:noMultiLvlLbl val="0"/>
      </c:catAx>
      <c:valAx>
        <c:axId val="15583872"/>
        <c:scaling>
          <c:orientation val="minMax"/>
          <c:max val="180"/>
          <c:min val="20"/>
        </c:scaling>
        <c:delete val="0"/>
        <c:axPos val="l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5582336"/>
        <c:crosses val="autoZero"/>
        <c:crossBetween val="between"/>
        <c:majorUnit val="20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434037850532285E-2"/>
          <c:y val="4.0547353997567225E-2"/>
          <c:w val="0.94156596214946819"/>
          <c:h val="0.453236555632819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Лист1!$A$2:$A$9</c:f>
              <c:strCache>
                <c:ptCount val="1"/>
                <c:pt idx="0">
                  <c:v>Обработка древесины и производство изделий из дерева и пробки, кроме мебели, производство изделий из соломки и материалов для плетения Производство кокса и нефтепродуктов ОБРАБАТЫВАЮЩИЕ ПРОИЗВОДСТВА Производство пищевых продуктов Производство прочей немет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B w="0" h="0"/>
            </a:sp3d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99000">
                    <a:srgbClr val="00B050"/>
                  </a:gs>
                  <a:gs pos="0">
                    <a:srgbClr val="4FAF4F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1"/>
            <c:invertIfNegative val="0"/>
            <c:bubble3D val="0"/>
            <c:spPr>
              <a:gradFill>
                <a:gsLst>
                  <a:gs pos="100000">
                    <a:srgbClr val="00B050"/>
                  </a:gs>
                  <a:gs pos="100000">
                    <a:srgbClr val="4FAF4F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2"/>
            <c:invertIfNegative val="0"/>
            <c:bubble3D val="0"/>
            <c:spPr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3"/>
            <c:invertIfNegative val="0"/>
            <c:bubble3D val="0"/>
            <c:spPr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2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B050"/>
                </a:solidFill>
              </a:ln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4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5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6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Pt>
            <c:idx val="7"/>
            <c:invertIfNegative val="0"/>
            <c:bubble3D val="0"/>
            <c:spPr>
              <a:gradFill>
                <a:gsLst>
                  <a:gs pos="99000">
                    <a:srgbClr val="A21630"/>
                  </a:gs>
                  <a:gs pos="0">
                    <a:srgbClr val="DA0000"/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B w="0" h="0"/>
              </a:sp3d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600" b="1">
                      <a:solidFill>
                        <a:srgbClr val="4FAF4F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 sz="1600" b="1">
                      <a:solidFill>
                        <a:srgbClr val="4FAF4F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Обработка древесины и производство изделий из дерева и пробки, кроме мебели, производство изделий из соломки и материалов для плетения</c:v>
                </c:pt>
                <c:pt idx="1">
                  <c:v>Производство кокса и нефтепродуктов</c:v>
                </c:pt>
                <c:pt idx="2">
                  <c:v>ОБРАБАТЫВАЮЩИЕ ПРОИЗВОДСТВА</c:v>
                </c:pt>
                <c:pt idx="3">
                  <c:v>Производство пищевых продуктов</c:v>
                </c:pt>
                <c:pt idx="4">
                  <c:v>Производство прочей неметаллической минеральной продукции</c:v>
                </c:pt>
                <c:pt idx="5">
                  <c:v>Ремонт и монтаж машин и оборудования</c:v>
                </c:pt>
                <c:pt idx="6">
                  <c:v>Производство готовых металлических изделий, кроме машин и оборудования</c:v>
                </c:pt>
                <c:pt idx="7">
                  <c:v>Производство прочих готовых изделий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136.4</c:v>
                </c:pt>
                <c:pt idx="1">
                  <c:v>126.9</c:v>
                </c:pt>
                <c:pt idx="2">
                  <c:v>97.3</c:v>
                </c:pt>
                <c:pt idx="3" formatCode="0.0">
                  <c:v>95.9</c:v>
                </c:pt>
                <c:pt idx="4">
                  <c:v>95.2</c:v>
                </c:pt>
                <c:pt idx="5">
                  <c:v>85.6</c:v>
                </c:pt>
                <c:pt idx="6">
                  <c:v>71.900000000000006</c:v>
                </c:pt>
                <c:pt idx="7">
                  <c:v>7.7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"/>
        <c:axId val="42454016"/>
        <c:axId val="43127552"/>
      </c:barChart>
      <c:catAx>
        <c:axId val="424540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 anchor="ctr" anchorCtr="1"/>
          <a:lstStyle/>
          <a:p>
            <a: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3127552"/>
        <c:crosses val="autoZero"/>
        <c:auto val="1"/>
        <c:lblAlgn val="ctr"/>
        <c:lblOffset val="100"/>
        <c:noMultiLvlLbl val="0"/>
      </c:catAx>
      <c:valAx>
        <c:axId val="43127552"/>
        <c:scaling>
          <c:orientation val="minMax"/>
          <c:max val="2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2454016"/>
        <c:crosses val="autoZero"/>
        <c:crossBetween val="between"/>
        <c:majorUnit val="3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098051612382538"/>
          <c:y val="2.7830750905610151E-2"/>
          <c:w val="0.52243307281808071"/>
          <c:h val="0.8678692955982945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FAF4F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Сахалинская область </c:v>
                </c:pt>
                <c:pt idx="1">
                  <c:v>Камчатский край</c:v>
                </c:pt>
                <c:pt idx="2">
                  <c:v>Амурская область</c:v>
                </c:pt>
                <c:pt idx="3">
                  <c:v>Хабаровский край</c:v>
                </c:pt>
                <c:pt idx="4">
                  <c:v>Приморский край</c:v>
                </c:pt>
                <c:pt idx="5">
                  <c:v>Чукотский авт.округ </c:v>
                </c:pt>
                <c:pt idx="6">
                  <c:v>Еврейская авт.область</c:v>
                </c:pt>
                <c:pt idx="7">
                  <c:v>Забайкальский край</c:v>
                </c:pt>
                <c:pt idx="8">
                  <c:v>Магаданская область </c:v>
                </c:pt>
                <c:pt idx="9">
                  <c:v>Республика Бурятия</c:v>
                </c:pt>
                <c:pt idx="10">
                  <c:v>Республика Саха (Якутия)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86.5</c:v>
                </c:pt>
                <c:pt idx="1">
                  <c:v>93.3</c:v>
                </c:pt>
                <c:pt idx="2">
                  <c:v>94.3</c:v>
                </c:pt>
                <c:pt idx="3">
                  <c:v>95</c:v>
                </c:pt>
                <c:pt idx="4">
                  <c:v>95.5</c:v>
                </c:pt>
                <c:pt idx="5">
                  <c:v>98.6</c:v>
                </c:pt>
                <c:pt idx="6">
                  <c:v>98.8</c:v>
                </c:pt>
                <c:pt idx="7">
                  <c:v>100.5</c:v>
                </c:pt>
                <c:pt idx="8">
                  <c:v>101.3</c:v>
                </c:pt>
                <c:pt idx="9">
                  <c:v>106.2</c:v>
                </c:pt>
                <c:pt idx="10">
                  <c:v>112.2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3"/>
        <c:axId val="42939136"/>
        <c:axId val="42940288"/>
      </c:barChart>
      <c:catAx>
        <c:axId val="42939136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2940288"/>
        <c:crosses val="autoZero"/>
        <c:auto val="1"/>
        <c:lblAlgn val="ctr"/>
        <c:lblOffset val="800"/>
        <c:noMultiLvlLbl val="0"/>
      </c:catAx>
      <c:valAx>
        <c:axId val="42940288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293913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588960671828701"/>
          <c:y val="1.7766295055431806E-2"/>
          <c:w val="0.53424210879611456"/>
          <c:h val="0.8925559877652613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ДОБЫЧА!$A$2:$A$12</c:f>
              <c:strCache>
                <c:ptCount val="11"/>
                <c:pt idx="0">
                  <c:v>Республика Бурятия</c:v>
                </c:pt>
                <c:pt idx="1">
                  <c:v>Амурская область</c:v>
                </c:pt>
                <c:pt idx="2">
                  <c:v>Сахалинская область </c:v>
                </c:pt>
                <c:pt idx="3">
                  <c:v>Камчатский край</c:v>
                </c:pt>
                <c:pt idx="4">
                  <c:v>Приморский край</c:v>
                </c:pt>
                <c:pt idx="5">
                  <c:v>Еврейская авт.область</c:v>
                </c:pt>
                <c:pt idx="6">
                  <c:v>Чукотский авт.округ</c:v>
                </c:pt>
                <c:pt idx="7">
                  <c:v>Забайкальский край</c:v>
                </c:pt>
                <c:pt idx="8">
                  <c:v>Магаданская область</c:v>
                </c:pt>
                <c:pt idx="9">
                  <c:v>Хабаровский край</c:v>
                </c:pt>
                <c:pt idx="10">
                  <c:v>Республика Саха (Якутия)</c:v>
                </c:pt>
              </c:strCache>
            </c:strRef>
          </c:cat>
          <c:val>
            <c:numRef>
              <c:f>ДОБЫЧА!$B$2:$B$12</c:f>
              <c:numCache>
                <c:formatCode>0.0</c:formatCode>
                <c:ptCount val="11"/>
                <c:pt idx="0">
                  <c:v>84.1</c:v>
                </c:pt>
                <c:pt idx="1">
                  <c:v>85.3</c:v>
                </c:pt>
                <c:pt idx="2">
                  <c:v>86.1</c:v>
                </c:pt>
                <c:pt idx="3">
                  <c:v>90.9</c:v>
                </c:pt>
                <c:pt idx="4">
                  <c:v>92.9</c:v>
                </c:pt>
                <c:pt idx="5">
                  <c:v>93.2</c:v>
                </c:pt>
                <c:pt idx="6">
                  <c:v>98.5</c:v>
                </c:pt>
                <c:pt idx="7">
                  <c:v>101.9</c:v>
                </c:pt>
                <c:pt idx="8">
                  <c:v>102.4</c:v>
                </c:pt>
                <c:pt idx="9">
                  <c:v>108.2</c:v>
                </c:pt>
                <c:pt idx="10">
                  <c:v>113.5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3"/>
        <c:axId val="43111936"/>
        <c:axId val="43901696"/>
      </c:barChart>
      <c:catAx>
        <c:axId val="43111936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3901696"/>
        <c:crosses val="autoZero"/>
        <c:auto val="1"/>
        <c:lblAlgn val="ctr"/>
        <c:lblOffset val="800"/>
        <c:noMultiLvlLbl val="0"/>
      </c:catAx>
      <c:valAx>
        <c:axId val="43901696"/>
        <c:scaling>
          <c:orientation val="minMax"/>
          <c:max val="150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3111936"/>
        <c:crosses val="autoZero"/>
        <c:crossBetween val="between"/>
        <c:majorUnit val="5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0403622512331933"/>
          <c:y val="1.5892378335531965E-2"/>
          <c:w val="0.54859053897299348"/>
          <c:h val="0.9253252429703576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C00000"/>
              </a:solidFill>
              <a:ln w="19050">
                <a:solidFill>
                  <a:schemeClr val="accent1">
                    <a:lumMod val="40000"/>
                    <a:lumOff val="6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 smtClean="0"/>
                      <a:t>130</a:t>
                    </a:r>
                    <a:r>
                      <a:rPr lang="ru-RU" smtClean="0"/>
                      <a:t>.0</a:t>
                    </a:r>
                    <a:endParaRPr 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ОБРАБАТ!$A$2:$A$12</c:f>
              <c:strCache>
                <c:ptCount val="11"/>
                <c:pt idx="0">
                  <c:v>Хабаровский край</c:v>
                </c:pt>
                <c:pt idx="1">
                  <c:v>Сахалинская область </c:v>
                </c:pt>
                <c:pt idx="2">
                  <c:v>Камчатский край</c:v>
                </c:pt>
                <c:pt idx="3">
                  <c:v>Приморский край</c:v>
                </c:pt>
                <c:pt idx="4">
                  <c:v>Амурская область</c:v>
                </c:pt>
                <c:pt idx="5">
                  <c:v>Чукотский авт.округ </c:v>
                </c:pt>
                <c:pt idx="6">
                  <c:v>Забайкальский край</c:v>
                </c:pt>
                <c:pt idx="7">
                  <c:v>Республика Саха (Якутия)</c:v>
                </c:pt>
                <c:pt idx="8">
                  <c:v>Магаданская область</c:v>
                </c:pt>
                <c:pt idx="9">
                  <c:v>Еврейская авт.область</c:v>
                </c:pt>
                <c:pt idx="10">
                  <c:v>Республика Бурятия</c:v>
                </c:pt>
              </c:strCache>
            </c:strRef>
          </c:cat>
          <c:val>
            <c:numRef>
              <c:f>ОБРАБАТ!$B$2:$B$12</c:f>
              <c:numCache>
                <c:formatCode>0.0</c:formatCode>
                <c:ptCount val="11"/>
                <c:pt idx="0">
                  <c:v>85.2</c:v>
                </c:pt>
                <c:pt idx="1">
                  <c:v>89.9</c:v>
                </c:pt>
                <c:pt idx="2">
                  <c:v>91.8</c:v>
                </c:pt>
                <c:pt idx="3">
                  <c:v>92.6</c:v>
                </c:pt>
                <c:pt idx="4">
                  <c:v>92.9</c:v>
                </c:pt>
                <c:pt idx="5">
                  <c:v>93.8</c:v>
                </c:pt>
                <c:pt idx="6">
                  <c:v>96.8</c:v>
                </c:pt>
                <c:pt idx="7">
                  <c:v>97.3</c:v>
                </c:pt>
                <c:pt idx="8">
                  <c:v>101.4</c:v>
                </c:pt>
                <c:pt idx="9">
                  <c:v>117.8</c:v>
                </c:pt>
                <c:pt idx="10" formatCode="General">
                  <c:v>130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9"/>
        <c:axId val="43234048"/>
        <c:axId val="43245568"/>
      </c:barChart>
      <c:catAx>
        <c:axId val="4323404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3245568"/>
        <c:crosses val="autoZero"/>
        <c:auto val="1"/>
        <c:lblAlgn val="ctr"/>
        <c:lblOffset val="800"/>
        <c:noMultiLvlLbl val="0"/>
      </c:catAx>
      <c:valAx>
        <c:axId val="43245568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323404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374071114021968"/>
          <c:y val="2.8856717162498959E-2"/>
          <c:w val="0.52291360124854669"/>
          <c:h val="0.8668432494023086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0" h="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7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8"/>
            <c:invertIfNegative val="0"/>
            <c:bubble3D val="0"/>
            <c:spPr>
              <a:solidFill>
                <a:srgbClr val="FFC00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0" h="0" prst="coolSlant"/>
              </a:sp3d>
            </c:spPr>
          </c:dPt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ЭЛЕКТРОЭ!$A$2:$A$12</c:f>
              <c:strCache>
                <c:ptCount val="11"/>
                <c:pt idx="0">
                  <c:v>Республика Бурятия</c:v>
                </c:pt>
                <c:pt idx="1">
                  <c:v>Еврейская авт.область</c:v>
                </c:pt>
                <c:pt idx="2">
                  <c:v>Сахалинская область </c:v>
                </c:pt>
                <c:pt idx="3">
                  <c:v>Магаданская область</c:v>
                </c:pt>
                <c:pt idx="4">
                  <c:v>Чукотский авт.округ</c:v>
                </c:pt>
                <c:pt idx="5">
                  <c:v>Забайкальский край</c:v>
                </c:pt>
                <c:pt idx="6">
                  <c:v>Камчатский край</c:v>
                </c:pt>
                <c:pt idx="7">
                  <c:v>Амурская область</c:v>
                </c:pt>
                <c:pt idx="8">
                  <c:v>Республика Саха (Якутия)</c:v>
                </c:pt>
                <c:pt idx="9">
                  <c:v>Хабаровский край</c:v>
                </c:pt>
                <c:pt idx="10">
                  <c:v>Приморский край</c:v>
                </c:pt>
              </c:strCache>
            </c:strRef>
          </c:cat>
          <c:val>
            <c:numRef>
              <c:f>ЭЛЕКТРОЭ!$B$2:$B$12</c:f>
              <c:numCache>
                <c:formatCode>0.0</c:formatCode>
                <c:ptCount val="11"/>
                <c:pt idx="0" formatCode="General">
                  <c:v>92.4</c:v>
                </c:pt>
                <c:pt idx="1">
                  <c:v>97.6</c:v>
                </c:pt>
                <c:pt idx="2">
                  <c:v>97.7</c:v>
                </c:pt>
                <c:pt idx="3">
                  <c:v>97.8</c:v>
                </c:pt>
                <c:pt idx="4">
                  <c:v>97.8</c:v>
                </c:pt>
                <c:pt idx="5">
                  <c:v>99.2</c:v>
                </c:pt>
                <c:pt idx="6">
                  <c:v>101.8</c:v>
                </c:pt>
                <c:pt idx="7">
                  <c:v>102</c:v>
                </c:pt>
                <c:pt idx="8">
                  <c:v>104.6</c:v>
                </c:pt>
                <c:pt idx="9">
                  <c:v>107.5</c:v>
                </c:pt>
                <c:pt idx="10">
                  <c:v>108.3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5"/>
        <c:axId val="52973568"/>
        <c:axId val="52980736"/>
      </c:barChart>
      <c:catAx>
        <c:axId val="5297356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2980736"/>
        <c:crosses val="autoZero"/>
        <c:auto val="1"/>
        <c:lblAlgn val="ctr"/>
        <c:lblOffset val="800"/>
        <c:noMultiLvlLbl val="0"/>
      </c:catAx>
      <c:valAx>
        <c:axId val="52980736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297356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6.png"/><Relationship Id="rId7" Type="http://schemas.openxmlformats.org/officeDocument/2006/relationships/image" Target="../media/image57.png"/><Relationship Id="rId2" Type="http://schemas.openxmlformats.org/officeDocument/2006/relationships/image" Target="../media/image61.png"/><Relationship Id="rId1" Type="http://schemas.openxmlformats.org/officeDocument/2006/relationships/image" Target="../media/image62.png"/><Relationship Id="rId6" Type="http://schemas.openxmlformats.org/officeDocument/2006/relationships/image" Target="../media/image55.png"/><Relationship Id="rId11" Type="http://schemas.openxmlformats.org/officeDocument/2006/relationships/image" Target="../media/image51.png"/><Relationship Id="rId5" Type="http://schemas.openxmlformats.org/officeDocument/2006/relationships/image" Target="../media/image52.png"/><Relationship Id="rId10" Type="http://schemas.openxmlformats.org/officeDocument/2006/relationships/image" Target="../media/image54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drawing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61.png"/><Relationship Id="rId7" Type="http://schemas.openxmlformats.org/officeDocument/2006/relationships/image" Target="../media/image57.png"/><Relationship Id="rId2" Type="http://schemas.openxmlformats.org/officeDocument/2006/relationships/image" Target="../media/image54.png"/><Relationship Id="rId1" Type="http://schemas.openxmlformats.org/officeDocument/2006/relationships/image" Target="../media/image62.png"/><Relationship Id="rId6" Type="http://schemas.openxmlformats.org/officeDocument/2006/relationships/image" Target="../media/image52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6.png"/><Relationship Id="rId9" Type="http://schemas.openxmlformats.org/officeDocument/2006/relationships/image" Target="../media/image55.png"/></Relationships>
</file>

<file path=ppt/drawing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2.png"/><Relationship Id="rId7" Type="http://schemas.openxmlformats.org/officeDocument/2006/relationships/image" Target="../media/image59.png"/><Relationship Id="rId2" Type="http://schemas.openxmlformats.org/officeDocument/2006/relationships/image" Target="../media/image62.png"/><Relationship Id="rId1" Type="http://schemas.openxmlformats.org/officeDocument/2006/relationships/image" Target="../media/image61.png"/><Relationship Id="rId6" Type="http://schemas.openxmlformats.org/officeDocument/2006/relationships/image" Target="../media/image56.png"/><Relationship Id="rId11" Type="http://schemas.openxmlformats.org/officeDocument/2006/relationships/image" Target="../media/image51.png"/><Relationship Id="rId5" Type="http://schemas.openxmlformats.org/officeDocument/2006/relationships/image" Target="../media/image55.png"/><Relationship Id="rId10" Type="http://schemas.openxmlformats.org/officeDocument/2006/relationships/image" Target="../media/image53.png"/><Relationship Id="rId4" Type="http://schemas.openxmlformats.org/officeDocument/2006/relationships/image" Target="../media/image57.png"/><Relationship Id="rId9" Type="http://schemas.openxmlformats.org/officeDocument/2006/relationships/image" Target="../media/image58.png"/></Relationships>
</file>

<file path=ppt/drawing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61.png"/><Relationship Id="rId7" Type="http://schemas.openxmlformats.org/officeDocument/2006/relationships/image" Target="../media/image56.png"/><Relationship Id="rId2" Type="http://schemas.openxmlformats.org/officeDocument/2006/relationships/image" Target="../media/image57.png"/><Relationship Id="rId1" Type="http://schemas.openxmlformats.org/officeDocument/2006/relationships/image" Target="../media/image59.png"/><Relationship Id="rId6" Type="http://schemas.openxmlformats.org/officeDocument/2006/relationships/image" Target="../media/image52.png"/><Relationship Id="rId11" Type="http://schemas.openxmlformats.org/officeDocument/2006/relationships/image" Target="../media/image62.png"/><Relationship Id="rId5" Type="http://schemas.openxmlformats.org/officeDocument/2006/relationships/image" Target="../media/image54.png"/><Relationship Id="rId10" Type="http://schemas.openxmlformats.org/officeDocument/2006/relationships/image" Target="../media/image51.png"/><Relationship Id="rId4" Type="http://schemas.openxmlformats.org/officeDocument/2006/relationships/image" Target="../media/image53.png"/><Relationship Id="rId9" Type="http://schemas.openxmlformats.org/officeDocument/2006/relationships/image" Target="../media/image5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0.36212</cdr:x>
      <cdr:y>0.85035</cdr:y>
    </cdr:from>
    <cdr:to>
      <cdr:x>0.404</cdr:x>
      <cdr:y>0.91152</cdr:y>
    </cdr:to>
    <cdr:pic>
      <cdr:nvPicPr>
        <cdr:cNvPr id="2" name="Picture 12" descr="C:\Users\user\Documents\РАБОТА УДАЛЕНКА\ИПП\греб\бурятия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91378" y="3732035"/>
          <a:ext cx="218739" cy="26846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0.3607</cdr:x>
      <cdr:y>0.19093</cdr:y>
    </cdr:from>
    <cdr:to>
      <cdr:x>0.40219</cdr:x>
      <cdr:y>0.25302</cdr:y>
    </cdr:to>
    <cdr:pic>
      <cdr:nvPicPr>
        <cdr:cNvPr id="3" name="Picture 13" descr="C:\Users\user\Documents\РАБОТА УДАЛЕНКА\ИПП\греб\магаданская обл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83928" y="837936"/>
          <a:ext cx="216702" cy="27250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0.35832</cdr:x>
      <cdr:y>0.10454</cdr:y>
    </cdr:from>
    <cdr:to>
      <cdr:x>0.40146</cdr:x>
      <cdr:y>0.17046</cdr:y>
    </cdr:to>
    <cdr:pic>
      <cdr:nvPicPr>
        <cdr:cNvPr id="4" name="Picture 8" descr="C:\Users\user\Documents\РАБОТА УДАЛЕНКА\ИПП\греб\800px-Khabarovsk_kray_COA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1505" y="458797"/>
          <a:ext cx="225320" cy="289310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0.36125</cdr:x>
      <cdr:y>0.3586</cdr:y>
    </cdr:from>
    <cdr:to>
      <cdr:x>0.40488</cdr:x>
      <cdr:y>0.42404</cdr:y>
    </cdr:to>
    <cdr:pic>
      <cdr:nvPicPr>
        <cdr:cNvPr id="5" name="Picture 5" descr="C:\Users\user\Documents\РАБОТА УДАЛЕНКА\ИПП\греб\800px-Coat_of_Arms_of_Chukotka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86817" y="1573848"/>
          <a:ext cx="227880" cy="287205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0.35366</cdr:x>
      <cdr:y>0.27704</cdr:y>
    </cdr:from>
    <cdr:to>
      <cdr:x>0.39926</cdr:x>
      <cdr:y>0.34163</cdr:y>
    </cdr:to>
    <cdr:pic>
      <cdr:nvPicPr>
        <cdr:cNvPr id="6" name="Picture 3" descr="C:\Users\user\Documents\РАБОТА УДАЛЕНКА\ИПП\греб\200px-Coat_of_arms_of_Zabaykal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47158" y="1215865"/>
          <a:ext cx="238169" cy="28347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0.35838</cdr:x>
      <cdr:y>0.44315</cdr:y>
    </cdr:from>
    <cdr:to>
      <cdr:x>0.40292</cdr:x>
      <cdr:y>0.50292</cdr:y>
    </cdr:to>
    <cdr:pic>
      <cdr:nvPicPr>
        <cdr:cNvPr id="7" name="Picture 7" descr="C:\Users\user\Documents\РАБОТА УДАЛЕНКА\ИПП\греб\800px-Coat_of_arms_of_the_Jewish_Autonomous_Oblast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1803" y="1944910"/>
          <a:ext cx="232632" cy="262319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0.35887</cdr:x>
      <cdr:y>0.67536</cdr:y>
    </cdr:from>
    <cdr:to>
      <cdr:x>0.40332</cdr:x>
      <cdr:y>0.73308</cdr:y>
    </cdr:to>
    <cdr:pic>
      <cdr:nvPicPr>
        <cdr:cNvPr id="8" name="Picture 9" descr="C:\Users\user\Documents\РАБОТА УДАЛЕНКА\ИПП\греб\800px-Sakhalin_Oblast_Coat_of_Arms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4364" y="2964044"/>
          <a:ext cx="232162" cy="25332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0.36115</cdr:x>
      <cdr:y>0.75467</cdr:y>
    </cdr:from>
    <cdr:to>
      <cdr:x>0.40288</cdr:x>
      <cdr:y>0.81499</cdr:y>
    </cdr:to>
    <cdr:pic>
      <cdr:nvPicPr>
        <cdr:cNvPr id="9" name="Picture 11" descr="C:\Users\user\Documents\РАБОТА УДАЛЕНКА\ИПП\греб\Amurskaja_obl_coa_2008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8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86286" y="3312126"/>
          <a:ext cx="217956" cy="26473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0.35859</cdr:x>
      <cdr:y>0.02682</cdr:y>
    </cdr:from>
    <cdr:to>
      <cdr:x>0.40388</cdr:x>
      <cdr:y>0.08073</cdr:y>
    </cdr:to>
    <cdr:pic>
      <cdr:nvPicPr>
        <cdr:cNvPr id="10" name="Picture 10" descr="C:\Users\user\Documents\РАБОТА УДАЛЕНКА\ИПП\греб\1024px-Coat_of_Arms_of_Sakha_(Yakutia)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2923" y="117708"/>
          <a:ext cx="236550" cy="23660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0.36336</cdr:x>
      <cdr:y>0.5933</cdr:y>
    </cdr:from>
    <cdr:to>
      <cdr:x>0.40698</cdr:x>
      <cdr:y>0.65819</cdr:y>
    </cdr:to>
    <cdr:pic>
      <cdr:nvPicPr>
        <cdr:cNvPr id="11" name="Picture 6" descr="C:\Users\user\Documents\РАБОТА УДАЛЕНКА\ИПП\греб\800px-Coat_of_Arms_of_Kamchatka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0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97819" y="2603882"/>
          <a:ext cx="227827" cy="284790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0.35791</cdr:x>
      <cdr:y>0.52662</cdr:y>
    </cdr:from>
    <cdr:to>
      <cdr:x>0.40301</cdr:x>
      <cdr:y>0.59237</cdr:y>
    </cdr:to>
    <cdr:pic>
      <cdr:nvPicPr>
        <cdr:cNvPr id="12" name="Picture 2" descr="C:\Users\user\Documents\РАБОТА УДАЛЕНКА\ИПП\греб\200px-Coat_of_arms_of_Primor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9355" y="2311241"/>
          <a:ext cx="235557" cy="28856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0.35693</cdr:x>
      <cdr:y>0.02794</cdr:y>
    </cdr:from>
    <cdr:to>
      <cdr:x>0.39831</cdr:x>
      <cdr:y>0.08773</cdr:y>
    </cdr:to>
    <cdr:pic>
      <cdr:nvPicPr>
        <cdr:cNvPr id="2" name="Picture 12" descr="C:\Users\user\Documents\РАБОТА УДАЛЕНКА\ИПП\греб\бурятия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86841" y="125429"/>
          <a:ext cx="218746" cy="26845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0.35293</cdr:x>
      <cdr:y>0.69607</cdr:y>
    </cdr:from>
    <cdr:to>
      <cdr:x>0.39603</cdr:x>
      <cdr:y>0.75949</cdr:y>
    </cdr:to>
    <cdr:pic>
      <cdr:nvPicPr>
        <cdr:cNvPr id="3" name="Picture 6" descr="C:\Users\user\Documents\РАБОТА УДАЛЕНКА\ИПП\греб\800px-Coat_of_Arms_of_Kamchatka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5685" y="3125336"/>
          <a:ext cx="227839" cy="28475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0.357</cdr:x>
      <cdr:y>0.18851</cdr:y>
    </cdr:from>
    <cdr:to>
      <cdr:x>0.39799</cdr:x>
      <cdr:y>0.2492</cdr:y>
    </cdr:to>
    <cdr:pic>
      <cdr:nvPicPr>
        <cdr:cNvPr id="4" name="Picture 13" descr="C:\Users\user\Documents\РАБОТА УДАЛЕНКА\ИПП\греб\магаданская обл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87208" y="846416"/>
          <a:ext cx="216684" cy="272495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0.35374</cdr:x>
      <cdr:y>0.86997</cdr:y>
    </cdr:from>
    <cdr:to>
      <cdr:x>0.39637</cdr:x>
      <cdr:y>0.93441</cdr:y>
    </cdr:to>
    <cdr:pic>
      <cdr:nvPicPr>
        <cdr:cNvPr id="5" name="Picture 8" descr="C:\Users\user\Documents\РАБОТА УДАЛЕНКА\ИПП\греб\800px-Khabarovsk_kray_COA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9957" y="3906111"/>
          <a:ext cx="225354" cy="28933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0.35374</cdr:x>
      <cdr:y>0.4423</cdr:y>
    </cdr:from>
    <cdr:to>
      <cdr:x>0.39685</cdr:x>
      <cdr:y>0.50626</cdr:y>
    </cdr:to>
    <cdr:pic>
      <cdr:nvPicPr>
        <cdr:cNvPr id="6" name="Picture 5" descr="C:\Users\user\Documents\РАБОТА УДАЛЕНКА\ИПП\греб\800px-Coat_of_Arms_of_Chukotka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9955" y="1985894"/>
          <a:ext cx="227891" cy="287177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0.35246</cdr:x>
      <cdr:y>0.3633</cdr:y>
    </cdr:from>
    <cdr:to>
      <cdr:x>0.39752</cdr:x>
      <cdr:y>0.42644</cdr:y>
    </cdr:to>
    <cdr:pic>
      <cdr:nvPicPr>
        <cdr:cNvPr id="7" name="Picture 3" descr="C:\Users\user\Documents\РАБОТА УДАЛЕНКА\ИПП\греб\200px-Coat_of_arms_of_Zabaykal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3221" y="1631211"/>
          <a:ext cx="238200" cy="283496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0.35388</cdr:x>
      <cdr:y>0.78944</cdr:y>
    </cdr:from>
    <cdr:to>
      <cdr:x>0.3978</cdr:x>
      <cdr:y>0.84586</cdr:y>
    </cdr:to>
    <cdr:pic>
      <cdr:nvPicPr>
        <cdr:cNvPr id="8" name="Picture 9" descr="C:\Users\user\Documents\РАБОТА УДАЛЕНКА\ИПП\греб\800px-Sakhalin_Oblast_Coat_of_Arms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70695" y="3544554"/>
          <a:ext cx="232173" cy="25332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0.35198</cdr:x>
      <cdr:y>0.61572</cdr:y>
    </cdr:from>
    <cdr:to>
      <cdr:x>0.39653</cdr:x>
      <cdr:y>0.67998</cdr:y>
    </cdr:to>
    <cdr:pic>
      <cdr:nvPicPr>
        <cdr:cNvPr id="9" name="Picture 2" descr="C:\Users\user\Documents\РАБОТА УДАЛЕНКА\ИПП\греб\200px-Coat_of_arms_of_Primor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8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60637" y="2764534"/>
          <a:ext cx="235556" cy="288525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0.3517</cdr:x>
      <cdr:y>0.10605</cdr:y>
    </cdr:from>
    <cdr:to>
      <cdr:x>0.39571</cdr:x>
      <cdr:y>0.16448</cdr:y>
    </cdr:to>
    <cdr:pic>
      <cdr:nvPicPr>
        <cdr:cNvPr id="10" name="Picture 7" descr="C:\Users\user\Documents\РАБОТА УДАЛЕНКА\ИПП\греб\800px-Coat_of_arms_of_the_Jewish_Autonomous_Oblast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59164" y="476146"/>
          <a:ext cx="232649" cy="26234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0.35065</cdr:x>
      <cdr:y>0.27968</cdr:y>
    </cdr:from>
    <cdr:to>
      <cdr:x>0.3954</cdr:x>
      <cdr:y>0.33237</cdr:y>
    </cdr:to>
    <cdr:pic>
      <cdr:nvPicPr>
        <cdr:cNvPr id="11" name="Picture 10" descr="C:\Users\user\Documents\РАБОТА УДАЛЕНКА\ИПП\греб\1024px-Coat_of_Arms_of_Sakha_(Yakutia)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0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53623" y="1255729"/>
          <a:ext cx="236561" cy="236575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0.3562</cdr:x>
      <cdr:y>0.52913</cdr:y>
    </cdr:from>
    <cdr:to>
      <cdr:x>0.39743</cdr:x>
      <cdr:y>0.58809</cdr:y>
    </cdr:to>
    <cdr:pic>
      <cdr:nvPicPr>
        <cdr:cNvPr id="12" name="Picture 11" descr="C:\Users\user\Documents\РАБОТА УДАЛЕНКА\ИПП\греб\Amurskaja_obl_coa_2008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82959" y="2375750"/>
          <a:ext cx="217968" cy="26473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0.39115</cdr:x>
      <cdr:y>0.58996</cdr:y>
    </cdr:from>
    <cdr:to>
      <cdr:x>0.43406</cdr:x>
      <cdr:y>0.64861</cdr:y>
    </cdr:to>
    <cdr:pic>
      <cdr:nvPicPr>
        <cdr:cNvPr id="2" name="Picture 13" descr="C:\Users\user\Documents\РАБОТА УДАЛЕНКА\ИПП\греб\магаданская обл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75242" y="2740895"/>
          <a:ext cx="216687" cy="272483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0.39195</cdr:x>
      <cdr:y>0.82796</cdr:y>
    </cdr:from>
    <cdr:to>
      <cdr:x>0.43526</cdr:x>
      <cdr:y>0.88574</cdr:y>
    </cdr:to>
    <cdr:pic>
      <cdr:nvPicPr>
        <cdr:cNvPr id="3" name="Picture 12" descr="C:\Users\user\Documents\РАБОТА УДАЛЕНКА\ИПП\греб\бурятия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79253" y="3846640"/>
          <a:ext cx="218706" cy="26844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0.38836</cdr:x>
      <cdr:y>0.43601</cdr:y>
    </cdr:from>
    <cdr:to>
      <cdr:x>0.43554</cdr:x>
      <cdr:y>0.49702</cdr:y>
    </cdr:to>
    <cdr:pic>
      <cdr:nvPicPr>
        <cdr:cNvPr id="4" name="Picture 3" descr="C:\Users\user\Documents\РАБОТА УДАЛЕНКА\ИПП\греб\200px-Coat_of_arms_of_Zabaykal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1147" y="2025661"/>
          <a:ext cx="238249" cy="28344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0.38919</cdr:x>
      <cdr:y>0.66574</cdr:y>
    </cdr:from>
    <cdr:to>
      <cdr:x>0.43517</cdr:x>
      <cdr:y>0.72027</cdr:y>
    </cdr:to>
    <cdr:pic>
      <cdr:nvPicPr>
        <cdr:cNvPr id="5" name="Picture 9" descr="C:\Users\user\Documents\РАБОТА УДАЛЕНКА\ИПП\греб\800px-Sakhalin_Oblast_Coat_of_Arms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5321" y="3092966"/>
          <a:ext cx="232189" cy="25334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0.39189</cdr:x>
      <cdr:y>0.75313</cdr:y>
    </cdr:from>
    <cdr:to>
      <cdr:x>0.43797</cdr:x>
      <cdr:y>0.80959</cdr:y>
    </cdr:to>
    <cdr:pic>
      <cdr:nvPicPr>
        <cdr:cNvPr id="6" name="Picture 7" descr="C:\Users\user\Documents\РАБОТА УДАЛЕНКА\ИПП\греб\800px-Coat_of_arms_of_the_Jewish_Autonomous_Oblast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78964" y="3498974"/>
          <a:ext cx="232695" cy="26230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0.38948</cdr:x>
      <cdr:y>0.11907</cdr:y>
    </cdr:from>
    <cdr:to>
      <cdr:x>0.4341</cdr:x>
      <cdr:y>0.18134</cdr:y>
    </cdr:to>
    <cdr:pic>
      <cdr:nvPicPr>
        <cdr:cNvPr id="7" name="Picture 8" descr="C:\Users\user\Documents\РАБОТА УДАЛЕНКА\ИПП\греб\800px-Khabarovsk_kray_COA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6802" y="553187"/>
          <a:ext cx="225322" cy="28930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0.3923</cdr:x>
      <cdr:y>0.27529</cdr:y>
    </cdr:from>
    <cdr:to>
      <cdr:x>0.43547</cdr:x>
      <cdr:y>0.33228</cdr:y>
    </cdr:to>
    <cdr:pic>
      <cdr:nvPicPr>
        <cdr:cNvPr id="8" name="Picture 11" descr="C:\Users\user\Documents\РАБОТА УДАЛЕНКА\ИПП\греб\Amurskaja_obl_coa_2008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81035" y="1278984"/>
          <a:ext cx="217999" cy="26477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0.38527</cdr:x>
      <cdr:y>0.34612</cdr:y>
    </cdr:from>
    <cdr:to>
      <cdr:x>0.43038</cdr:x>
      <cdr:y>0.40741</cdr:y>
    </cdr:to>
    <cdr:pic>
      <cdr:nvPicPr>
        <cdr:cNvPr id="9" name="Picture 6" descr="C:\Users\user\Documents\РАБОТА УДАЛЕНКА\ИПП\греб\800px-Coat_of_Arms_of_Kamchatka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8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5546" y="1608030"/>
          <a:ext cx="227797" cy="28474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0.38909</cdr:x>
      <cdr:y>0.20099</cdr:y>
    </cdr:from>
    <cdr:to>
      <cdr:x>0.43594</cdr:x>
      <cdr:y>0.25191</cdr:y>
    </cdr:to>
    <cdr:pic>
      <cdr:nvPicPr>
        <cdr:cNvPr id="10" name="Picture 10" descr="C:\Users\user\Documents\РАБОТА УДАЛЕНКА\ИПП\греб\1024px-Coat_of_Arms_of_Sakha_(Yakutia)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4834" y="933778"/>
          <a:ext cx="236583" cy="236570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0.38772</cdr:x>
      <cdr:y>0.51321</cdr:y>
    </cdr:from>
    <cdr:to>
      <cdr:x>0.43286</cdr:x>
      <cdr:y>0.57502</cdr:y>
    </cdr:to>
    <cdr:pic>
      <cdr:nvPicPr>
        <cdr:cNvPr id="11" name="Picture 5" descr="C:\Users\user\Documents\РАБОТА УДАЛЕНКА\ИПП\греб\800px-Coat_of_Arms_of_Chukotka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0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57908" y="2384310"/>
          <a:ext cx="227948" cy="28716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0.38859</cdr:x>
      <cdr:y>0.04527</cdr:y>
    </cdr:from>
    <cdr:to>
      <cdr:x>0.43524</cdr:x>
      <cdr:y>0.10738</cdr:y>
    </cdr:to>
    <cdr:pic>
      <cdr:nvPicPr>
        <cdr:cNvPr id="12" name="Picture 2" descr="C:\Users\user\Documents\РАБОТА УДАЛЕНКА\ИПП\греб\200px-Coat_of_arms_of_Primor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2309" y="210326"/>
          <a:ext cx="235573" cy="28855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0.39123</cdr:x>
      <cdr:y>0.43823</cdr:y>
    </cdr:from>
    <cdr:to>
      <cdr:x>0.43467</cdr:x>
      <cdr:y>0.49794</cdr:y>
    </cdr:to>
    <cdr:pic>
      <cdr:nvPicPr>
        <cdr:cNvPr id="2" name="Picture 11" descr="C:\Users\user\Documents\РАБОТА УДАЛЕНКА\ИПП\греб\Amurskaja_obl_coa_2008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3168" y="1942800"/>
          <a:ext cx="217980" cy="26471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0.3884</cdr:x>
      <cdr:y>0.86235</cdr:y>
    </cdr:from>
    <cdr:to>
      <cdr:x>0.43467</cdr:x>
      <cdr:y>0.9195</cdr:y>
    </cdr:to>
    <cdr:pic>
      <cdr:nvPicPr>
        <cdr:cNvPr id="3" name="Picture 9" descr="C:\Users\user\Documents\РАБОТА УДАЛЕНКА\ИПП\греб\800px-Sakhalin_Oblast_Coat_of_Arms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8967" y="3823077"/>
          <a:ext cx="232181" cy="25336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0.39149</cdr:x>
      <cdr:y>0.27242</cdr:y>
    </cdr:from>
    <cdr:to>
      <cdr:x>0.43467</cdr:x>
      <cdr:y>0.33388</cdr:y>
    </cdr:to>
    <cdr:pic>
      <cdr:nvPicPr>
        <cdr:cNvPr id="4" name="Picture 13" descr="C:\Users\user\Documents\РАБОТА УДАЛЕНКА\ИПП\греб\магаданская обл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4473" y="1207710"/>
          <a:ext cx="216675" cy="27247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0.38925</cdr:x>
      <cdr:y>0.11066</cdr:y>
    </cdr:from>
    <cdr:to>
      <cdr:x>0.43467</cdr:x>
      <cdr:y>0.17544</cdr:y>
    </cdr:to>
    <cdr:pic>
      <cdr:nvPicPr>
        <cdr:cNvPr id="5" name="Picture 5" descr="C:\Users\user\Documents\РАБОТА УДАЛЕНКА\ИПП\греб\800px-Coat_of_Arms_of_Chukotka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53233" y="490603"/>
          <a:ext cx="227915" cy="28719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0.38927</cdr:x>
      <cdr:y>0.52539</cdr:y>
    </cdr:from>
    <cdr:to>
      <cdr:x>0.43467</cdr:x>
      <cdr:y>0.58962</cdr:y>
    </cdr:to>
    <cdr:pic>
      <cdr:nvPicPr>
        <cdr:cNvPr id="6" name="Picture 6" descr="C:\Users\user\Documents\РАБОТА УДАЛЕНКА\ИПП\греб\800px-Coat_of_Arms_of_Kamchatka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53333" y="2329234"/>
          <a:ext cx="227815" cy="28475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0.3872</cdr:x>
      <cdr:y>0.36242</cdr:y>
    </cdr:from>
    <cdr:to>
      <cdr:x>0.43467</cdr:x>
      <cdr:y>0.42636</cdr:y>
    </cdr:to>
    <cdr:pic>
      <cdr:nvPicPr>
        <cdr:cNvPr id="7" name="Picture 3" descr="C:\Users\user\Documents\РАБОТА УДАЛЕНКА\ИПП\греб\200px-Coat_of_arms_of_Zabaykal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2946" y="1606711"/>
          <a:ext cx="238202" cy="283467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0.38976</cdr:x>
      <cdr:y>0.69384</cdr:y>
    </cdr:from>
    <cdr:to>
      <cdr:x>0.43467</cdr:x>
      <cdr:y>0.75909</cdr:y>
    </cdr:to>
    <cdr:pic>
      <cdr:nvPicPr>
        <cdr:cNvPr id="8" name="Picture 8" descr="C:\Users\user\Documents\РАБОТА УДАЛЕНКА\ИПП\греб\800px-Khabarovsk_kray_COA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55792" y="3076022"/>
          <a:ext cx="225356" cy="28927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0.38752</cdr:x>
      <cdr:y>0.61028</cdr:y>
    </cdr:from>
    <cdr:to>
      <cdr:x>0.43467</cdr:x>
      <cdr:y>0.66364</cdr:y>
    </cdr:to>
    <cdr:pic>
      <cdr:nvPicPr>
        <cdr:cNvPr id="9" name="Picture 10" descr="C:\Users\user\Documents\РАБОТА УДАЛЕНКА\ИПП\греб\1024px-Coat_of_Arms_of_Sakha_(Yakutia)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8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4552" y="2705560"/>
          <a:ext cx="236596" cy="23656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0.3883</cdr:x>
      <cdr:y>0.18464</cdr:y>
    </cdr:from>
    <cdr:to>
      <cdr:x>0.43467</cdr:x>
      <cdr:y>0.24381</cdr:y>
    </cdr:to>
    <cdr:pic>
      <cdr:nvPicPr>
        <cdr:cNvPr id="10" name="Picture 7" descr="C:\Users\user\Documents\РАБОТА УДАЛЕНКА\ИПП\греб\800px-Coat_of_arms_of_the_Jewish_Autonomous_Oblast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48466" y="818548"/>
          <a:ext cx="232682" cy="262320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0.38495</cdr:x>
      <cdr:y>0.77462</cdr:y>
    </cdr:from>
    <cdr:to>
      <cdr:x>0.43189</cdr:x>
      <cdr:y>0.8397</cdr:y>
    </cdr:to>
    <cdr:pic>
      <cdr:nvPicPr>
        <cdr:cNvPr id="11" name="Picture 2" descr="C:\Users\user\Documents\РАБОТА УДАЛЕНКА\ИПП\греб\200px-Coat_of_arms_of_Primorsky_Krai.svg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0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31667" y="3434152"/>
          <a:ext cx="235543" cy="288520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0.39108</cdr:x>
      <cdr:y>0.02927</cdr:y>
    </cdr:from>
    <cdr:to>
      <cdr:x>0.43467</cdr:x>
      <cdr:y>0.08983</cdr:y>
    </cdr:to>
    <cdr:pic>
      <cdr:nvPicPr>
        <cdr:cNvPr id="12" name="Picture 12" descr="C:\Users\user\Documents\РАБОТА УДАЛЕНКА\ИПП\греб\бурятия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2416" y="129782"/>
          <a:ext cx="218732" cy="268482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FB6389-1320-4085-9736-162A343DDD9F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5AC35D-E654-4A1F-B225-FC5E884AF9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42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425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328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983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="" xmlns:a16="http://schemas.microsoft.com/office/drawing/2014/main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="" xmlns:a16="http://schemas.microsoft.com/office/drawing/2014/main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="" xmlns:a16="http://schemas.microsoft.com/office/drawing/2014/main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object 7">
            <a:extLst>
              <a:ext uri="{FF2B5EF4-FFF2-40B4-BE49-F238E27FC236}">
                <a16:creationId xmlns="" xmlns:a16="http://schemas.microsoft.com/office/drawing/2014/main" id="{5C608B83-A2F2-ED49-8A9B-1801A540551C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Текст 17">
            <a:extLst>
              <a:ext uri="{FF2B5EF4-FFF2-40B4-BE49-F238E27FC236}">
                <a16:creationId xmlns="" xmlns:a16="http://schemas.microsoft.com/office/drawing/2014/main" id="{72C1670E-B5AF-C246-8209-DB0091245A2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1621784"/>
            <a:ext cx="219919" cy="4576940"/>
          </a:xfrm>
          <a:prstGeom prst="rect">
            <a:avLst/>
          </a:prstGeom>
          <a:solidFill>
            <a:srgbClr val="FFC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403262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=""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Изображение выглядит как сидит, дисплей, компьютер, стол&#10;&#10;Автоматически созданное описание">
            <a:extLst>
              <a:ext uri="{FF2B5EF4-FFF2-40B4-BE49-F238E27FC236}">
                <a16:creationId xmlns:a16="http://schemas.microsoft.com/office/drawing/2014/main" xmlns="" id="{5DDD05CB-2E66-FE41-B90C-3BED6168EC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" t="6771" r="65" b="10382"/>
          <a:stretch/>
        </p:blipFill>
        <p:spPr>
          <a:xfrm>
            <a:off x="0" y="-1"/>
            <a:ext cx="12191999" cy="6863589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E226F7B9-62D5-2742-9B27-DE7A734B57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68927" y="1295163"/>
            <a:ext cx="838739" cy="98370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E97C47BF-43EF-F942-8B55-90BCB0808BB2}"/>
              </a:ext>
            </a:extLst>
          </p:cNvPr>
          <p:cNvSpPr txBox="1"/>
          <p:nvPr userDrawn="1"/>
        </p:nvSpPr>
        <p:spPr>
          <a:xfrm>
            <a:off x="1807068" y="2404122"/>
            <a:ext cx="43819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ФЕДЕРАЛЬНАЯ СЛУЖБА</a:t>
            </a:r>
          </a:p>
          <a:p>
            <a:pPr algn="ctr"/>
            <a:r>
              <a:rPr lang="ru-RU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ГОСУДАРСТВЕННОЙ СТАТИСТИКИ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1AF1070-B945-8D4C-899C-993073D726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51486" y="3845860"/>
            <a:ext cx="4860814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ru-RU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lang="ru-RU" sz="1800" dirty="0" smtClean="0"/>
            </a:lvl2pPr>
            <a:lvl3pPr>
              <a:defRPr lang="ru-RU" sz="1800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marL="0" lvl="0"/>
            <a:r>
              <a:rPr lang="ru-RU" dirty="0"/>
              <a:t>Образец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xmlns="" id="{DD92C87E-2341-274B-BF52-A5D44F5B38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8025" y="5527407"/>
            <a:ext cx="5565775" cy="4006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buNone/>
              <a:defRPr lang="ru-RU" smtClean="0">
                <a:solidFill>
                  <a:srgbClr val="C00000"/>
                </a:solidFill>
                <a:latin typeface="Arial"/>
                <a:cs typeface="Arial"/>
              </a:defRPr>
            </a:lvl1pPr>
            <a:lvl2pPr>
              <a:defRPr lang="ru-RU" sz="1800" smtClean="0"/>
            </a:lvl2pPr>
            <a:lvl3pPr>
              <a:defRPr lang="ru-RU" sz="1800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marL="12700" lvl="0">
              <a:spcBef>
                <a:spcPts val="100"/>
              </a:spcBef>
            </a:pPr>
            <a:r>
              <a:rPr lang="ru-RU" dirty="0"/>
              <a:t>Образец текста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C0E2B938-342D-8049-8714-0DBDEFB7B8E6}"/>
              </a:ext>
            </a:extLst>
          </p:cNvPr>
          <p:cNvGrpSpPr/>
          <p:nvPr userDrawn="1"/>
        </p:nvGrpSpPr>
        <p:grpSpPr>
          <a:xfrm>
            <a:off x="11456590" y="4641508"/>
            <a:ext cx="494109" cy="499100"/>
            <a:chOff x="9699205" y="5186438"/>
            <a:chExt cx="440055" cy="444500"/>
          </a:xfrm>
        </p:grpSpPr>
        <p:sp>
          <p:nvSpPr>
            <p:cNvPr id="35" name="object 16">
              <a:extLst>
                <a:ext uri="{FF2B5EF4-FFF2-40B4-BE49-F238E27FC236}">
                  <a16:creationId xmlns:a16="http://schemas.microsoft.com/office/drawing/2014/main" xmlns="" id="{C1AF891F-E358-354D-8AE1-626631524F42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17">
              <a:extLst>
                <a:ext uri="{FF2B5EF4-FFF2-40B4-BE49-F238E27FC236}">
                  <a16:creationId xmlns:a16="http://schemas.microsoft.com/office/drawing/2014/main" xmlns="" id="{3EAFB859-847C-C54D-A042-FD8F8AE9C64B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7999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528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88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309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3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020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568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46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571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C7630-3AFD-4605-898C-0BAF58E4A3EC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7884E-CCBD-47E1-995E-2F72E98C6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37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chart" Target="../charts/chart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8.png"/><Relationship Id="rId18" Type="http://schemas.openxmlformats.org/officeDocument/2006/relationships/chart" Target="../charts/chart4.xml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12" Type="http://schemas.microsoft.com/office/2007/relationships/hdphoto" Target="../media/hdphoto4.wdp"/><Relationship Id="rId17" Type="http://schemas.microsoft.com/office/2007/relationships/hdphoto" Target="../media/hdphoto5.wdp"/><Relationship Id="rId2" Type="http://schemas.openxmlformats.org/officeDocument/2006/relationships/image" Target="../media/image9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11" Type="http://schemas.openxmlformats.org/officeDocument/2006/relationships/image" Target="../media/image17.png"/><Relationship Id="rId5" Type="http://schemas.openxmlformats.org/officeDocument/2006/relationships/image" Target="../media/image13.png"/><Relationship Id="rId15" Type="http://schemas.openxmlformats.org/officeDocument/2006/relationships/image" Target="../media/image20.png"/><Relationship Id="rId10" Type="http://schemas.openxmlformats.org/officeDocument/2006/relationships/image" Target="../media/image16.png"/><Relationship Id="rId19" Type="http://schemas.openxmlformats.org/officeDocument/2006/relationships/image" Target="../media/image22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Relationship Id="rId1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2.png"/><Relationship Id="rId18" Type="http://schemas.microsoft.com/office/2007/relationships/hdphoto" Target="../media/hdphoto8.wdp"/><Relationship Id="rId26" Type="http://schemas.microsoft.com/office/2007/relationships/hdphoto" Target="../media/hdphoto10.wdp"/><Relationship Id="rId3" Type="http://schemas.openxmlformats.org/officeDocument/2006/relationships/image" Target="../media/image24.png"/><Relationship Id="rId21" Type="http://schemas.openxmlformats.org/officeDocument/2006/relationships/image" Target="../media/image38.png"/><Relationship Id="rId34" Type="http://schemas.openxmlformats.org/officeDocument/2006/relationships/image" Target="../media/image47.png"/><Relationship Id="rId7" Type="http://schemas.openxmlformats.org/officeDocument/2006/relationships/image" Target="../media/image27.png"/><Relationship Id="rId12" Type="http://schemas.openxmlformats.org/officeDocument/2006/relationships/image" Target="../media/image31.png"/><Relationship Id="rId17" Type="http://schemas.openxmlformats.org/officeDocument/2006/relationships/image" Target="../media/image35.png"/><Relationship Id="rId25" Type="http://schemas.openxmlformats.org/officeDocument/2006/relationships/image" Target="../media/image41.png"/><Relationship Id="rId33" Type="http://schemas.openxmlformats.org/officeDocument/2006/relationships/image" Target="../media/image46.png"/><Relationship Id="rId38" Type="http://schemas.openxmlformats.org/officeDocument/2006/relationships/image" Target="../media/image50.png"/><Relationship Id="rId2" Type="http://schemas.openxmlformats.org/officeDocument/2006/relationships/image" Target="../media/image23.png"/><Relationship Id="rId16" Type="http://schemas.microsoft.com/office/2007/relationships/hdphoto" Target="../media/hdphoto7.wdp"/><Relationship Id="rId20" Type="http://schemas.openxmlformats.org/officeDocument/2006/relationships/image" Target="../media/image37.png"/><Relationship Id="rId29" Type="http://schemas.openxmlformats.org/officeDocument/2006/relationships/image" Target="../media/image4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11" Type="http://schemas.microsoft.com/office/2007/relationships/hdphoto" Target="../media/hdphoto6.wdp"/><Relationship Id="rId24" Type="http://schemas.openxmlformats.org/officeDocument/2006/relationships/image" Target="../media/image40.png"/><Relationship Id="rId32" Type="http://schemas.microsoft.com/office/2007/relationships/hdphoto" Target="../media/hdphoto12.wdp"/><Relationship Id="rId37" Type="http://schemas.openxmlformats.org/officeDocument/2006/relationships/image" Target="../media/image49.png"/><Relationship Id="rId5" Type="http://schemas.microsoft.com/office/2007/relationships/hdphoto" Target="../media/hdphoto3.wdp"/><Relationship Id="rId15" Type="http://schemas.openxmlformats.org/officeDocument/2006/relationships/image" Target="../media/image34.png"/><Relationship Id="rId23" Type="http://schemas.openxmlformats.org/officeDocument/2006/relationships/image" Target="../media/image39.png"/><Relationship Id="rId28" Type="http://schemas.openxmlformats.org/officeDocument/2006/relationships/image" Target="../media/image43.png"/><Relationship Id="rId36" Type="http://schemas.openxmlformats.org/officeDocument/2006/relationships/chart" Target="../charts/chart5.xml"/><Relationship Id="rId10" Type="http://schemas.openxmlformats.org/officeDocument/2006/relationships/image" Target="../media/image30.png"/><Relationship Id="rId19" Type="http://schemas.openxmlformats.org/officeDocument/2006/relationships/image" Target="../media/image36.png"/><Relationship Id="rId31" Type="http://schemas.openxmlformats.org/officeDocument/2006/relationships/image" Target="../media/image45.png"/><Relationship Id="rId4" Type="http://schemas.openxmlformats.org/officeDocument/2006/relationships/image" Target="../media/image25.png"/><Relationship Id="rId9" Type="http://schemas.openxmlformats.org/officeDocument/2006/relationships/image" Target="../media/image29.png"/><Relationship Id="rId14" Type="http://schemas.openxmlformats.org/officeDocument/2006/relationships/image" Target="../media/image33.png"/><Relationship Id="rId22" Type="http://schemas.microsoft.com/office/2007/relationships/hdphoto" Target="../media/hdphoto9.wdp"/><Relationship Id="rId27" Type="http://schemas.openxmlformats.org/officeDocument/2006/relationships/image" Target="../media/image42.png"/><Relationship Id="rId30" Type="http://schemas.microsoft.com/office/2007/relationships/hdphoto" Target="../media/hdphoto11.wdp"/><Relationship Id="rId35" Type="http://schemas.openxmlformats.org/officeDocument/2006/relationships/image" Target="../media/image4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3" Type="http://schemas.openxmlformats.org/officeDocument/2006/relationships/chart" Target="../charts/chart6.xml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3286E74-61A2-4F41-80F2-B0128466BF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96138" y="3632461"/>
            <a:ext cx="7995862" cy="142192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3200" spc="-50" dirty="0"/>
              <a:t>ОПЕРАТИВНЫЕ </a:t>
            </a:r>
            <a:r>
              <a:rPr lang="ru-RU" sz="3200" spc="-60" dirty="0"/>
              <a:t>ДАННЫЕ</a:t>
            </a:r>
          </a:p>
          <a:p>
            <a:pPr>
              <a:spcBef>
                <a:spcPts val="0"/>
              </a:spcBef>
            </a:pPr>
            <a:r>
              <a:rPr lang="ru-RU" sz="3200" spc="-60" dirty="0"/>
              <a:t>ПО ИНДЕКСУ ПРОМЫШЛЕННОГО ПРОИЗВОДСТВА</a:t>
            </a:r>
            <a:endParaRPr lang="ru-RU" sz="3200" spc="-5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87F880A-BB26-504E-B030-60B2AB4C03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8027" y="5417130"/>
            <a:ext cx="5003618" cy="345223"/>
          </a:xfrm>
        </p:spPr>
        <p:txBody>
          <a:bodyPr/>
          <a:lstStyle/>
          <a:p>
            <a:r>
              <a:rPr lang="ru-RU" sz="2400" dirty="0">
                <a:solidFill>
                  <a:srgbClr val="E1002B"/>
                </a:solidFill>
              </a:rPr>
              <a:t>за </a:t>
            </a:r>
            <a:r>
              <a:rPr lang="ru-RU" sz="2400" dirty="0" smtClean="0">
                <a:solidFill>
                  <a:srgbClr val="E1002B"/>
                </a:solidFill>
              </a:rPr>
              <a:t>январь-март </a:t>
            </a:r>
            <a:r>
              <a:rPr lang="ru-RU" sz="2400" dirty="0" smtClean="0">
                <a:solidFill>
                  <a:srgbClr val="E1002B"/>
                </a:solidFill>
              </a:rPr>
              <a:t>2021 </a:t>
            </a:r>
            <a:r>
              <a:rPr lang="ru-RU" sz="2400" dirty="0">
                <a:solidFill>
                  <a:srgbClr val="E1002B"/>
                </a:solidFill>
              </a:rPr>
              <a:t>года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648309" y="2286000"/>
            <a:ext cx="2786332" cy="621101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C00000">
                  <a:lumMod val="81000"/>
                </a:srgbClr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Территориальный орган Федеральной службы государственной статистики 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Республике Саха (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Якутия)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830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3" y="6355682"/>
            <a:ext cx="42816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10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270735" y="1755466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489696"/>
            <a:ext cx="10558342" cy="107258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</a:t>
            </a:r>
            <a:r>
              <a:rPr lang="ru-RU" sz="2000" b="1" spc="-80" dirty="0" smtClean="0"/>
              <a:t>ОБЕСПЕЧЕНИЮ </a:t>
            </a:r>
            <a:r>
              <a:rPr lang="ru-RU" sz="2000" b="1" spc="-80" dirty="0"/>
              <a:t>ЭЛЕКТРИЧЕСКОЙ ЭНЕРГИЕЙ, </a:t>
            </a:r>
            <a:endParaRPr lang="ru-RU" sz="2000" b="1" spc="-80" dirty="0" smtClean="0"/>
          </a:p>
          <a:p>
            <a:pPr>
              <a:spcBef>
                <a:spcPts val="0"/>
              </a:spcBef>
            </a:pPr>
            <a:r>
              <a:rPr lang="ru-RU" sz="2000" b="1" spc="-80" dirty="0" smtClean="0"/>
              <a:t>ГАЗОМ </a:t>
            </a:r>
            <a:r>
              <a:rPr lang="ru-RU" sz="2000" b="1" spc="-80" dirty="0"/>
              <a:t>И </a:t>
            </a:r>
            <a:r>
              <a:rPr lang="ru-RU" sz="2000" b="1" spc="-80" dirty="0" smtClean="0"/>
              <a:t>ПАРОМ; КОНДИЦИОНИРОВАНИЮ ВОЗДУХА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725072" y="2378833"/>
            <a:ext cx="172815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109,</a:t>
            </a:r>
            <a:r>
              <a:rPr lang="ru-RU" sz="2000" b="1" spc="-30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6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621383" y="3173988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451386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ЯНВАРЬ-МАРТ </a:t>
            </a:r>
            <a:r>
              <a:rPr lang="ru-RU" sz="1400" dirty="0" smtClean="0"/>
              <a:t>2021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ЯНВАРЮ-МАРТУ </a:t>
            </a:r>
            <a:r>
              <a:rPr lang="ru-RU" sz="1400" dirty="0" smtClean="0"/>
              <a:t>2020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729023" y="3744808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102,</a:t>
            </a:r>
            <a:r>
              <a:rPr lang="ru-RU" sz="2000" b="1" spc="-30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5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725072" y="4514250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8969159"/>
              </p:ext>
            </p:extLst>
          </p:nvPr>
        </p:nvGraphicFramePr>
        <p:xfrm>
          <a:off x="164755" y="2024228"/>
          <a:ext cx="5049795" cy="464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0" name="Группа 109"/>
          <p:cNvGrpSpPr/>
          <p:nvPr/>
        </p:nvGrpSpPr>
        <p:grpSpPr>
          <a:xfrm>
            <a:off x="436776" y="662104"/>
            <a:ext cx="720000" cy="720000"/>
            <a:chOff x="436776" y="665989"/>
            <a:chExt cx="720000" cy="720000"/>
          </a:xfrm>
        </p:grpSpPr>
        <p:sp>
          <p:nvSpPr>
            <p:cNvPr id="111" name="Овал 110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2104"/>
              <a:ext cx="540000" cy="540000"/>
            </a:xfrm>
            <a:prstGeom prst="rect">
              <a:avLst/>
            </a:prstGeom>
          </p:spPr>
        </p:pic>
      </p:grpSp>
      <p:grpSp>
        <p:nvGrpSpPr>
          <p:cNvPr id="106" name="Группа 105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3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4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473114" y="6114906"/>
            <a:ext cx="1319241" cy="276999"/>
            <a:chOff x="9632569" y="1908316"/>
            <a:chExt cx="1319241" cy="276999"/>
          </a:xfrm>
        </p:grpSpPr>
        <p:sp>
          <p:nvSpPr>
            <p:cNvPr id="35" name="Овал 34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778732" y="1908316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92,4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97,8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8970976" y="6096517"/>
            <a:ext cx="1402492" cy="276999"/>
            <a:chOff x="9632569" y="2543590"/>
            <a:chExt cx="1402492" cy="276999"/>
          </a:xfrm>
        </p:grpSpPr>
        <p:sp>
          <p:nvSpPr>
            <p:cNvPr id="38" name="Овал 37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538D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783436" y="2543590"/>
              <a:ext cx="1251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99,2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102,0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10420060" y="6070637"/>
            <a:ext cx="1476335" cy="276999"/>
            <a:chOff x="9632569" y="2851258"/>
            <a:chExt cx="1476335" cy="276999"/>
          </a:xfrm>
        </p:grpSpPr>
        <p:sp>
          <p:nvSpPr>
            <p:cNvPr id="41" name="Овал 40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778732" y="2851258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104,6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108,3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829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3" y="6355682"/>
            <a:ext cx="42816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11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270735" y="1755466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216479" y="489696"/>
            <a:ext cx="10810499" cy="107258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</a:t>
            </a:r>
            <a:r>
              <a:rPr lang="ru-RU" sz="2000" b="1" spc="-80" dirty="0" smtClean="0"/>
              <a:t>ВОДОСНАБЖЕНИЮ, ВОДООТВЕДЕНИЮ, ОРГАНИЗАЦИИ СБОРА И УТИЛИЗАЦИИ ОТХОДОВ, ДЕЯТЕЛЬНОСТИ ПО ЛИКВИДАЦИИ ЗАГРЯЗНЕНИЙ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502674" y="2496515"/>
            <a:ext cx="169564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111,</a:t>
            </a:r>
            <a:r>
              <a:rPr lang="ru-RU" sz="2000" b="1" spc="-30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</a:t>
            </a:r>
            <a:r>
              <a:rPr lang="ru-RU" sz="2000" b="1" spc="-3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357770" y="327284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451386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ЯНВАРЬ-МАРТ </a:t>
            </a:r>
            <a:r>
              <a:rPr lang="ru-RU" sz="1400" dirty="0" smtClean="0"/>
              <a:t>2021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ЯНВАРЮ-МАРТУ </a:t>
            </a:r>
            <a:r>
              <a:rPr lang="ru-RU" sz="1400" dirty="0" smtClean="0"/>
              <a:t>2020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702937" y="3836347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C0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99,</a:t>
            </a:r>
            <a:r>
              <a:rPr lang="ru-RU" sz="2000" b="1" spc="-30" dirty="0">
                <a:solidFill>
                  <a:srgbClr val="C0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8</a:t>
            </a:r>
            <a:r>
              <a:rPr lang="ru-RU" sz="2000" b="1" spc="-30" dirty="0" smtClean="0">
                <a:solidFill>
                  <a:srgbClr val="C0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C000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543840" y="4588391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106" name="Группа 105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07" name="Овал 106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8" name="Рисунок 107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7003" y="793538"/>
              <a:ext cx="540676" cy="540000"/>
            </a:xfrm>
            <a:prstGeom prst="rect">
              <a:avLst/>
            </a:prstGeom>
          </p:spPr>
        </p:pic>
      </p:grpSp>
      <p:graphicFrame>
        <p:nvGraphicFramePr>
          <p:cNvPr id="114" name="Диаграмма 1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8839025"/>
              </p:ext>
            </p:extLst>
          </p:nvPr>
        </p:nvGraphicFramePr>
        <p:xfrm>
          <a:off x="270735" y="2077156"/>
          <a:ext cx="5017957" cy="4433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9" name="Группа 108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110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1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2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3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473114" y="6114906"/>
            <a:ext cx="1319241" cy="276999"/>
            <a:chOff x="9632569" y="1908316"/>
            <a:chExt cx="1319241" cy="276999"/>
          </a:xfrm>
        </p:grpSpPr>
        <p:sp>
          <p:nvSpPr>
            <p:cNvPr id="35" name="Овал 34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778732" y="1908316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86,8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98,4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8939021" y="6102282"/>
            <a:ext cx="1481039" cy="276999"/>
            <a:chOff x="9632569" y="2543590"/>
            <a:chExt cx="1481039" cy="276999"/>
          </a:xfrm>
        </p:grpSpPr>
        <p:sp>
          <p:nvSpPr>
            <p:cNvPr id="38" name="Овал 37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538D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783436" y="2543590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100,3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101,6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10518550" y="6083893"/>
            <a:ext cx="1467871" cy="276999"/>
            <a:chOff x="9632569" y="2851258"/>
            <a:chExt cx="1467871" cy="276999"/>
          </a:xfrm>
        </p:grpSpPr>
        <p:sp>
          <p:nvSpPr>
            <p:cNvPr id="41" name="Овал 40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778732" y="2851258"/>
              <a:ext cx="13217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115,7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138,4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018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9614" y="6355682"/>
            <a:ext cx="444492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2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2012808" y="180184"/>
            <a:ext cx="9830567" cy="589253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166" y="665989"/>
            <a:ext cx="8572949" cy="540001"/>
          </a:xfrm>
        </p:spPr>
        <p:txBody>
          <a:bodyPr>
            <a:noAutofit/>
          </a:bodyPr>
          <a:lstStyle/>
          <a:p>
            <a:r>
              <a:rPr lang="ru-RU" sz="2600" dirty="0"/>
              <a:t>ИНДЕКС ПРОМЫШЛЕННОГО ПРОИЗВОДСТВА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89" name="Прямая соединительная линия 88"/>
          <p:cNvCxnSpPr/>
          <p:nvPr/>
        </p:nvCxnSpPr>
        <p:spPr>
          <a:xfrm>
            <a:off x="294704" y="3580665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190843" y="1734522"/>
            <a:ext cx="28540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месяцу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" name="Рисунок 96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1401" y="2358052"/>
            <a:ext cx="1105300" cy="1103918"/>
          </a:xfrm>
          <a:prstGeom prst="rect">
            <a:avLst/>
          </a:prstGeom>
        </p:spPr>
      </p:pic>
      <p:cxnSp>
        <p:nvCxnSpPr>
          <p:cNvPr id="100" name="Прямая соединительная линия 99"/>
          <p:cNvCxnSpPr/>
          <p:nvPr/>
        </p:nvCxnSpPr>
        <p:spPr>
          <a:xfrm>
            <a:off x="281475" y="5558127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Прямоугольник 110"/>
          <p:cNvSpPr/>
          <p:nvPr/>
        </p:nvSpPr>
        <p:spPr>
          <a:xfrm>
            <a:off x="4264404" y="6285208"/>
            <a:ext cx="3321935" cy="22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100" spc="-4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месяцу предыдущего года</a:t>
            </a:r>
            <a:endParaRPr lang="ru-RU" sz="1100" b="1" spc="-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036057" y="6307035"/>
            <a:ext cx="516677" cy="170846"/>
            <a:chOff x="3753166" y="6493433"/>
            <a:chExt cx="516677" cy="170846"/>
          </a:xfrm>
        </p:grpSpPr>
        <p:cxnSp>
          <p:nvCxnSpPr>
            <p:cNvPr id="113" name="Прямая соединительная линия 112"/>
            <p:cNvCxnSpPr/>
            <p:nvPr/>
          </p:nvCxnSpPr>
          <p:spPr>
            <a:xfrm flipV="1">
              <a:off x="3753166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Прямая соединительная линия 113"/>
            <p:cNvCxnSpPr/>
            <p:nvPr/>
          </p:nvCxnSpPr>
          <p:spPr>
            <a:xfrm flipV="1">
              <a:off x="4082677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Прямая соединительная линия 114"/>
            <p:cNvCxnSpPr/>
            <p:nvPr/>
          </p:nvCxnSpPr>
          <p:spPr>
            <a:xfrm flipH="1" flipV="1">
              <a:off x="3922027" y="6493433"/>
              <a:ext cx="187166" cy="170846"/>
            </a:xfrm>
            <a:prstGeom prst="line">
              <a:avLst/>
            </a:prstGeom>
            <a:ln w="57150">
              <a:solidFill>
                <a:srgbClr val="4FAF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Прямоугольник 115"/>
          <p:cNvSpPr/>
          <p:nvPr/>
        </p:nvSpPr>
        <p:spPr>
          <a:xfrm>
            <a:off x="8552734" y="6289023"/>
            <a:ext cx="2816026" cy="22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1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100" spc="-4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предыдущему месяцу</a:t>
            </a:r>
            <a:endParaRPr lang="ru-RU" sz="1100" b="1" spc="-40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3719795" y="6209781"/>
            <a:ext cx="518400" cy="304934"/>
            <a:chOff x="3751443" y="6024212"/>
            <a:chExt cx="518400" cy="304934"/>
          </a:xfrm>
        </p:grpSpPr>
        <p:sp>
          <p:nvSpPr>
            <p:cNvPr id="112" name="Прямоугольный треугольник 111"/>
            <p:cNvSpPr/>
            <p:nvPr/>
          </p:nvSpPr>
          <p:spPr>
            <a:xfrm flipH="1">
              <a:off x="3840639" y="6024212"/>
              <a:ext cx="312943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Прямоугольный треугольник 116"/>
            <p:cNvSpPr/>
            <p:nvPr/>
          </p:nvSpPr>
          <p:spPr>
            <a:xfrm>
              <a:off x="3863174" y="6103454"/>
              <a:ext cx="2080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Прямоугольный треугольник 117"/>
            <p:cNvSpPr/>
            <p:nvPr/>
          </p:nvSpPr>
          <p:spPr>
            <a:xfrm flipH="1">
              <a:off x="3751443" y="6103454"/>
              <a:ext cx="1117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Прямоугольный треугольник 118"/>
            <p:cNvSpPr/>
            <p:nvPr/>
          </p:nvSpPr>
          <p:spPr>
            <a:xfrm>
              <a:off x="4153582" y="6024212"/>
              <a:ext cx="116261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8" name="Диаграмма 47">
            <a:extLst>
              <a:ext uri="{FF2B5EF4-FFF2-40B4-BE49-F238E27FC236}">
                <a16:creationId xmlns="" xmlns:a16="http://schemas.microsoft.com/office/drawing/2014/main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7232276"/>
              </p:ext>
            </p:extLst>
          </p:nvPr>
        </p:nvGraphicFramePr>
        <p:xfrm>
          <a:off x="3273190" y="1610085"/>
          <a:ext cx="8918810" cy="393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50" name="Рисунок 49"/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704" y="4341725"/>
            <a:ext cx="1078694" cy="1080000"/>
          </a:xfrm>
          <a:prstGeom prst="rect">
            <a:avLst/>
          </a:prstGeom>
        </p:spPr>
      </p:pic>
      <p:sp>
        <p:nvSpPr>
          <p:cNvPr id="51" name="Прямоугольник 50"/>
          <p:cNvSpPr/>
          <p:nvPr/>
        </p:nvSpPr>
        <p:spPr>
          <a:xfrm>
            <a:off x="1837426" y="2614413"/>
            <a:ext cx="1523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113,</a:t>
            </a:r>
            <a:r>
              <a:rPr lang="ru-RU" sz="2000" b="1" dirty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ru-RU" sz="20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2000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493880" y="4529984"/>
            <a:ext cx="1867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36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91,</a:t>
            </a:r>
            <a:r>
              <a:rPr lang="ru-RU" sz="2000" b="1" dirty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0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2000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4965145" y="5558127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ru-RU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Левая фигурная скобка 61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5437296" y="3664116"/>
            <a:ext cx="100024" cy="3535016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3" name="Левая фигурная скобка 62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9102618" y="3637329"/>
            <a:ext cx="100022" cy="3588585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3342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6" name="Прямоугольник 65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8718497" y="5555489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ru-RU" sz="2000" b="1" dirty="0">
              <a:solidFill>
                <a:srgbClr val="3342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Левая фигурная скобка 66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11379802" y="5017751"/>
            <a:ext cx="100019" cy="827752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E1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11015935" y="5555489"/>
            <a:ext cx="962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90843" y="3754000"/>
            <a:ext cx="24860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предыдущему месяцу 2021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Текст 3"/>
          <p:cNvSpPr txBox="1">
            <a:spLocks/>
          </p:cNvSpPr>
          <p:nvPr/>
        </p:nvSpPr>
        <p:spPr>
          <a:xfrm>
            <a:off x="1352447" y="1102682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МАРТ</a:t>
            </a:r>
            <a:r>
              <a:rPr lang="ru-RU" sz="1600" dirty="0" smtClean="0"/>
              <a:t> </a:t>
            </a:r>
            <a:r>
              <a:rPr lang="ru-RU" sz="1600" dirty="0" smtClean="0"/>
              <a:t>2021 </a:t>
            </a:r>
            <a:r>
              <a:rPr lang="ru-RU" sz="1600" dirty="0"/>
              <a:t>ГОДА</a:t>
            </a:r>
          </a:p>
        </p:txBody>
      </p:sp>
      <p:sp>
        <p:nvSpPr>
          <p:cNvPr id="55" name="Равнобедренный треугольник 54"/>
          <p:cNvSpPr/>
          <p:nvPr/>
        </p:nvSpPr>
        <p:spPr>
          <a:xfrm rot="10800000" flipV="1">
            <a:off x="1625876" y="2937578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  <p:sp>
        <p:nvSpPr>
          <p:cNvPr id="45" name="Равнобедренный треугольник 44"/>
          <p:cNvSpPr/>
          <p:nvPr/>
        </p:nvSpPr>
        <p:spPr>
          <a:xfrm rot="10800000" flipV="1">
            <a:off x="1666536" y="4782785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31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9614" y="6355682"/>
            <a:ext cx="444492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3</a:t>
            </a:fld>
            <a:endParaRPr lang="ru-RU" dirty="0"/>
          </a:p>
        </p:txBody>
      </p:sp>
      <p:grpSp>
        <p:nvGrpSpPr>
          <p:cNvPr id="4" name="Группа 26"/>
          <p:cNvGrpSpPr/>
          <p:nvPr/>
        </p:nvGrpSpPr>
        <p:grpSpPr>
          <a:xfrm>
            <a:off x="2012808" y="180184"/>
            <a:ext cx="9830567" cy="589253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6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7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166" y="665989"/>
            <a:ext cx="8572949" cy="540001"/>
          </a:xfrm>
        </p:spPr>
        <p:txBody>
          <a:bodyPr>
            <a:noAutofit/>
          </a:bodyPr>
          <a:lstStyle/>
          <a:p>
            <a:r>
              <a:rPr lang="ru-RU" sz="2600" dirty="0"/>
              <a:t>ИНДЕКС ПРОМЫШЛЕННОГО ПРОИЗВОДСТВА</a:t>
            </a:r>
          </a:p>
        </p:txBody>
      </p:sp>
      <p:grpSp>
        <p:nvGrpSpPr>
          <p:cNvPr id="8" name="Группа 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89" name="Прямая соединительная линия 88"/>
          <p:cNvCxnSpPr/>
          <p:nvPr/>
        </p:nvCxnSpPr>
        <p:spPr>
          <a:xfrm>
            <a:off x="286465" y="3587271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190843" y="1734522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" name="Рисунок 96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7876" y="2359234"/>
            <a:ext cx="1105300" cy="1103918"/>
          </a:xfrm>
          <a:prstGeom prst="rect">
            <a:avLst/>
          </a:prstGeom>
        </p:spPr>
      </p:pic>
      <p:sp>
        <p:nvSpPr>
          <p:cNvPr id="111" name="Прямоугольник 110"/>
          <p:cNvSpPr/>
          <p:nvPr/>
        </p:nvSpPr>
        <p:spPr>
          <a:xfrm>
            <a:off x="6628664" y="6293446"/>
            <a:ext cx="3321935" cy="22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100" spc="-4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предыдущего года</a:t>
            </a:r>
            <a:endParaRPr lang="ru-RU" sz="1100" b="1" spc="-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Группа 5"/>
          <p:cNvGrpSpPr/>
          <p:nvPr/>
        </p:nvGrpSpPr>
        <p:grpSpPr>
          <a:xfrm>
            <a:off x="6026390" y="6234495"/>
            <a:ext cx="518400" cy="304934"/>
            <a:chOff x="3751443" y="6024212"/>
            <a:chExt cx="518400" cy="304934"/>
          </a:xfrm>
        </p:grpSpPr>
        <p:sp>
          <p:nvSpPr>
            <p:cNvPr id="112" name="Прямоугольный треугольник 111"/>
            <p:cNvSpPr/>
            <p:nvPr/>
          </p:nvSpPr>
          <p:spPr>
            <a:xfrm flipH="1">
              <a:off x="3840639" y="6024212"/>
              <a:ext cx="312943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Прямоугольный треугольник 116"/>
            <p:cNvSpPr/>
            <p:nvPr/>
          </p:nvSpPr>
          <p:spPr>
            <a:xfrm>
              <a:off x="3863174" y="6103454"/>
              <a:ext cx="2080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Прямоугольный треугольник 117"/>
            <p:cNvSpPr/>
            <p:nvPr/>
          </p:nvSpPr>
          <p:spPr>
            <a:xfrm flipH="1">
              <a:off x="3751443" y="6103454"/>
              <a:ext cx="111731" cy="225691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Прямоугольный треугольник 118"/>
            <p:cNvSpPr/>
            <p:nvPr/>
          </p:nvSpPr>
          <p:spPr>
            <a:xfrm>
              <a:off x="4153582" y="6024212"/>
              <a:ext cx="116261" cy="304934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8" name="Диаграмма 47">
            <a:extLst>
              <a:ext uri="{FF2B5EF4-FFF2-40B4-BE49-F238E27FC236}">
                <a16:creationId xmlns="" xmlns:a16="http://schemas.microsoft.com/office/drawing/2014/main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4935033"/>
              </p:ext>
            </p:extLst>
          </p:nvPr>
        </p:nvGraphicFramePr>
        <p:xfrm>
          <a:off x="3273190" y="1610085"/>
          <a:ext cx="8918810" cy="393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1" name="Прямоугольник 50"/>
          <p:cNvSpPr/>
          <p:nvPr/>
        </p:nvSpPr>
        <p:spPr>
          <a:xfrm>
            <a:off x="1826437" y="2752823"/>
            <a:ext cx="14271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112,</a:t>
            </a:r>
            <a:r>
              <a:rPr lang="ru-RU" sz="20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0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2000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5024446" y="5629860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ru-RU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Левая фигурная скобка 61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5403090" y="3689615"/>
            <a:ext cx="202939" cy="3569528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3" name="Левая фигурная скобка 62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9055474" y="3675772"/>
            <a:ext cx="202940" cy="3597214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3342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6" name="Прямоугольник 65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8676831" y="5629966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ru-RU" sz="2000" b="1" dirty="0">
              <a:solidFill>
                <a:srgbClr val="3342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Левая фигурная скобка 66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11346153" y="5078703"/>
            <a:ext cx="142066" cy="730478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E1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10955551" y="5575850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Текст 3"/>
          <p:cNvSpPr txBox="1">
            <a:spLocks/>
          </p:cNvSpPr>
          <p:nvPr/>
        </p:nvSpPr>
        <p:spPr>
          <a:xfrm>
            <a:off x="1352447" y="1102682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ЯНВАРЬ-МАРТ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2021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>ГОДА</a:t>
            </a:r>
          </a:p>
        </p:txBody>
      </p:sp>
      <p:sp>
        <p:nvSpPr>
          <p:cNvPr id="34" name="Равнобедренный треугольник 33"/>
          <p:cNvSpPr/>
          <p:nvPr/>
        </p:nvSpPr>
        <p:spPr>
          <a:xfrm rot="10800000" flipV="1">
            <a:off x="1528601" y="3005625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76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34107" y="6355682"/>
            <a:ext cx="419999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4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446" y="656622"/>
            <a:ext cx="10463941" cy="501500"/>
          </a:xfrm>
        </p:spPr>
        <p:txBody>
          <a:bodyPr>
            <a:noAutofit/>
          </a:bodyPr>
          <a:lstStyle/>
          <a:p>
            <a:r>
              <a:rPr lang="ru-RU" sz="2600" dirty="0"/>
              <a:t>ИНДЕКСЫ </a:t>
            </a:r>
            <a:r>
              <a:rPr lang="ru-RU" sz="2600" dirty="0" smtClean="0"/>
              <a:t>ПРОИЗВОДСТВА ПО ВИДАМ ДЕЯТЕЛЬНОСТИ</a:t>
            </a:r>
            <a:endParaRPr lang="ru-RU" sz="26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2" name="Прямая соединительная линия 71"/>
          <p:cNvCxnSpPr/>
          <p:nvPr/>
        </p:nvCxnSpPr>
        <p:spPr>
          <a:xfrm>
            <a:off x="306198" y="279882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/>
          <p:nvPr/>
        </p:nvCxnSpPr>
        <p:spPr>
          <a:xfrm>
            <a:off x="323074" y="394957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Прямоугольник 125"/>
          <p:cNvSpPr/>
          <p:nvPr/>
        </p:nvSpPr>
        <p:spPr>
          <a:xfrm>
            <a:off x="246270" y="4684828"/>
            <a:ext cx="213391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Обрабатывающие производства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0" name="Прямая соединительная линия 129"/>
          <p:cNvCxnSpPr/>
          <p:nvPr/>
        </p:nvCxnSpPr>
        <p:spPr>
          <a:xfrm>
            <a:off x="290750" y="4906320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Прямоугольник 130"/>
          <p:cNvSpPr/>
          <p:nvPr/>
        </p:nvSpPr>
        <p:spPr>
          <a:xfrm>
            <a:off x="246270" y="2552602"/>
            <a:ext cx="20072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полезных ископаемых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5" name="Прямая соединительная линия 134"/>
          <p:cNvCxnSpPr/>
          <p:nvPr/>
        </p:nvCxnSpPr>
        <p:spPr>
          <a:xfrm>
            <a:off x="260881" y="6126772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Прямоугольник 135"/>
          <p:cNvSpPr/>
          <p:nvPr/>
        </p:nvSpPr>
        <p:spPr>
          <a:xfrm>
            <a:off x="266263" y="3549463"/>
            <a:ext cx="26532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электрической энергией, </a:t>
            </a:r>
            <a:endParaRPr lang="ru-RU" sz="1000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000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газом </a:t>
            </a:r>
            <a:r>
              <a:rPr lang="ru-RU" sz="1000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000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паром; кондиционирование воздуха</a:t>
            </a:r>
            <a:endParaRPr lang="ru-RU" sz="1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200117" y="5709029"/>
            <a:ext cx="2834298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Водоснабжение; водоотведение, организация сбора и утилизации отходов, деятельность по ликвидации загрязнений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0170" y="4975823"/>
            <a:ext cx="656020" cy="6552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95" y="2834699"/>
            <a:ext cx="655200" cy="6552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74" y="1897402"/>
            <a:ext cx="655200" cy="655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76" y="4015704"/>
            <a:ext cx="655200" cy="655200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>
            <a:off x="3751443" y="6024212"/>
            <a:ext cx="8064944" cy="738503"/>
            <a:chOff x="3510495" y="5986866"/>
            <a:chExt cx="8064944" cy="738503"/>
          </a:xfrm>
        </p:grpSpPr>
        <p:cxnSp>
          <p:nvCxnSpPr>
            <p:cNvPr id="15" name="Прямая соединительная линия 14">
              <a:extLst>
                <a:ext uri="{FF2B5EF4-FFF2-40B4-BE49-F238E27FC236}">
                  <a16:creationId xmlns="" xmlns:a16="http://schemas.microsoft.com/office/drawing/2014/main" id="{A68FD7A0-ECF7-4273-8C04-A116EFB25845}"/>
                </a:ext>
              </a:extLst>
            </p:cNvPr>
            <p:cNvCxnSpPr>
              <a:cxnSpLocks/>
            </p:cNvCxnSpPr>
            <p:nvPr/>
          </p:nvCxnSpPr>
          <p:spPr>
            <a:xfrm>
              <a:off x="8284681" y="6292117"/>
              <a:ext cx="0" cy="66"/>
            </a:xfrm>
            <a:prstGeom prst="line">
              <a:avLst/>
            </a:prstGeom>
            <a:ln w="28575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>
              <a:extLst>
                <a:ext uri="{FF2B5EF4-FFF2-40B4-BE49-F238E27FC236}">
                  <a16:creationId xmlns="" xmlns:a16="http://schemas.microsoft.com/office/drawing/2014/main" id="{A68FD7A0-ECF7-4273-8C04-A116EFB25845}"/>
                </a:ext>
              </a:extLst>
            </p:cNvPr>
            <p:cNvCxnSpPr>
              <a:cxnSpLocks/>
            </p:cNvCxnSpPr>
            <p:nvPr/>
          </p:nvCxnSpPr>
          <p:spPr>
            <a:xfrm>
              <a:off x="8284681" y="6292117"/>
              <a:ext cx="0" cy="66"/>
            </a:xfrm>
            <a:prstGeom prst="line">
              <a:avLst/>
            </a:prstGeom>
            <a:ln w="28575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Прямоугольник 24"/>
            <p:cNvSpPr/>
            <p:nvPr/>
          </p:nvSpPr>
          <p:spPr>
            <a:xfrm>
              <a:off x="3999564" y="6039204"/>
              <a:ext cx="2859554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Индекс промышленного производства</a:t>
              </a:r>
            </a:p>
          </p:txBody>
        </p:sp>
        <p:grpSp>
          <p:nvGrpSpPr>
            <p:cNvPr id="26" name="Группа 25"/>
            <p:cNvGrpSpPr/>
            <p:nvPr/>
          </p:nvGrpSpPr>
          <p:grpSpPr>
            <a:xfrm>
              <a:off x="3510495" y="5986866"/>
              <a:ext cx="518400" cy="304934"/>
              <a:chOff x="1439586" y="5403850"/>
              <a:chExt cx="801365" cy="414903"/>
            </a:xfrm>
            <a:solidFill>
              <a:schemeClr val="bg1">
                <a:lumMod val="85000"/>
              </a:schemeClr>
            </a:solidFill>
          </p:grpSpPr>
          <p:sp>
            <p:nvSpPr>
              <p:cNvPr id="34" name="Прямоугольный треугольник 33"/>
              <p:cNvSpPr/>
              <p:nvPr/>
            </p:nvSpPr>
            <p:spPr>
              <a:xfrm>
                <a:off x="1612304" y="5511669"/>
                <a:ext cx="321584" cy="30708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ый треугольник 34"/>
              <p:cNvSpPr/>
              <p:nvPr/>
            </p:nvSpPr>
            <p:spPr>
              <a:xfrm flipH="1">
                <a:off x="1577469" y="5403850"/>
                <a:ext cx="483760" cy="41490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рямоугольный треугольник 35"/>
              <p:cNvSpPr/>
              <p:nvPr/>
            </p:nvSpPr>
            <p:spPr>
              <a:xfrm flipH="1">
                <a:off x="1439586" y="5511669"/>
                <a:ext cx="172718" cy="30708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ый треугольник 36"/>
              <p:cNvSpPr/>
              <p:nvPr/>
            </p:nvSpPr>
            <p:spPr>
              <a:xfrm>
                <a:off x="2061229" y="5403850"/>
                <a:ext cx="179722" cy="41490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45" name="Группа 144"/>
            <p:cNvGrpSpPr/>
            <p:nvPr/>
          </p:nvGrpSpPr>
          <p:grpSpPr>
            <a:xfrm>
              <a:off x="3512218" y="6456087"/>
              <a:ext cx="516677" cy="170846"/>
              <a:chOff x="2156039" y="6355682"/>
              <a:chExt cx="516677" cy="170846"/>
            </a:xfrm>
          </p:grpSpPr>
          <p:cxnSp>
            <p:nvCxnSpPr>
              <p:cNvPr id="146" name="Прямая соединительная линия 145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Прямая соединительная линия 146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Прямая соединительная линия 147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E100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9" name="Прямоугольник 148"/>
            <p:cNvSpPr/>
            <p:nvPr/>
          </p:nvSpPr>
          <p:spPr>
            <a:xfrm>
              <a:off x="3999565" y="6362193"/>
              <a:ext cx="2859554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Обеспечение электрической энергией, газом и паром; кондиционирование воздуха</a:t>
              </a:r>
            </a:p>
          </p:txBody>
        </p:sp>
        <p:grpSp>
          <p:nvGrpSpPr>
            <p:cNvPr id="150" name="Группа 149"/>
            <p:cNvGrpSpPr/>
            <p:nvPr/>
          </p:nvGrpSpPr>
          <p:grpSpPr>
            <a:xfrm>
              <a:off x="6890683" y="6456087"/>
              <a:ext cx="516677" cy="170846"/>
              <a:chOff x="2156039" y="6355682"/>
              <a:chExt cx="516677" cy="170846"/>
            </a:xfrm>
          </p:grpSpPr>
          <p:cxnSp>
            <p:nvCxnSpPr>
              <p:cNvPr id="151" name="Прямая соединительная линия 150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Прямая соединительная линия 151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Прямая соединительная линия 152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3342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4" name="Прямоугольник 153"/>
            <p:cNvSpPr/>
            <p:nvPr/>
          </p:nvSpPr>
          <p:spPr>
            <a:xfrm>
              <a:off x="7381884" y="6359167"/>
              <a:ext cx="419355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Водоснабжение; водоотведение, организация сбора и утилизации отходов, деятельность по ликвидации загрязнений</a:t>
              </a:r>
            </a:p>
          </p:txBody>
        </p:sp>
        <p:grpSp>
          <p:nvGrpSpPr>
            <p:cNvPr id="155" name="Группа 154"/>
            <p:cNvGrpSpPr/>
            <p:nvPr/>
          </p:nvGrpSpPr>
          <p:grpSpPr>
            <a:xfrm>
              <a:off x="6890683" y="6089426"/>
              <a:ext cx="516677" cy="170846"/>
              <a:chOff x="2156039" y="6355682"/>
              <a:chExt cx="516677" cy="170846"/>
            </a:xfrm>
          </p:grpSpPr>
          <p:cxnSp>
            <p:nvCxnSpPr>
              <p:cNvPr id="156" name="Прямая соединительная линия 155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Прямая соединительная линия 156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Прямая соединительная линия 157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FFC3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9" name="Прямоугольник 158"/>
            <p:cNvSpPr/>
            <p:nvPr/>
          </p:nvSpPr>
          <p:spPr>
            <a:xfrm>
              <a:off x="7381884" y="5992506"/>
              <a:ext cx="144631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Обрабатывающие  производства</a:t>
              </a:r>
            </a:p>
          </p:txBody>
        </p:sp>
        <p:grpSp>
          <p:nvGrpSpPr>
            <p:cNvPr id="160" name="Группа 159"/>
            <p:cNvGrpSpPr/>
            <p:nvPr/>
          </p:nvGrpSpPr>
          <p:grpSpPr>
            <a:xfrm>
              <a:off x="8868056" y="6089426"/>
              <a:ext cx="516677" cy="170846"/>
              <a:chOff x="2156039" y="6355682"/>
              <a:chExt cx="516677" cy="170846"/>
            </a:xfrm>
          </p:grpSpPr>
          <p:cxnSp>
            <p:nvCxnSpPr>
              <p:cNvPr id="161" name="Прямая соединительная линия 160"/>
              <p:cNvCxnSpPr/>
              <p:nvPr/>
            </p:nvCxnSpPr>
            <p:spPr>
              <a:xfrm flipV="1">
                <a:off x="2156039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Прямая соединительная линия 161"/>
              <p:cNvCxnSpPr/>
              <p:nvPr/>
            </p:nvCxnSpPr>
            <p:spPr>
              <a:xfrm flipV="1">
                <a:off x="2485550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Прямая соединительная линия 162"/>
              <p:cNvCxnSpPr/>
              <p:nvPr/>
            </p:nvCxnSpPr>
            <p:spPr>
              <a:xfrm flipH="1" flipV="1">
                <a:off x="2324900" y="6355682"/>
                <a:ext cx="187166" cy="170846"/>
              </a:xfrm>
              <a:prstGeom prst="line">
                <a:avLst/>
              </a:prstGeom>
              <a:ln w="57150">
                <a:solidFill>
                  <a:srgbClr val="4FAF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" name="Прямоугольник 163"/>
            <p:cNvSpPr/>
            <p:nvPr/>
          </p:nvSpPr>
          <p:spPr>
            <a:xfrm>
              <a:off x="9359257" y="5992506"/>
              <a:ext cx="1446315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1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Добыча полезных  ископаемых</a:t>
              </a:r>
            </a:p>
          </p:txBody>
        </p:sp>
      </p:grpSp>
      <p:graphicFrame>
        <p:nvGraphicFramePr>
          <p:cNvPr id="82" name="Диаграмма 81">
            <a:extLst>
              <a:ext uri="{FF2B5EF4-FFF2-40B4-BE49-F238E27FC236}">
                <a16:creationId xmlns="" xmlns:a16="http://schemas.microsoft.com/office/drawing/2014/main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6442254"/>
              </p:ext>
            </p:extLst>
          </p:nvPr>
        </p:nvGraphicFramePr>
        <p:xfrm>
          <a:off x="3162300" y="1610085"/>
          <a:ext cx="9029700" cy="393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8" name="Прямоугольник 87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4930820" y="5631023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ru-RU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Левая фигурная скобка 88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5335139" y="3634422"/>
            <a:ext cx="151588" cy="3628566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90" name="Левая фигурная скобка 89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9049743" y="3647398"/>
            <a:ext cx="105853" cy="3567739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3342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91" name="Прямоугольник 90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8589034" y="5594207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ru-RU" sz="2000" b="1" dirty="0">
              <a:solidFill>
                <a:srgbClr val="3342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Левая фигурная скобка 92">
            <a:extLst>
              <a:ext uri="{FF2B5EF4-FFF2-40B4-BE49-F238E27FC236}">
                <a16:creationId xmlns="" xmlns:a16="http://schemas.microsoft.com/office/drawing/2014/main" id="{F7FB674C-0550-43DC-ABBE-DD9193CB4A0D}"/>
              </a:ext>
            </a:extLst>
          </p:cNvPr>
          <p:cNvSpPr/>
          <p:nvPr/>
        </p:nvSpPr>
        <p:spPr>
          <a:xfrm rot="16200000">
            <a:off x="11363593" y="5055838"/>
            <a:ext cx="111286" cy="745430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E1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1002B"/>
              </a:solidFill>
            </a:endParaRPr>
          </a:p>
          <a:p>
            <a:pPr algn="ctr"/>
            <a:endParaRPr lang="ru-RU" dirty="0">
              <a:solidFill>
                <a:srgbClr val="E1002B"/>
              </a:solidFill>
            </a:endParaRPr>
          </a:p>
        </p:txBody>
      </p:sp>
      <p:sp>
        <p:nvSpPr>
          <p:cNvPr id="94" name="Прямоугольник 93">
            <a:extLst>
              <a:ext uri="{FF2B5EF4-FFF2-40B4-BE49-F238E27FC236}">
                <a16:creationId xmlns="" xmlns:a16="http://schemas.microsoft.com/office/drawing/2014/main" id="{C5809A8C-FA34-4CFF-9584-5F3E1FC12DE1}"/>
              </a:ext>
            </a:extLst>
          </p:cNvPr>
          <p:cNvSpPr/>
          <p:nvPr/>
        </p:nvSpPr>
        <p:spPr>
          <a:xfrm>
            <a:off x="10939123" y="5544362"/>
            <a:ext cx="960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1617533" y="2877689"/>
            <a:ext cx="1394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104</a:t>
            </a:r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,6%</a:t>
            </a:r>
            <a:endParaRPr lang="ru-RU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1745773" y="4004021"/>
            <a:ext cx="11384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97</a:t>
            </a: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,3%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Равнобедренный треугольник 112"/>
          <p:cNvSpPr/>
          <p:nvPr/>
        </p:nvSpPr>
        <p:spPr>
          <a:xfrm flipV="1">
            <a:off x="1378872" y="4343304"/>
            <a:ext cx="323292" cy="140728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рямоугольник 113"/>
          <p:cNvSpPr/>
          <p:nvPr/>
        </p:nvSpPr>
        <p:spPr>
          <a:xfrm>
            <a:off x="1617266" y="2003051"/>
            <a:ext cx="13694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113</a:t>
            </a:r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,5%</a:t>
            </a:r>
            <a:endParaRPr lang="ru-RU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Текст 3"/>
          <p:cNvSpPr txBox="1">
            <a:spLocks/>
          </p:cNvSpPr>
          <p:nvPr/>
        </p:nvSpPr>
        <p:spPr>
          <a:xfrm>
            <a:off x="1354739" y="1105834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ЯНВАРЬ-МАРТ </a:t>
            </a:r>
            <a:r>
              <a:rPr lang="ru-RU" sz="1600" dirty="0" smtClean="0"/>
              <a:t>2021 ГОДА</a:t>
            </a:r>
            <a:endParaRPr lang="ru-RU" sz="1600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28558" y="1533429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Равнобедренный треугольник 72"/>
          <p:cNvSpPr/>
          <p:nvPr/>
        </p:nvSpPr>
        <p:spPr>
          <a:xfrm>
            <a:off x="1362340" y="3130491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74" name="Равнобедренный треугольник 73"/>
          <p:cNvSpPr/>
          <p:nvPr/>
        </p:nvSpPr>
        <p:spPr>
          <a:xfrm>
            <a:off x="1362340" y="2255853"/>
            <a:ext cx="323292" cy="140728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75" name="Равнобедренный треугольник 74"/>
          <p:cNvSpPr/>
          <p:nvPr/>
        </p:nvSpPr>
        <p:spPr>
          <a:xfrm flipV="1">
            <a:off x="1378872" y="5307977"/>
            <a:ext cx="323292" cy="140728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732777" y="4975823"/>
            <a:ext cx="11384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6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97</a:t>
            </a: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,3%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04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50435" y="6355682"/>
            <a:ext cx="403671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5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236178" y="703785"/>
            <a:ext cx="10831240" cy="493008"/>
          </a:xfrm>
        </p:spPr>
        <p:txBody>
          <a:bodyPr anchor="ctr">
            <a:no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2600" spc="-60" dirty="0"/>
              <a:t>ИНДЕКСЫ ПРОИЗВОДСТВА ПО ДОБЫЧЕ ПОЛЕЗНЫХ ИСКОПАЕМЫХ </a:t>
            </a:r>
          </a:p>
        </p:txBody>
      </p:sp>
      <p:sp>
        <p:nvSpPr>
          <p:cNvPr id="65" name="Текст 3"/>
          <p:cNvSpPr txBox="1">
            <a:spLocks/>
          </p:cNvSpPr>
          <p:nvPr/>
        </p:nvSpPr>
        <p:spPr>
          <a:xfrm>
            <a:off x="1229962" y="1102682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ЯНВАРЬ-МАРТ </a:t>
            </a:r>
            <a:r>
              <a:rPr lang="ru-RU" sz="1600" dirty="0" smtClean="0"/>
              <a:t>2021 ГОДА </a:t>
            </a:r>
            <a:endParaRPr lang="ru-RU" sz="1600" dirty="0"/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281475" y="272176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Прямоугольник 127"/>
          <p:cNvSpPr/>
          <p:nvPr/>
        </p:nvSpPr>
        <p:spPr>
          <a:xfrm>
            <a:off x="199150" y="2450945"/>
            <a:ext cx="25682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полезных ископаемых</a:t>
            </a:r>
          </a:p>
        </p:txBody>
      </p:sp>
      <p:grpSp>
        <p:nvGrpSpPr>
          <p:cNvPr id="78" name="Группа 77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93" name="Овал 92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4" name="Рисунок 93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5989"/>
              <a:ext cx="540000" cy="540000"/>
            </a:xfrm>
            <a:prstGeom prst="rect">
              <a:avLst/>
            </a:prstGeom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97992" y="3982467"/>
            <a:ext cx="657068" cy="649684"/>
          </a:xfrm>
          <a:prstGeom prst="rect">
            <a:avLst/>
          </a:prstGeom>
        </p:spPr>
      </p:pic>
      <p:cxnSp>
        <p:nvCxnSpPr>
          <p:cNvPr id="97" name="Прямая соединительная линия 96"/>
          <p:cNvCxnSpPr/>
          <p:nvPr/>
        </p:nvCxnSpPr>
        <p:spPr>
          <a:xfrm>
            <a:off x="294704" y="3505381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Прямоугольник 97"/>
          <p:cNvSpPr/>
          <p:nvPr/>
        </p:nvSpPr>
        <p:spPr>
          <a:xfrm>
            <a:off x="190340" y="3949333"/>
            <a:ext cx="283429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прочих полезных ископаемых</a:t>
            </a:r>
          </a:p>
        </p:txBody>
      </p:sp>
      <p:cxnSp>
        <p:nvCxnSpPr>
          <p:cNvPr id="102" name="Прямая соединительная линия 101"/>
          <p:cNvCxnSpPr/>
          <p:nvPr/>
        </p:nvCxnSpPr>
        <p:spPr>
          <a:xfrm>
            <a:off x="262425" y="4203249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Прямоугольник 102"/>
          <p:cNvSpPr/>
          <p:nvPr/>
        </p:nvSpPr>
        <p:spPr>
          <a:xfrm>
            <a:off x="199150" y="6119594"/>
            <a:ext cx="270198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металлических руд</a:t>
            </a:r>
          </a:p>
        </p:txBody>
      </p:sp>
      <p:cxnSp>
        <p:nvCxnSpPr>
          <p:cNvPr id="107" name="Прямая соединительная линия 106"/>
          <p:cNvCxnSpPr/>
          <p:nvPr/>
        </p:nvCxnSpPr>
        <p:spPr>
          <a:xfrm>
            <a:off x="281475" y="4924071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Прямоугольник 107"/>
          <p:cNvSpPr/>
          <p:nvPr/>
        </p:nvSpPr>
        <p:spPr>
          <a:xfrm>
            <a:off x="201866" y="4703353"/>
            <a:ext cx="116991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угля</a:t>
            </a:r>
          </a:p>
        </p:txBody>
      </p:sp>
      <p:cxnSp>
        <p:nvCxnSpPr>
          <p:cNvPr id="111" name="Прямая соединительная линия 110"/>
          <p:cNvCxnSpPr/>
          <p:nvPr/>
        </p:nvCxnSpPr>
        <p:spPr>
          <a:xfrm>
            <a:off x="281475" y="5699624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Прямоугольник 111"/>
          <p:cNvSpPr/>
          <p:nvPr/>
        </p:nvSpPr>
        <p:spPr>
          <a:xfrm>
            <a:off x="199150" y="3231187"/>
            <a:ext cx="2519106" cy="318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Предоставление услуг в области добычи полезных ископаемых</a:t>
            </a:r>
          </a:p>
        </p:txBody>
      </p:sp>
      <p:cxnSp>
        <p:nvCxnSpPr>
          <p:cNvPr id="115" name="Прямая соединительная линия 114"/>
          <p:cNvCxnSpPr/>
          <p:nvPr/>
        </p:nvCxnSpPr>
        <p:spPr>
          <a:xfrm>
            <a:off x="270037" y="6345247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Прямоугольник 115"/>
          <p:cNvSpPr/>
          <p:nvPr/>
        </p:nvSpPr>
        <p:spPr>
          <a:xfrm>
            <a:off x="139835" y="5473425"/>
            <a:ext cx="235192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Добыча нефти и природного газа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70522" y="3983309"/>
            <a:ext cx="648811" cy="648000"/>
          </a:xfrm>
          <a:prstGeom prst="rect">
            <a:avLst/>
          </a:prstGeom>
        </p:spPr>
      </p:pic>
      <p:pic>
        <p:nvPicPr>
          <p:cNvPr id="129" name="Рисунок 128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25861" y="3983309"/>
            <a:ext cx="648801" cy="64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86643" y="3983309"/>
            <a:ext cx="648811" cy="648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66386" y="3983309"/>
            <a:ext cx="648811" cy="6480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636203" y="3984193"/>
            <a:ext cx="646232" cy="646232"/>
          </a:xfrm>
          <a:prstGeom prst="rect">
            <a:avLst/>
          </a:prstGeom>
        </p:spPr>
      </p:pic>
      <p:pic>
        <p:nvPicPr>
          <p:cNvPr id="131" name="Рисунок 130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58" y="1902292"/>
            <a:ext cx="540000" cy="540000"/>
          </a:xfrm>
          <a:prstGeom prst="rect">
            <a:avLst/>
          </a:prstGeom>
        </p:spPr>
      </p:pic>
      <p:pic>
        <p:nvPicPr>
          <p:cNvPr id="132" name="Рисунок 131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1475" y="5008927"/>
            <a:ext cx="432541" cy="432000"/>
          </a:xfrm>
          <a:prstGeom prst="rect">
            <a:avLst/>
          </a:prstGeom>
        </p:spPr>
      </p:pic>
      <p:pic>
        <p:nvPicPr>
          <p:cNvPr id="133" name="Рисунок 132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1826" y="2761332"/>
            <a:ext cx="432534" cy="432000"/>
          </a:xfrm>
          <a:prstGeom prst="rect">
            <a:avLst/>
          </a:prstGeom>
        </p:spPr>
      </p:pic>
      <p:pic>
        <p:nvPicPr>
          <p:cNvPr id="135" name="Рисунок 134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3573" y="4247749"/>
            <a:ext cx="432541" cy="432000"/>
          </a:xfrm>
          <a:prstGeom prst="rect">
            <a:avLst/>
          </a:prstGeom>
        </p:spPr>
      </p:pic>
      <p:pic>
        <p:nvPicPr>
          <p:cNvPr id="136" name="Рисунок 135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3038" y="3552193"/>
            <a:ext cx="432541" cy="432000"/>
          </a:xfrm>
          <a:prstGeom prst="rect">
            <a:avLst/>
          </a:prstGeom>
        </p:spPr>
      </p:pic>
      <p:pic>
        <p:nvPicPr>
          <p:cNvPr id="137" name="Рисунок 136"/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1819" y="5738164"/>
            <a:ext cx="432000" cy="432000"/>
          </a:xfrm>
          <a:prstGeom prst="rect">
            <a:avLst/>
          </a:prstGeom>
        </p:spPr>
      </p:pic>
      <p:sp>
        <p:nvSpPr>
          <p:cNvPr id="59" name="Прямоугольник 58"/>
          <p:cNvSpPr/>
          <p:nvPr/>
        </p:nvSpPr>
        <p:spPr>
          <a:xfrm>
            <a:off x="1870533" y="1937856"/>
            <a:ext cx="12424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113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,5%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873044" y="2761332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129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,6%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1884361" y="4244381"/>
            <a:ext cx="12424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116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,9%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Равнобедренный треугольник 71"/>
          <p:cNvSpPr/>
          <p:nvPr/>
        </p:nvSpPr>
        <p:spPr>
          <a:xfrm>
            <a:off x="1601945" y="3784490"/>
            <a:ext cx="284046" cy="123644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1876692" y="3549736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,5%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90842" y="1604571"/>
            <a:ext cx="29221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1904347" y="4950965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109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,2%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897487" y="5661777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,6%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9" name="Диаграмма 7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293528"/>
              </p:ext>
            </p:extLst>
          </p:nvPr>
        </p:nvGraphicFramePr>
        <p:xfrm>
          <a:off x="3581119" y="1244335"/>
          <a:ext cx="8262257" cy="5002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pic>
        <p:nvPicPr>
          <p:cNvPr id="80" name="Рисунок 79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0770522" y="4666915"/>
            <a:ext cx="646232" cy="646232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1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39134" y="4691894"/>
            <a:ext cx="648801" cy="634066"/>
          </a:xfrm>
          <a:prstGeom prst="rect">
            <a:avLst/>
          </a:prstGeom>
        </p:spPr>
      </p:pic>
      <p:pic>
        <p:nvPicPr>
          <p:cNvPr id="82" name="Рисунок 81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49948" y="4666915"/>
            <a:ext cx="648811" cy="648000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51364" y="4666915"/>
            <a:ext cx="657068" cy="682996"/>
          </a:xfrm>
          <a:prstGeom prst="rect">
            <a:avLst/>
          </a:prstGeom>
        </p:spPr>
      </p:pic>
      <p:pic>
        <p:nvPicPr>
          <p:cNvPr id="84" name="Рисунок 8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62181" y="4666915"/>
            <a:ext cx="648811" cy="648000"/>
          </a:xfrm>
          <a:prstGeom prst="rect">
            <a:avLst/>
          </a:prstGeom>
        </p:spPr>
      </p:pic>
      <p:pic>
        <p:nvPicPr>
          <p:cNvPr id="85" name="Рисунок 84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16126" y="4720846"/>
            <a:ext cx="659795" cy="658970"/>
          </a:xfrm>
          <a:prstGeom prst="rect">
            <a:avLst/>
          </a:prstGeom>
        </p:spPr>
      </p:pic>
      <p:sp>
        <p:nvSpPr>
          <p:cNvPr id="74" name="Равнобедренный треугольник 73"/>
          <p:cNvSpPr/>
          <p:nvPr/>
        </p:nvSpPr>
        <p:spPr>
          <a:xfrm>
            <a:off x="1601945" y="2992765"/>
            <a:ext cx="284046" cy="121910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Равнобедренный треугольник 59"/>
          <p:cNvSpPr/>
          <p:nvPr/>
        </p:nvSpPr>
        <p:spPr>
          <a:xfrm>
            <a:off x="1588998" y="2236101"/>
            <a:ext cx="284046" cy="121910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Равнобедренный треугольник 74"/>
          <p:cNvSpPr/>
          <p:nvPr/>
        </p:nvSpPr>
        <p:spPr>
          <a:xfrm>
            <a:off x="1589910" y="4466227"/>
            <a:ext cx="284046" cy="123644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Равнобедренный треугольник 75"/>
          <p:cNvSpPr/>
          <p:nvPr/>
        </p:nvSpPr>
        <p:spPr>
          <a:xfrm>
            <a:off x="1587022" y="5210442"/>
            <a:ext cx="284046" cy="123644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Равнобедренный треугольник 65"/>
          <p:cNvSpPr/>
          <p:nvPr/>
        </p:nvSpPr>
        <p:spPr>
          <a:xfrm>
            <a:off x="1566586" y="5892343"/>
            <a:ext cx="284046" cy="123644"/>
          </a:xfrm>
          <a:prstGeom prst="triangle">
            <a:avLst/>
          </a:prstGeom>
          <a:solidFill>
            <a:srgbClr val="4FA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2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2667" y="6355682"/>
            <a:ext cx="371440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6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64" name="Текст 3"/>
          <p:cNvSpPr>
            <a:spLocks noGrp="1"/>
          </p:cNvSpPr>
          <p:nvPr>
            <p:ph type="body" sz="quarter" idx="10"/>
          </p:nvPr>
        </p:nvSpPr>
        <p:spPr>
          <a:xfrm>
            <a:off x="1360760" y="633144"/>
            <a:ext cx="8780766" cy="675884"/>
          </a:xfrm>
        </p:spPr>
        <p:txBody>
          <a:bodyPr anchor="ctr">
            <a:no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2600" spc="-60" dirty="0"/>
              <a:t>ИНДЕКСЫ ПРОИЗВОДСТВА ПО ОСНОВНЫМ ВИДАМ ОБРАБАТЫВАЮЩИХ ПРОИЗВОДСТВ</a:t>
            </a:r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395775" y="2721763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Прямоугольник 127"/>
          <p:cNvSpPr/>
          <p:nvPr/>
        </p:nvSpPr>
        <p:spPr>
          <a:xfrm>
            <a:off x="177922" y="2467847"/>
            <a:ext cx="26991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Обрабатывающие производства</a:t>
            </a:r>
          </a:p>
        </p:txBody>
      </p:sp>
      <p:cxnSp>
        <p:nvCxnSpPr>
          <p:cNvPr id="97" name="Прямая соединительная линия 96"/>
          <p:cNvCxnSpPr/>
          <p:nvPr/>
        </p:nvCxnSpPr>
        <p:spPr>
          <a:xfrm>
            <a:off x="281475" y="3429828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>
            <a:off x="281475" y="4143330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Прямоугольник 102"/>
          <p:cNvSpPr/>
          <p:nvPr/>
        </p:nvSpPr>
        <p:spPr>
          <a:xfrm>
            <a:off x="177921" y="6062444"/>
            <a:ext cx="2804317" cy="189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прочих готовых изделий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7" name="Прямая соединительная линия 106"/>
          <p:cNvCxnSpPr/>
          <p:nvPr/>
        </p:nvCxnSpPr>
        <p:spPr>
          <a:xfrm>
            <a:off x="281475" y="4852111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281475" y="5550058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Прямоугольник 111"/>
          <p:cNvSpPr/>
          <p:nvPr/>
        </p:nvSpPr>
        <p:spPr>
          <a:xfrm>
            <a:off x="205634" y="3175912"/>
            <a:ext cx="240161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spc="-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кокса и нефтепродуктов</a:t>
            </a:r>
          </a:p>
        </p:txBody>
      </p:sp>
      <p:cxnSp>
        <p:nvCxnSpPr>
          <p:cNvPr id="115" name="Прямая соединительная линия 114"/>
          <p:cNvCxnSpPr/>
          <p:nvPr/>
        </p:nvCxnSpPr>
        <p:spPr>
          <a:xfrm>
            <a:off x="281475" y="6251292"/>
            <a:ext cx="27436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Прямоугольник 115"/>
          <p:cNvSpPr/>
          <p:nvPr/>
        </p:nvSpPr>
        <p:spPr>
          <a:xfrm>
            <a:off x="175267" y="4593146"/>
            <a:ext cx="2834297" cy="292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прочей неметаллической минеральной продукции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48" name="Овал 47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9" name="Рисунок 48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138" y="755989"/>
              <a:ext cx="540000" cy="540000"/>
            </a:xfrm>
            <a:prstGeom prst="rect">
              <a:avLst/>
            </a:prstGeom>
          </p:spPr>
        </p:pic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6395" y="4331951"/>
            <a:ext cx="288361" cy="28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21671" y="4331951"/>
            <a:ext cx="288360" cy="288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74333" y="4331951"/>
            <a:ext cx="288360" cy="288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96972" y="4331951"/>
            <a:ext cx="288360" cy="2880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00308" y="4331951"/>
            <a:ext cx="288360" cy="28800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87870" y="4331951"/>
            <a:ext cx="288360" cy="2880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0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29349" y="4331951"/>
            <a:ext cx="287730" cy="28800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6158" y="4331951"/>
            <a:ext cx="288360" cy="28800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37563" y="4331951"/>
            <a:ext cx="288360" cy="288000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682667" y="4331951"/>
            <a:ext cx="288360" cy="288000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74740" y="4331951"/>
            <a:ext cx="288337" cy="288000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1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62935" y="4331951"/>
            <a:ext cx="287702" cy="288000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1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26415" y="4331951"/>
            <a:ext cx="288360" cy="288000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6575525" y="4331951"/>
            <a:ext cx="288360" cy="288000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2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99161" y="4331951"/>
            <a:ext cx="288000" cy="288000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2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86306" y="4331951"/>
            <a:ext cx="288337" cy="288000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>
          <a:blip r:embed="rId2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67117" y="4331951"/>
            <a:ext cx="288360" cy="288000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2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40871" y="4331951"/>
            <a:ext cx="281143" cy="288000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27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9575" y="1956281"/>
            <a:ext cx="542591" cy="542591"/>
          </a:xfrm>
          <a:prstGeom prst="rect">
            <a:avLst/>
          </a:prstGeom>
        </p:spPr>
      </p:pic>
      <p:pic>
        <p:nvPicPr>
          <p:cNvPr id="69" name="Рисунок 68"/>
          <p:cNvPicPr>
            <a:picLocks noChangeAspect="1"/>
          </p:cNvPicPr>
          <p:nvPr/>
        </p:nvPicPr>
        <p:blipFill>
          <a:blip r:embed="rId28" cstate="print">
            <a:lum bright="70000" contrast="-70000"/>
          </a:blip>
          <a:stretch>
            <a:fillRect/>
          </a:stretch>
        </p:blipFill>
        <p:spPr>
          <a:xfrm>
            <a:off x="8879580" y="4331951"/>
            <a:ext cx="288000" cy="288000"/>
          </a:xfrm>
          <a:prstGeom prst="rect">
            <a:avLst/>
          </a:prstGeom>
        </p:spPr>
      </p:pic>
      <p:sp>
        <p:nvSpPr>
          <p:cNvPr id="80" name="Равнобедренный треугольник 79"/>
          <p:cNvSpPr/>
          <p:nvPr/>
        </p:nvSpPr>
        <p:spPr>
          <a:xfrm flipV="1">
            <a:off x="1640943" y="5886929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2067222" y="5563331"/>
            <a:ext cx="8098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,7%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Равнобедренный треугольник 87"/>
          <p:cNvSpPr/>
          <p:nvPr/>
        </p:nvSpPr>
        <p:spPr>
          <a:xfrm flipV="1">
            <a:off x="1632705" y="5120022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2009783" y="4119110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,2%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9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3307" y="5563331"/>
            <a:ext cx="455208" cy="4552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1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6572" y="2807869"/>
            <a:ext cx="411132" cy="411132"/>
          </a:xfrm>
          <a:prstGeom prst="rect">
            <a:avLst/>
          </a:prstGeom>
        </p:spPr>
      </p:pic>
      <p:sp>
        <p:nvSpPr>
          <p:cNvPr id="71" name="Текст 3"/>
          <p:cNvSpPr txBox="1">
            <a:spLocks/>
          </p:cNvSpPr>
          <p:nvPr/>
        </p:nvSpPr>
        <p:spPr>
          <a:xfrm>
            <a:off x="1360760" y="1275354"/>
            <a:ext cx="6731714" cy="2833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/>
              <a:t>ЯНВАРЬ-МАРТ </a:t>
            </a:r>
            <a:r>
              <a:rPr lang="ru-RU" sz="1600" dirty="0" smtClean="0"/>
              <a:t>2021 ГОДА </a:t>
            </a:r>
            <a:endParaRPr lang="ru-RU" sz="1600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190842" y="1604571"/>
            <a:ext cx="2880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pc="-3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соответствующему периоду 2020 года</a:t>
            </a:r>
            <a:endParaRPr lang="ru-RU" sz="1200" spc="-3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Равнобедренный треугольник 74"/>
          <p:cNvSpPr/>
          <p:nvPr/>
        </p:nvSpPr>
        <p:spPr>
          <a:xfrm flipV="1">
            <a:off x="1618368" y="2281138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982359" y="1914097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97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,3%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759790" y="2695575"/>
            <a:ext cx="13726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126</a:t>
            </a:r>
            <a:r>
              <a:rPr lang="ru-RU" b="1" dirty="0" smtClean="0">
                <a:solidFill>
                  <a:srgbClr val="4FA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,9%</a:t>
            </a:r>
            <a:endParaRPr lang="ru-RU" b="1" dirty="0">
              <a:solidFill>
                <a:srgbClr val="4FAF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205247" y="5367636"/>
            <a:ext cx="2804317" cy="195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Ремонт и монтаж машин и оборудования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Равнобедренный треугольник 92"/>
          <p:cNvSpPr/>
          <p:nvPr/>
        </p:nvSpPr>
        <p:spPr>
          <a:xfrm flipV="1">
            <a:off x="1623980" y="3755933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4FAF4F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1987677" y="4850262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85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,6%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6" name="Рисунок 95"/>
          <p:cNvPicPr>
            <a:picLocks noChangeAspect="1"/>
          </p:cNvPicPr>
          <p:nvPr/>
        </p:nvPicPr>
        <p:blipFill>
          <a:blip r:embed="rId3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6956" y="4921469"/>
            <a:ext cx="424552" cy="424022"/>
          </a:xfrm>
          <a:prstGeom prst="rect">
            <a:avLst/>
          </a:prstGeom>
        </p:spPr>
      </p:pic>
      <p:sp>
        <p:nvSpPr>
          <p:cNvPr id="98" name="Прямоугольник 97"/>
          <p:cNvSpPr/>
          <p:nvPr/>
        </p:nvSpPr>
        <p:spPr>
          <a:xfrm>
            <a:off x="175267" y="3936963"/>
            <a:ext cx="2804317" cy="189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 пищевых продуктов</a:t>
            </a:r>
          </a:p>
        </p:txBody>
      </p:sp>
      <p:sp>
        <p:nvSpPr>
          <p:cNvPr id="99" name="Равнобедренный треугольник 98"/>
          <p:cNvSpPr/>
          <p:nvPr/>
        </p:nvSpPr>
        <p:spPr>
          <a:xfrm flipV="1">
            <a:off x="1626119" y="4385258"/>
            <a:ext cx="284046" cy="123644"/>
          </a:xfrm>
          <a:prstGeom prst="triangle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рямоугольник 99"/>
          <p:cNvSpPr/>
          <p:nvPr/>
        </p:nvSpPr>
        <p:spPr>
          <a:xfrm>
            <a:off x="2018786" y="3439789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  <a:r>
              <a:rPr lang="ru-RU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,9%</a:t>
            </a:r>
            <a:endParaRPr lang="ru-RU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4" name="Рисунок 103"/>
          <p:cNvPicPr>
            <a:picLocks noChangeAspect="1"/>
          </p:cNvPicPr>
          <p:nvPr/>
        </p:nvPicPr>
        <p:blipFill>
          <a:blip r:embed="rId34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6956" y="4197968"/>
            <a:ext cx="502072" cy="391029"/>
          </a:xfrm>
          <a:prstGeom prst="rect">
            <a:avLst/>
          </a:prstGeom>
        </p:spPr>
      </p:pic>
      <p:pic>
        <p:nvPicPr>
          <p:cNvPr id="106" name="Рисунок 105"/>
          <p:cNvPicPr>
            <a:picLocks noChangeAspect="1"/>
          </p:cNvPicPr>
          <p:nvPr/>
        </p:nvPicPr>
        <p:blipFill>
          <a:blip r:embed="rId3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2243" y="3484927"/>
            <a:ext cx="460204" cy="418234"/>
          </a:xfrm>
          <a:prstGeom prst="rect">
            <a:avLst/>
          </a:prstGeom>
        </p:spPr>
      </p:pic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2001342"/>
              </p:ext>
            </p:extLst>
          </p:nvPr>
        </p:nvGraphicFramePr>
        <p:xfrm>
          <a:off x="3289884" y="1681565"/>
          <a:ext cx="8658047" cy="4875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6"/>
          </a:graphicData>
        </a:graphic>
      </p:graphicFrame>
      <p:pic>
        <p:nvPicPr>
          <p:cNvPr id="110" name="Рисунок 109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10147142" y="3597066"/>
            <a:ext cx="459773" cy="459198"/>
          </a:xfrm>
          <a:prstGeom prst="rect">
            <a:avLst/>
          </a:prstGeom>
        </p:spPr>
      </p:pic>
      <p:pic>
        <p:nvPicPr>
          <p:cNvPr id="118" name="Рисунок 117"/>
          <p:cNvPicPr>
            <a:picLocks noChangeAspect="1"/>
          </p:cNvPicPr>
          <p:nvPr/>
        </p:nvPicPr>
        <p:blipFill>
          <a:blip r:embed="rId1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38807" y="3666172"/>
            <a:ext cx="522897" cy="438737"/>
          </a:xfrm>
          <a:prstGeom prst="rect">
            <a:avLst/>
          </a:prstGeom>
        </p:spPr>
      </p:pic>
      <p:pic>
        <p:nvPicPr>
          <p:cNvPr id="120" name="Рисунок 119"/>
          <p:cNvPicPr>
            <a:picLocks noChangeAspect="1"/>
          </p:cNvPicPr>
          <p:nvPr/>
        </p:nvPicPr>
        <p:blipFill>
          <a:blip r:embed="rId28" cstate="print">
            <a:lum bright="70000" contrast="-70000"/>
          </a:blip>
          <a:stretch>
            <a:fillRect/>
          </a:stretch>
        </p:blipFill>
        <p:spPr>
          <a:xfrm>
            <a:off x="6096158" y="3593483"/>
            <a:ext cx="477793" cy="452312"/>
          </a:xfrm>
          <a:prstGeom prst="rect">
            <a:avLst/>
          </a:prstGeom>
        </p:spPr>
      </p:pic>
      <p:pic>
        <p:nvPicPr>
          <p:cNvPr id="125" name="Рисунок 124"/>
          <p:cNvPicPr>
            <a:picLocks noChangeAspect="1"/>
          </p:cNvPicPr>
          <p:nvPr/>
        </p:nvPicPr>
        <p:blipFill>
          <a:blip r:embed="rId3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49353" y="3549518"/>
            <a:ext cx="469555" cy="469996"/>
          </a:xfrm>
          <a:prstGeom prst="rect">
            <a:avLst/>
          </a:prstGeom>
        </p:spPr>
      </p:pic>
      <p:pic>
        <p:nvPicPr>
          <p:cNvPr id="126" name="Рисунок 125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76518" y="3551316"/>
            <a:ext cx="469557" cy="468972"/>
          </a:xfrm>
          <a:prstGeom prst="rect">
            <a:avLst/>
          </a:prstGeom>
        </p:spPr>
      </p:pic>
      <p:pic>
        <p:nvPicPr>
          <p:cNvPr id="127" name="Рисунок 126"/>
          <p:cNvPicPr>
            <a:picLocks noChangeAspect="1"/>
          </p:cNvPicPr>
          <p:nvPr/>
        </p:nvPicPr>
        <p:blipFill>
          <a:blip r:embed="rId2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67580" y="3633042"/>
            <a:ext cx="387731" cy="387246"/>
          </a:xfrm>
          <a:prstGeom prst="rect">
            <a:avLst/>
          </a:prstGeom>
        </p:spPr>
      </p:pic>
      <p:sp>
        <p:nvSpPr>
          <p:cNvPr id="82" name="Равнобедренный треугольник 81"/>
          <p:cNvSpPr/>
          <p:nvPr/>
        </p:nvSpPr>
        <p:spPr>
          <a:xfrm>
            <a:off x="1620301" y="2967111"/>
            <a:ext cx="284046" cy="12364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7" name="Рисунок 76"/>
          <p:cNvPicPr>
            <a:picLocks noChangeAspect="1"/>
          </p:cNvPicPr>
          <p:nvPr/>
        </p:nvPicPr>
        <p:blipFill>
          <a:blip r:embed="rId38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50637" y="3641302"/>
            <a:ext cx="415481" cy="41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09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3093" y="6355682"/>
            <a:ext cx="371014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7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450347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ПРОМЫШЛЕННОГО ПРОИЗВОДСТВА 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6001882" y="2265406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98,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7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686941" y="3047308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247987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ЯНВАРЬ-МАРТ </a:t>
            </a:r>
            <a:r>
              <a:rPr lang="ru-RU" sz="1400" dirty="0" smtClean="0"/>
              <a:t>2021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ЯНВАРЮ-МАРТУ </a:t>
            </a:r>
            <a:r>
              <a:rPr lang="ru-RU" sz="1400" dirty="0" smtClean="0"/>
              <a:t>2020 </a:t>
            </a:r>
            <a:r>
              <a:rPr lang="ru-RU" sz="1400" dirty="0"/>
              <a:t>ГОДА</a:t>
            </a:r>
          </a:p>
        </p:txBody>
      </p:sp>
      <p:grpSp>
        <p:nvGrpSpPr>
          <p:cNvPr id="221" name="Группа 220"/>
          <p:cNvGrpSpPr/>
          <p:nvPr/>
        </p:nvGrpSpPr>
        <p:grpSpPr>
          <a:xfrm>
            <a:off x="8143155" y="1511605"/>
            <a:ext cx="3307157" cy="4288223"/>
            <a:chOff x="9261475" y="-2091494"/>
            <a:chExt cx="6696075" cy="8710973"/>
          </a:xfrm>
        </p:grpSpPr>
        <p:sp>
          <p:nvSpPr>
            <p:cNvPr id="223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5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bg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5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36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2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5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0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8" name="Республика Саха (Якутия)"/>
            <p:cNvSpPr>
              <a:spLocks/>
            </p:cNvSpPr>
            <p:nvPr/>
          </p:nvSpPr>
          <p:spPr bwMode="auto">
            <a:xfrm>
              <a:off x="9404351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8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9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4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130" name="Группа 129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135" name="Рисунок 13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438" y="769438"/>
              <a:ext cx="540676" cy="540000"/>
            </a:xfrm>
            <a:prstGeom prst="rect">
              <a:avLst/>
            </a:prstGeom>
          </p:spPr>
        </p:pic>
        <p:sp>
          <p:nvSpPr>
            <p:cNvPr id="136" name="Овал 13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6036800" y="3517044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96,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832166" y="4294489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1" name="Диаграмма 1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1840691"/>
              </p:ext>
            </p:extLst>
          </p:nvPr>
        </p:nvGraphicFramePr>
        <p:xfrm>
          <a:off x="175518" y="1982515"/>
          <a:ext cx="5203790" cy="4694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 descr="C:\Users\user\Documents\РАБОТА УДАЛЕНКА\ИПП\греб\200px-Coat_of_arms_of_Primorsky_Krai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698" y="4406390"/>
            <a:ext cx="235554" cy="28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ocuments\РАБОТА УДАЛЕНКА\ИПП\греб\200px-Coat_of_arms_of_Zabaykalsky_Krai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054" y="3269028"/>
            <a:ext cx="238211" cy="28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ocuments\РАБОТА УДАЛЕНКА\ИПП\греб\800px-Coat_of_Arms_of_Chukotka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208" y="4027210"/>
            <a:ext cx="227922" cy="28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ocuments\РАБОТА УДАЛЕНКА\ИПП\греб\800px-Coat_of_Arms_of_Kamchatka_Krai.sv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938" y="5503840"/>
            <a:ext cx="227818" cy="284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ocuments\РАБОТА УДАЛЕНКА\ИПП\греб\800px-Coat_of_arms_of_the_Jewish_Autonomous_Oblast.sv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099" y="3639443"/>
            <a:ext cx="232657" cy="26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ocuments\РАБОТА УДАЛЕНКА\ИПП\греб\800px-Khabarovsk_kray_COA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886" y="4792052"/>
            <a:ext cx="225344" cy="28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er\Documents\РАБОТА УДАЛЕНКА\ИПП\греб\800px-Sakhalin_Oblast_Coat_of_Arms.svg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085" y="5870140"/>
            <a:ext cx="232167" cy="25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user\Documents\РАБОТА УДАЛЕНКА\ИПП\греб\1024px-Coat_of_Arms_of_Sakha_(Yakutia).svg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886" y="2193295"/>
            <a:ext cx="236566" cy="23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user\Documents\РАБОТА УДАЛЕНКА\ИПП\греб\Amurskaja_obl_coa_2008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262" y="5127912"/>
            <a:ext cx="217968" cy="26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user\Documents\РАБОТА УДАЛЕНКА\ИПП\греб\бурятия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699" y="2548504"/>
            <a:ext cx="218702" cy="26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user\Documents\РАБОТА УДАЛЕНКА\ИПП\греб\магаданская обл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085" y="2930483"/>
            <a:ext cx="216686" cy="272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Группа 44"/>
          <p:cNvGrpSpPr/>
          <p:nvPr/>
        </p:nvGrpSpPr>
        <p:grpSpPr>
          <a:xfrm>
            <a:off x="7473114" y="6114906"/>
            <a:ext cx="1319241" cy="276999"/>
            <a:chOff x="9632569" y="1908316"/>
            <a:chExt cx="1319241" cy="276999"/>
          </a:xfrm>
        </p:grpSpPr>
        <p:sp>
          <p:nvSpPr>
            <p:cNvPr id="46" name="Овал 45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778732" y="1908316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86,5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94,3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8970976" y="6096517"/>
            <a:ext cx="1323945" cy="276999"/>
            <a:chOff x="9632569" y="2543590"/>
            <a:chExt cx="1323945" cy="276999"/>
          </a:xfrm>
        </p:grpSpPr>
        <p:sp>
          <p:nvSpPr>
            <p:cNvPr id="52" name="Овал 51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538D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783436" y="2543590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95,0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98,8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10420060" y="6070637"/>
            <a:ext cx="1467871" cy="276999"/>
            <a:chOff x="9632569" y="2851258"/>
            <a:chExt cx="1467871" cy="276999"/>
          </a:xfrm>
        </p:grpSpPr>
        <p:sp>
          <p:nvSpPr>
            <p:cNvPr id="55" name="Овал 54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9778732" y="2851258"/>
              <a:ext cx="13217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100,5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112,2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1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74929" y="6355682"/>
            <a:ext cx="379178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8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450347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ДОБЫЧЕ ПОЛЕЗНЫХ ИСКОПАЕМЫХ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913233" y="2382095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92,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7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530423" y="315440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45862" y="1220763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ЯНВАРЬ-МАРТ </a:t>
            </a:r>
            <a:r>
              <a:rPr lang="ru-RU" sz="1400" dirty="0" smtClean="0"/>
              <a:t>2021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ЯНВАРЮ-МАРТУ </a:t>
            </a:r>
            <a:r>
              <a:rPr lang="ru-RU" sz="1400" dirty="0" smtClean="0"/>
              <a:t>2020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913233" y="3648847"/>
            <a:ext cx="1339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96,</a:t>
            </a:r>
            <a:r>
              <a:rPr lang="ru-RU" sz="2000" b="1" spc="-30" dirty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733311" y="4442772"/>
            <a:ext cx="17631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9" name="Диаграмма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5506720"/>
              </p:ext>
            </p:extLst>
          </p:nvPr>
        </p:nvGraphicFramePr>
        <p:xfrm>
          <a:off x="312828" y="2058410"/>
          <a:ext cx="5222999" cy="4388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0" name="Группа 109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1" name="Овал 110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5989"/>
              <a:ext cx="540000" cy="540000"/>
            </a:xfrm>
            <a:prstGeom prst="rect">
              <a:avLst/>
            </a:prstGeom>
          </p:spPr>
        </p:pic>
      </p:grpSp>
      <p:grpSp>
        <p:nvGrpSpPr>
          <p:cNvPr id="106" name="Группа 105"/>
          <p:cNvGrpSpPr/>
          <p:nvPr/>
        </p:nvGrpSpPr>
        <p:grpSpPr>
          <a:xfrm>
            <a:off x="8110204" y="1511605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3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4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52" y="-147250"/>
              <a:ext cx="3943349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5" y="3502971"/>
              <a:ext cx="132397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473114" y="6114906"/>
            <a:ext cx="1319241" cy="276999"/>
            <a:chOff x="9632569" y="1908316"/>
            <a:chExt cx="1319241" cy="276999"/>
          </a:xfrm>
        </p:grpSpPr>
        <p:sp>
          <p:nvSpPr>
            <p:cNvPr id="35" name="Овал 34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778732" y="1908316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84,1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90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,9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8970976" y="6096517"/>
            <a:ext cx="1323945" cy="276999"/>
            <a:chOff x="9632569" y="2543590"/>
            <a:chExt cx="1323945" cy="276999"/>
          </a:xfrm>
        </p:grpSpPr>
        <p:sp>
          <p:nvSpPr>
            <p:cNvPr id="38" name="Овал 37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538D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783436" y="2543590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92,9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98,5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10420060" y="6070637"/>
            <a:ext cx="1467871" cy="276999"/>
            <a:chOff x="9632569" y="2851258"/>
            <a:chExt cx="1467871" cy="276999"/>
          </a:xfrm>
        </p:grpSpPr>
        <p:sp>
          <p:nvSpPr>
            <p:cNvPr id="41" name="Овал 40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778732" y="2851258"/>
              <a:ext cx="13217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101,9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113,5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009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6764" y="6355682"/>
            <a:ext cx="387342" cy="365125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41B81EEA-DF2A-1C47-9781-44818CAE4220}" type="slidenum">
              <a:rPr lang="ru-RU" smtClean="0"/>
              <a:pPr algn="ctr"/>
              <a:t>9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=""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=""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307217" y="1697109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Значения по регионам ДВФО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Текст 3"/>
          <p:cNvSpPr>
            <a:spLocks noGrp="1"/>
          </p:cNvSpPr>
          <p:nvPr>
            <p:ph type="body" sz="quarter" idx="10"/>
          </p:nvPr>
        </p:nvSpPr>
        <p:spPr>
          <a:xfrm>
            <a:off x="1321241" y="550784"/>
            <a:ext cx="10558342" cy="5015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ИНДЕКС ПРОИЗВОДСТВА ПО ОБРАБАТЫВАЮЩИМ ПРОИЗВОДСТВАМ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ПО РЕГИОНАМ ДАЛЬНЕВОСТОЧНОГО ФЕДЕРАЛЬНОГО ОКРУГА</a:t>
            </a:r>
            <a:endParaRPr lang="ru-RU" sz="2000" dirty="0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642891" y="2350275"/>
            <a:ext cx="20574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4FAF4F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100,</a:t>
            </a:r>
            <a:r>
              <a:rPr lang="ru-RU" sz="2000" b="1" spc="-30" dirty="0">
                <a:solidFill>
                  <a:srgbClr val="4FAF4F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</a:t>
            </a:r>
            <a:r>
              <a:rPr lang="ru-RU" sz="2000" b="1" spc="-30" dirty="0" smtClean="0">
                <a:solidFill>
                  <a:srgbClr val="4FAF4F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endParaRPr lang="ru-RU" sz="2000" spc="-30" dirty="0">
              <a:solidFill>
                <a:srgbClr val="4FAF4F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Прямоугольник 403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373904" y="3113212"/>
            <a:ext cx="1985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Российской Федерации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Текст 3"/>
          <p:cNvSpPr txBox="1">
            <a:spLocks/>
          </p:cNvSpPr>
          <p:nvPr/>
        </p:nvSpPr>
        <p:spPr>
          <a:xfrm>
            <a:off x="1312975" y="1247987"/>
            <a:ext cx="6731714" cy="276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dirty="0" smtClean="0"/>
              <a:t>ЯНВАРЬ-МАРТ </a:t>
            </a:r>
            <a:r>
              <a:rPr lang="ru-RU" sz="1400" dirty="0" smtClean="0"/>
              <a:t>2021 ГОДА В </a:t>
            </a:r>
            <a:r>
              <a:rPr lang="ru-RU" sz="1400" dirty="0"/>
              <a:t>% К </a:t>
            </a:r>
            <a:r>
              <a:rPr lang="ru-RU" sz="1400" dirty="0" smtClean="0"/>
              <a:t>ЯНВАРЮ-МАРТУ </a:t>
            </a:r>
            <a:r>
              <a:rPr lang="ru-RU" sz="1400" dirty="0" smtClean="0"/>
              <a:t>2020 </a:t>
            </a:r>
            <a:r>
              <a:rPr lang="ru-RU" sz="1400" dirty="0"/>
              <a:t>ГОДА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294704" y="112144"/>
            <a:ext cx="1725284" cy="276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САХА(ЯКУТИЯ)СТАТ</a:t>
            </a:r>
            <a:endParaRPr lang="ru-RU" sz="1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>
            <a:extLst>
              <a:ext uri="{FF2B5EF4-FFF2-40B4-BE49-F238E27FC236}">
                <a16:creationId xmlns="" xmlns:a16="http://schemas.microsoft.com/office/drawing/2014/main" id="{B0F093C1-5DA0-4CFB-8C5D-214B4F67D2B7}"/>
              </a:ext>
            </a:extLst>
          </p:cNvPr>
          <p:cNvSpPr/>
          <p:nvPr/>
        </p:nvSpPr>
        <p:spPr>
          <a:xfrm>
            <a:off x="5762612" y="3706513"/>
            <a:ext cx="17701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92</a:t>
            </a:r>
            <a:r>
              <a:rPr lang="ru-RU" sz="44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</a:t>
            </a:r>
            <a:r>
              <a:rPr lang="ru-RU" sz="2000" b="1" spc="-30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9%</a:t>
            </a:r>
            <a:endParaRPr lang="ru-RU" sz="2000" spc="-30" dirty="0">
              <a:solidFill>
                <a:srgbClr val="E1002B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="" xmlns:a16="http://schemas.microsoft.com/office/drawing/2014/main" id="{9EE8F36B-F2BF-4FA2-B61A-FE49BFAB9FFC}"/>
              </a:ext>
            </a:extLst>
          </p:cNvPr>
          <p:cNvSpPr/>
          <p:nvPr/>
        </p:nvSpPr>
        <p:spPr>
          <a:xfrm>
            <a:off x="5547330" y="4451428"/>
            <a:ext cx="1985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 Дальневосточному Федеральному округу</a:t>
            </a:r>
            <a:endParaRPr lang="ru-RU" sz="1100" b="1" spc="-3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113" name="Группа 112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4" name="Овал 113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5" name="Рисунок 114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138" y="755989"/>
              <a:ext cx="540000" cy="540000"/>
            </a:xfrm>
            <a:prstGeom prst="rect">
              <a:avLst/>
            </a:prstGeom>
          </p:spPr>
        </p:pic>
      </p:grpSp>
      <p:graphicFrame>
        <p:nvGraphicFramePr>
          <p:cNvPr id="116" name="Диаграмма 1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1273254"/>
              </p:ext>
            </p:extLst>
          </p:nvPr>
        </p:nvGraphicFramePr>
        <p:xfrm>
          <a:off x="307216" y="2000805"/>
          <a:ext cx="5286276" cy="4489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6" name="Группа 105"/>
          <p:cNvGrpSpPr/>
          <p:nvPr/>
        </p:nvGrpSpPr>
        <p:grpSpPr>
          <a:xfrm>
            <a:off x="8036063" y="1519842"/>
            <a:ext cx="3307157" cy="4288223"/>
            <a:chOff x="9261475" y="-2091494"/>
            <a:chExt cx="6696075" cy="8710973"/>
          </a:xfrm>
        </p:grpSpPr>
        <p:sp>
          <p:nvSpPr>
            <p:cNvPr id="107" name="Камчатский край"/>
            <p:cNvSpPr>
              <a:spLocks/>
            </p:cNvSpPr>
            <p:nvPr/>
          </p:nvSpPr>
          <p:spPr bwMode="auto">
            <a:xfrm>
              <a:off x="13871575" y="-404577"/>
              <a:ext cx="2085975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Амурская область"/>
            <p:cNvSpPr>
              <a:spLocks/>
            </p:cNvSpPr>
            <p:nvPr/>
          </p:nvSpPr>
          <p:spPr bwMode="auto">
            <a:xfrm>
              <a:off x="11595100" y="4093869"/>
              <a:ext cx="2066925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9" name="Еврейская автономная область"/>
            <p:cNvSpPr>
              <a:spLocks/>
            </p:cNvSpPr>
            <p:nvPr/>
          </p:nvSpPr>
          <p:spPr bwMode="auto">
            <a:xfrm>
              <a:off x="13652500" y="5189888"/>
              <a:ext cx="49530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0" name="Забайкальский край"/>
            <p:cNvSpPr>
              <a:spLocks/>
            </p:cNvSpPr>
            <p:nvPr/>
          </p:nvSpPr>
          <p:spPr bwMode="auto">
            <a:xfrm>
              <a:off x="10575925" y="4398848"/>
              <a:ext cx="15240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1" name="Магаданская область"/>
            <p:cNvSpPr>
              <a:spLocks/>
            </p:cNvSpPr>
            <p:nvPr/>
          </p:nvSpPr>
          <p:spPr bwMode="auto">
            <a:xfrm>
              <a:off x="13014325" y="367402"/>
              <a:ext cx="142875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2" name="Приморский край"/>
            <p:cNvSpPr>
              <a:spLocks/>
            </p:cNvSpPr>
            <p:nvPr/>
          </p:nvSpPr>
          <p:spPr bwMode="auto">
            <a:xfrm>
              <a:off x="14195425" y="4875378"/>
              <a:ext cx="65722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Республика Бурятия"/>
            <p:cNvSpPr>
              <a:spLocks/>
            </p:cNvSpPr>
            <p:nvPr/>
          </p:nvSpPr>
          <p:spPr bwMode="auto">
            <a:xfrm>
              <a:off x="9261475" y="4694297"/>
              <a:ext cx="21145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Республика Саха (Якутия)"/>
            <p:cNvSpPr>
              <a:spLocks/>
            </p:cNvSpPr>
            <p:nvPr/>
          </p:nvSpPr>
          <p:spPr bwMode="auto">
            <a:xfrm>
              <a:off x="9404349" y="-147250"/>
              <a:ext cx="39433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Сахалинская область"/>
            <p:cNvSpPr>
              <a:spLocks/>
            </p:cNvSpPr>
            <p:nvPr/>
          </p:nvSpPr>
          <p:spPr bwMode="auto">
            <a:xfrm>
              <a:off x="14195426" y="3502972"/>
              <a:ext cx="1323974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Хабаровский край"/>
            <p:cNvSpPr>
              <a:spLocks/>
            </p:cNvSpPr>
            <p:nvPr/>
          </p:nvSpPr>
          <p:spPr bwMode="auto">
            <a:xfrm>
              <a:off x="12642850" y="2054319"/>
              <a:ext cx="2143125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Чукотский автономный округ"/>
            <p:cNvSpPr>
              <a:spLocks/>
            </p:cNvSpPr>
            <p:nvPr/>
          </p:nvSpPr>
          <p:spPr bwMode="auto">
            <a:xfrm>
              <a:off x="12890500" y="-2091494"/>
              <a:ext cx="2066925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473114" y="6114906"/>
            <a:ext cx="1319241" cy="276999"/>
            <a:chOff x="9632569" y="1908316"/>
            <a:chExt cx="1319241" cy="276999"/>
          </a:xfrm>
        </p:grpSpPr>
        <p:sp>
          <p:nvSpPr>
            <p:cNvPr id="35" name="Овал 34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778732" y="1908316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85,2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92,9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8970976" y="6096517"/>
            <a:ext cx="1323945" cy="276999"/>
            <a:chOff x="9632569" y="2543590"/>
            <a:chExt cx="1323945" cy="276999"/>
          </a:xfrm>
        </p:grpSpPr>
        <p:sp>
          <p:nvSpPr>
            <p:cNvPr id="38" name="Овал 37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538D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783436" y="2543590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93,8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97,3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10420060" y="6070637"/>
            <a:ext cx="1476335" cy="276999"/>
            <a:chOff x="9632569" y="2851258"/>
            <a:chExt cx="1476335" cy="276999"/>
          </a:xfrm>
        </p:grpSpPr>
        <p:sp>
          <p:nvSpPr>
            <p:cNvPr id="41" name="Овал 40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778732" y="2851258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101,4 </a:t>
              </a:r>
              <a:r>
                <a:rPr lang="ru-RU" sz="1200" b="1" spc="-5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130,0</a:t>
              </a:r>
              <a:endParaRPr lang="ru-RU" sz="1200" b="1" spc="-5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258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TM01859868[[fn=Термический]]</Template>
  <TotalTime>9858</TotalTime>
  <Words>603</Words>
  <Application>Microsoft Office PowerPoint</Application>
  <PresentationFormat>Произвольный</PresentationFormat>
  <Paragraphs>216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Владимиров Никита Андреевич</dc:creator>
  <cp:lastModifiedBy>p14_DolgunovaVV</cp:lastModifiedBy>
  <cp:revision>792</cp:revision>
  <cp:lastPrinted>2020-11-24T06:18:42Z</cp:lastPrinted>
  <dcterms:created xsi:type="dcterms:W3CDTF">2020-04-14T07:41:03Z</dcterms:created>
  <dcterms:modified xsi:type="dcterms:W3CDTF">2021-04-20T07:52:21Z</dcterms:modified>
</cp:coreProperties>
</file>