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drawings/drawing1.xml" ContentType="application/vnd.openxmlformats-officedocument.drawingml.chartshapes+xml"/>
  <Override PartName="/ppt/charts/chart7.xml" ContentType="application/vnd.openxmlformats-officedocument.drawingml.chart+xml"/>
  <Override PartName="/ppt/drawings/drawing2.xml" ContentType="application/vnd.openxmlformats-officedocument.drawingml.chartshapes+xml"/>
  <Override PartName="/ppt/charts/chart8.xml" ContentType="application/vnd.openxmlformats-officedocument.drawingml.chart+xml"/>
  <Override PartName="/ppt/drawings/drawing3.xml" ContentType="application/vnd.openxmlformats-officedocument.drawingml.chartshapes+xml"/>
  <Override PartName="/ppt/charts/chart9.xml" ContentType="application/vnd.openxmlformats-officedocument.drawingml.chart+xml"/>
  <Override PartName="/ppt/drawings/drawing4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311" r:id="rId2"/>
    <p:sldId id="296" r:id="rId3"/>
    <p:sldId id="278" r:id="rId4"/>
    <p:sldId id="288" r:id="rId5"/>
    <p:sldId id="289" r:id="rId6"/>
    <p:sldId id="298" r:id="rId7"/>
    <p:sldId id="306" r:id="rId8"/>
    <p:sldId id="307" r:id="rId9"/>
    <p:sldId id="308" r:id="rId10"/>
    <p:sldId id="309" r:id="rId11"/>
  </p:sldIdLst>
  <p:sldSz cx="12192000" cy="6858000"/>
  <p:notesSz cx="6797675" cy="98742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pos="2638" userDrawn="1">
          <p15:clr>
            <a:srgbClr val="A4A3A4"/>
          </p15:clr>
        </p15:guide>
        <p15:guide id="2" orient="horz" pos="361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050"/>
    <a:srgbClr val="E0B61E"/>
    <a:srgbClr val="E1002B"/>
    <a:srgbClr val="4FAF4F"/>
    <a:srgbClr val="E1A01D"/>
    <a:srgbClr val="A21630"/>
    <a:srgbClr val="000000"/>
    <a:srgbClr val="E17F1D"/>
    <a:srgbClr val="D2542C"/>
    <a:srgbClr val="DDD4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46" autoAdjust="0"/>
    <p:restoredTop sz="98376" autoAdjust="0"/>
  </p:normalViewPr>
  <p:slideViewPr>
    <p:cSldViewPr snapToGrid="0" showGuides="1">
      <p:cViewPr>
        <p:scale>
          <a:sx n="110" d="100"/>
          <a:sy n="110" d="100"/>
        </p:scale>
        <p:origin x="-780" y="-198"/>
      </p:cViewPr>
      <p:guideLst>
        <p:guide orient="horz" pos="3612"/>
        <p:guide pos="263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6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Excel7.xlsx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_____Microsoft_Excel8.xlsx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_____Microsoft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5887238778696993E-2"/>
          <c:y val="4.9640443040185993E-2"/>
          <c:w val="0.91735207149739151"/>
          <c:h val="0.7350260589281431"/>
        </c:manualLayout>
      </c:layout>
      <c:area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к соотв месяцу</c:v>
                </c:pt>
              </c:strCache>
            </c:strRef>
          </c:tx>
          <c:spPr>
            <a:gradFill>
              <a:gsLst>
                <a:gs pos="0">
                  <a:schemeClr val="bg1">
                    <a:lumMod val="7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76200">
              <a:noFill/>
            </a:ln>
          </c:spPr>
          <c:dLbls>
            <c:dLbl>
              <c:idx val="0"/>
              <c:layout>
                <c:manualLayout>
                  <c:x val="-1.4239567834722344E-3"/>
                  <c:y val="-0.2159697292116762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delete val="1"/>
            </c:dLbl>
            <c:dLbl>
              <c:idx val="2"/>
              <c:layout>
                <c:manualLayout>
                  <c:x val="-7.1197839173611594E-3"/>
                  <c:y val="-0.2868851626841669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delete val="1"/>
            </c:dLbl>
            <c:dLbl>
              <c:idx val="4"/>
              <c:delete val="1"/>
            </c:dLbl>
            <c:dLbl>
              <c:idx val="5"/>
              <c:layout>
                <c:manualLayout>
                  <c:x val="-4.27187035041673E-3"/>
                  <c:y val="-0.2707680187131463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delete val="1"/>
            </c:dLbl>
            <c:dLbl>
              <c:idx val="7"/>
              <c:delete val="1"/>
            </c:dLbl>
            <c:dLbl>
              <c:idx val="8"/>
              <c:layout>
                <c:manualLayout>
                  <c:x val="-7.1197839173611725E-3"/>
                  <c:y val="-0.3416834521856369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delete val="1"/>
            </c:dLbl>
            <c:dLbl>
              <c:idx val="10"/>
              <c:delete val="1"/>
            </c:dLbl>
            <c:dLbl>
              <c:idx val="11"/>
              <c:layout>
                <c:manualLayout>
                  <c:x val="-1.1391654267777876E-2"/>
                  <c:y val="-0.3642474537450658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>
                <c:manualLayout>
                  <c:x val="1.4239567834722344E-3"/>
                  <c:y val="-0.1934057276522473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delete val="1"/>
            </c:dLbl>
            <c:dLbl>
              <c:idx val="14"/>
              <c:layout>
                <c:manualLayout>
                  <c:x val="-5.6958271338889378E-3"/>
                  <c:y val="-0.2546508747421257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5"/>
              <c:delete val="1"/>
            </c:dLbl>
            <c:dLbl>
              <c:idx val="16"/>
              <c:delete val="1"/>
            </c:dLbl>
            <c:dLbl>
              <c:idx val="17"/>
              <c:layout>
                <c:manualLayout>
                  <c:x val="-1.4239567834722344E-3"/>
                  <c:y val="-0.1031497214145319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8"/>
              <c:delete val="1"/>
            </c:dLbl>
            <c:dLbl>
              <c:idx val="19"/>
              <c:delete val="1"/>
            </c:dLbl>
            <c:dLbl>
              <c:idx val="20"/>
              <c:layout>
                <c:manualLayout>
                  <c:x val="-8.543740700833408E-3"/>
                  <c:y val="-0.1934057276522473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1"/>
              <c:delete val="1"/>
            </c:dLbl>
            <c:dLbl>
              <c:idx val="22"/>
              <c:delete val="1"/>
            </c:dLbl>
            <c:dLbl>
              <c:idx val="23"/>
              <c:layout>
                <c:manualLayout>
                  <c:x val="0"/>
                  <c:y val="-0.2772148763015545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4"/>
              <c:layout>
                <c:manualLayout>
                  <c:x val="1.4239567834722344E-3"/>
                  <c:y val="-0.1772885836812267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>
                    <a:solidFill>
                      <a:schemeClr val="tx1">
                        <a:lumMod val="65000"/>
                        <a:lumOff val="35000"/>
                      </a:schemeClr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Лист1!$A$2:$A$26</c:f>
              <c:strCache>
                <c:ptCount val="25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  <c:pt idx="3">
                  <c:v>АПРЕЛЬ</c:v>
                </c:pt>
                <c:pt idx="4">
                  <c:v>МАЙ</c:v>
                </c:pt>
                <c:pt idx="5">
                  <c:v>ИЮНЬ</c:v>
                </c:pt>
                <c:pt idx="6">
                  <c:v>ИЮЛЬ</c:v>
                </c:pt>
                <c:pt idx="7">
                  <c:v>АВГУСТ</c:v>
                </c:pt>
                <c:pt idx="8">
                  <c:v>СЕНТЯБРЬ</c:v>
                </c:pt>
                <c:pt idx="9">
                  <c:v>ОКТЯБРЬ</c:v>
                </c:pt>
                <c:pt idx="10">
                  <c:v>НОЯБРЬ</c:v>
                </c:pt>
                <c:pt idx="11">
                  <c:v>ДЕКАБРЬ</c:v>
                </c:pt>
                <c:pt idx="12">
                  <c:v>ЯНВАРЬ</c:v>
                </c:pt>
                <c:pt idx="13">
                  <c:v>ФЕВРАЛЬ</c:v>
                </c:pt>
                <c:pt idx="14">
                  <c:v>МАРТ</c:v>
                </c:pt>
                <c:pt idx="15">
                  <c:v>АПРЕЛЬ</c:v>
                </c:pt>
                <c:pt idx="16">
                  <c:v>МАЙ</c:v>
                </c:pt>
                <c:pt idx="17">
                  <c:v>ИЮНЬ</c:v>
                </c:pt>
                <c:pt idx="18">
                  <c:v>ИЮЛЬ</c:v>
                </c:pt>
                <c:pt idx="19">
                  <c:v>АВГУСТ</c:v>
                </c:pt>
                <c:pt idx="20">
                  <c:v>СЕНТЯБРЬ</c:v>
                </c:pt>
                <c:pt idx="21">
                  <c:v>ОКТЯБРЬ</c:v>
                </c:pt>
                <c:pt idx="22">
                  <c:v>НОЯБРЬ</c:v>
                </c:pt>
                <c:pt idx="23">
                  <c:v>ДЕКАБРЬ</c:v>
                </c:pt>
                <c:pt idx="24">
                  <c:v>ЯНВАРЬ</c:v>
                </c:pt>
              </c:strCache>
            </c:strRef>
          </c:cat>
          <c:val>
            <c:numRef>
              <c:f>Лист1!$B$2:$B$26</c:f>
              <c:numCache>
                <c:formatCode>0.0</c:formatCode>
                <c:ptCount val="25"/>
                <c:pt idx="0">
                  <c:v>98</c:v>
                </c:pt>
                <c:pt idx="1">
                  <c:v>100.2</c:v>
                </c:pt>
                <c:pt idx="2">
                  <c:v>112.6</c:v>
                </c:pt>
                <c:pt idx="3">
                  <c:v>131</c:v>
                </c:pt>
                <c:pt idx="4">
                  <c:v>109.2</c:v>
                </c:pt>
                <c:pt idx="5">
                  <c:v>109.3</c:v>
                </c:pt>
                <c:pt idx="6">
                  <c:v>115.6</c:v>
                </c:pt>
                <c:pt idx="7">
                  <c:v>108.5</c:v>
                </c:pt>
                <c:pt idx="8">
                  <c:v>127.3</c:v>
                </c:pt>
                <c:pt idx="9">
                  <c:v>103.9</c:v>
                </c:pt>
                <c:pt idx="10">
                  <c:v>109.1</c:v>
                </c:pt>
                <c:pt idx="11">
                  <c:v>116.5</c:v>
                </c:pt>
                <c:pt idx="12">
                  <c:v>92.9</c:v>
                </c:pt>
                <c:pt idx="13">
                  <c:v>109.7</c:v>
                </c:pt>
                <c:pt idx="14">
                  <c:v>101.8</c:v>
                </c:pt>
                <c:pt idx="15">
                  <c:v>72.3</c:v>
                </c:pt>
                <c:pt idx="16">
                  <c:v>84.5</c:v>
                </c:pt>
                <c:pt idx="17">
                  <c:v>83.2</c:v>
                </c:pt>
                <c:pt idx="18">
                  <c:v>74.7</c:v>
                </c:pt>
                <c:pt idx="19">
                  <c:v>88.7</c:v>
                </c:pt>
                <c:pt idx="20">
                  <c:v>101.7</c:v>
                </c:pt>
                <c:pt idx="21">
                  <c:v>101.2</c:v>
                </c:pt>
                <c:pt idx="22">
                  <c:v>109.7</c:v>
                </c:pt>
                <c:pt idx="23">
                  <c:v>103</c:v>
                </c:pt>
                <c:pt idx="24">
                  <c:v>100.6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9E8-44B0-B125-05285660D80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8385920"/>
        <c:axId val="38297600"/>
      </c:areaChart>
      <c:lineChart>
        <c:grouping val="standard"/>
        <c:varyColors val="0"/>
        <c:ser>
          <c:idx val="1"/>
          <c:order val="1"/>
          <c:tx>
            <c:strRef>
              <c:f>Лист1!$C$1</c:f>
              <c:strCache>
                <c:ptCount val="1"/>
                <c:pt idx="0">
                  <c:v>к предыд месяцу</c:v>
                </c:pt>
              </c:strCache>
            </c:strRef>
          </c:tx>
          <c:spPr>
            <a:ln w="38100">
              <a:solidFill>
                <a:srgbClr val="4FAF4F"/>
              </a:solidFill>
            </a:ln>
          </c:spPr>
          <c:marker>
            <c:symbol val="none"/>
          </c:marker>
          <c:dLbls>
            <c:dLbl>
              <c:idx val="0"/>
              <c:layout>
                <c:manualLayout>
                  <c:x val="-3.2751006019861396E-2"/>
                  <c:y val="6.446857588408239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delete val="1"/>
            </c:dLbl>
            <c:dLbl>
              <c:idx val="2"/>
              <c:layout>
                <c:manualLayout>
                  <c:x val="-4.1294746720694817E-2"/>
                  <c:y val="-3.86811455304494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delete val="1"/>
            </c:dLbl>
            <c:dLbl>
              <c:idx val="4"/>
              <c:delete val="1"/>
            </c:dLbl>
            <c:dLbl>
              <c:idx val="5"/>
              <c:layout>
                <c:manualLayout>
                  <c:x val="-3.2751006019861445E-2"/>
                  <c:y val="5.802171829567420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delete val="1"/>
            </c:dLbl>
            <c:dLbl>
              <c:idx val="7"/>
              <c:delete val="1"/>
            </c:dLbl>
            <c:dLbl>
              <c:idx val="8"/>
              <c:layout>
                <c:manualLayout>
                  <c:x val="-4.4142660287639267E-2"/>
                  <c:y val="-3.22342879420412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delete val="1"/>
            </c:dLbl>
            <c:dLbl>
              <c:idx val="10"/>
              <c:delete val="1"/>
            </c:dLbl>
            <c:dLbl>
              <c:idx val="11"/>
              <c:layout>
                <c:manualLayout>
                  <c:x val="-4.8414530638055973E-2"/>
                  <c:y val="-6.124514708987833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>
                <c:manualLayout>
                  <c:x val="-2.9903092452916925E-2"/>
                  <c:y val="5.157486070726596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delete val="1"/>
            </c:dLbl>
            <c:dLbl>
              <c:idx val="14"/>
              <c:layout>
                <c:manualLayout>
                  <c:x val="-3.9870789937222567E-2"/>
                  <c:y val="9.02560062377154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5"/>
              <c:delete val="1"/>
            </c:dLbl>
            <c:dLbl>
              <c:idx val="16"/>
              <c:delete val="1"/>
            </c:dLbl>
            <c:dLbl>
              <c:idx val="17"/>
              <c:layout>
                <c:manualLayout>
                  <c:x val="-3.2751006019861396E-2"/>
                  <c:y val="4.835143191306184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8"/>
              <c:delete val="1"/>
            </c:dLbl>
            <c:dLbl>
              <c:idx val="19"/>
              <c:delete val="1"/>
            </c:dLbl>
            <c:dLbl>
              <c:idx val="20"/>
              <c:layout>
                <c:manualLayout>
                  <c:x val="-4.2718703504167038E-2"/>
                  <c:y val="-4.190457432465359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1"/>
              <c:delete val="1"/>
            </c:dLbl>
            <c:dLbl>
              <c:idx val="22"/>
              <c:delete val="1"/>
            </c:dLbl>
            <c:dLbl>
              <c:idx val="23"/>
              <c:layout>
                <c:manualLayout>
                  <c:x val="-3.9870789937222567E-2"/>
                  <c:y val="-9.670286382612368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4"/>
              <c:layout>
                <c:manualLayout>
                  <c:x val="-3.1327161358970533E-2"/>
                  <c:y val="4.190457432465359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5"/>
              <c:delete val="1"/>
            </c:dLbl>
            <c:dLbl>
              <c:idx val="26"/>
              <c:delete val="1"/>
            </c:dLbl>
            <c:dLbl>
              <c:idx val="27"/>
              <c:delete val="1"/>
            </c:dLbl>
            <c:dLbl>
              <c:idx val="28"/>
              <c:delete val="1"/>
            </c:dLbl>
            <c:dLbl>
              <c:idx val="29"/>
              <c:layout>
                <c:manualLayout>
                  <c:x val="-2.7055178885972427E-2"/>
                  <c:y val="4.512800311885771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0"/>
              <c:delete val="1"/>
            </c:dLbl>
            <c:dLbl>
              <c:idx val="31"/>
              <c:delete val="1"/>
            </c:dLbl>
            <c:dLbl>
              <c:idx val="32"/>
              <c:delete val="1"/>
            </c:dLbl>
            <c:dLbl>
              <c:idx val="33"/>
              <c:delete val="1"/>
            </c:dLbl>
            <c:dLbl>
              <c:idx val="34"/>
              <c:delete val="1"/>
            </c:dLbl>
            <c:dLbl>
              <c:idx val="35"/>
              <c:layout>
                <c:manualLayout>
                  <c:x val="-1.566352461819458E-2"/>
                  <c:y val="-7.09154334724906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>
                    <a:solidFill>
                      <a:srgbClr val="4FAF4F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Лист1!$A$2:$A$26</c:f>
              <c:strCache>
                <c:ptCount val="25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  <c:pt idx="3">
                  <c:v>АПРЕЛЬ</c:v>
                </c:pt>
                <c:pt idx="4">
                  <c:v>МАЙ</c:v>
                </c:pt>
                <c:pt idx="5">
                  <c:v>ИЮНЬ</c:v>
                </c:pt>
                <c:pt idx="6">
                  <c:v>ИЮЛЬ</c:v>
                </c:pt>
                <c:pt idx="7">
                  <c:v>АВГУСТ</c:v>
                </c:pt>
                <c:pt idx="8">
                  <c:v>СЕНТЯБРЬ</c:v>
                </c:pt>
                <c:pt idx="9">
                  <c:v>ОКТЯБРЬ</c:v>
                </c:pt>
                <c:pt idx="10">
                  <c:v>НОЯБРЬ</c:v>
                </c:pt>
                <c:pt idx="11">
                  <c:v>ДЕКАБРЬ</c:v>
                </c:pt>
                <c:pt idx="12">
                  <c:v>ЯНВАРЬ</c:v>
                </c:pt>
                <c:pt idx="13">
                  <c:v>ФЕВРАЛЬ</c:v>
                </c:pt>
                <c:pt idx="14">
                  <c:v>МАРТ</c:v>
                </c:pt>
                <c:pt idx="15">
                  <c:v>АПРЕЛЬ</c:v>
                </c:pt>
                <c:pt idx="16">
                  <c:v>МАЙ</c:v>
                </c:pt>
                <c:pt idx="17">
                  <c:v>ИЮНЬ</c:v>
                </c:pt>
                <c:pt idx="18">
                  <c:v>ИЮЛЬ</c:v>
                </c:pt>
                <c:pt idx="19">
                  <c:v>АВГУСТ</c:v>
                </c:pt>
                <c:pt idx="20">
                  <c:v>СЕНТЯБРЬ</c:v>
                </c:pt>
                <c:pt idx="21">
                  <c:v>ОКТЯБРЬ</c:v>
                </c:pt>
                <c:pt idx="22">
                  <c:v>НОЯБРЬ</c:v>
                </c:pt>
                <c:pt idx="23">
                  <c:v>ДЕКАБРЬ</c:v>
                </c:pt>
                <c:pt idx="24">
                  <c:v>ЯНВАРЬ</c:v>
                </c:pt>
              </c:strCache>
            </c:strRef>
          </c:cat>
          <c:val>
            <c:numRef>
              <c:f>Лист1!$C$2:$C$26</c:f>
              <c:numCache>
                <c:formatCode>0.0</c:formatCode>
                <c:ptCount val="25"/>
                <c:pt idx="0">
                  <c:v>94.7</c:v>
                </c:pt>
                <c:pt idx="1">
                  <c:v>87.7</c:v>
                </c:pt>
                <c:pt idx="2">
                  <c:v>105.2</c:v>
                </c:pt>
                <c:pt idx="3">
                  <c:v>106</c:v>
                </c:pt>
                <c:pt idx="4">
                  <c:v>91.9</c:v>
                </c:pt>
                <c:pt idx="5">
                  <c:v>97.9</c:v>
                </c:pt>
                <c:pt idx="6">
                  <c:v>120.4</c:v>
                </c:pt>
                <c:pt idx="7">
                  <c:v>101.6</c:v>
                </c:pt>
                <c:pt idx="8">
                  <c:v>105.1</c:v>
                </c:pt>
                <c:pt idx="9">
                  <c:v>90.9</c:v>
                </c:pt>
                <c:pt idx="10">
                  <c:v>104.6</c:v>
                </c:pt>
                <c:pt idx="11">
                  <c:v>114.2</c:v>
                </c:pt>
                <c:pt idx="12">
                  <c:v>75.3</c:v>
                </c:pt>
                <c:pt idx="13">
                  <c:v>103.2</c:v>
                </c:pt>
                <c:pt idx="14">
                  <c:v>97.5</c:v>
                </c:pt>
                <c:pt idx="15">
                  <c:v>75.099999999999994</c:v>
                </c:pt>
                <c:pt idx="16">
                  <c:v>106.8</c:v>
                </c:pt>
                <c:pt idx="17">
                  <c:v>96.1</c:v>
                </c:pt>
                <c:pt idx="18">
                  <c:v>104</c:v>
                </c:pt>
                <c:pt idx="19">
                  <c:v>115.7</c:v>
                </c:pt>
                <c:pt idx="20">
                  <c:v>120</c:v>
                </c:pt>
                <c:pt idx="21">
                  <c:v>88</c:v>
                </c:pt>
                <c:pt idx="22">
                  <c:v>112.9</c:v>
                </c:pt>
                <c:pt idx="23">
                  <c:v>106.8</c:v>
                </c:pt>
                <c:pt idx="24">
                  <c:v>73.2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E-79E8-44B0-B125-05285660D80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8385920"/>
        <c:axId val="38297600"/>
      </c:lineChart>
      <c:catAx>
        <c:axId val="383859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vert="horz"/>
          <a:lstStyle/>
          <a:p>
            <a:pPr algn="ctr">
              <a:defRPr sz="900" b="1" spc="-3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pPr>
            <a:endParaRPr lang="ru-RU"/>
          </a:p>
        </c:txPr>
        <c:crossAx val="38297600"/>
        <c:crosses val="autoZero"/>
        <c:auto val="1"/>
        <c:lblAlgn val="ctr"/>
        <c:lblOffset val="100"/>
        <c:noMultiLvlLbl val="0"/>
      </c:catAx>
      <c:valAx>
        <c:axId val="38297600"/>
        <c:scaling>
          <c:orientation val="minMax"/>
          <c:max val="140"/>
          <c:min val="60"/>
        </c:scaling>
        <c:delete val="0"/>
        <c:axPos val="l"/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 algn="ctr">
              <a:defRPr sz="1000" b="0" spc="-50" baseline="0">
                <a:solidFill>
                  <a:schemeClr val="bg1">
                    <a:lumMod val="75000"/>
                  </a:schemeClr>
                </a:solidFill>
              </a:defRPr>
            </a:pPr>
            <a:endParaRPr lang="ru-RU"/>
          </a:p>
        </c:txPr>
        <c:crossAx val="38385920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5887238778696972E-2"/>
          <c:y val="4.9640443040185979E-2"/>
          <c:w val="0.91735207149739151"/>
          <c:h val="0.7350260589281431"/>
        </c:manualLayout>
      </c:layout>
      <c:area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Индексы промышленного производства</c:v>
                </c:pt>
              </c:strCache>
            </c:strRef>
          </c:tx>
          <c:spPr>
            <a:gradFill>
              <a:gsLst>
                <a:gs pos="0">
                  <a:schemeClr val="bg1">
                    <a:lumMod val="7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76200">
              <a:noFill/>
            </a:ln>
          </c:spPr>
          <c:cat>
            <c:strRef>
              <c:f>Лист1!$A$2:$A$26</c:f>
              <c:strCache>
                <c:ptCount val="25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  <c:pt idx="3">
                  <c:v>АПРЕЛЬ</c:v>
                </c:pt>
                <c:pt idx="4">
                  <c:v>МАЙ</c:v>
                </c:pt>
                <c:pt idx="5">
                  <c:v>ИЮНЬ</c:v>
                </c:pt>
                <c:pt idx="6">
                  <c:v>ИЮЛЬ</c:v>
                </c:pt>
                <c:pt idx="7">
                  <c:v>АВГУСТ</c:v>
                </c:pt>
                <c:pt idx="8">
                  <c:v>СЕНТЯБРЬ</c:v>
                </c:pt>
                <c:pt idx="9">
                  <c:v>ОКТЯБРЬ</c:v>
                </c:pt>
                <c:pt idx="10">
                  <c:v>НОЯБРЬ</c:v>
                </c:pt>
                <c:pt idx="11">
                  <c:v>ДЕКАБРЬ</c:v>
                </c:pt>
                <c:pt idx="12">
                  <c:v>ЯНВАРЬ</c:v>
                </c:pt>
                <c:pt idx="13">
                  <c:v>ФЕВРАЛЬ</c:v>
                </c:pt>
                <c:pt idx="14">
                  <c:v>МАРТ</c:v>
                </c:pt>
                <c:pt idx="15">
                  <c:v>АПРЕЛЬ</c:v>
                </c:pt>
                <c:pt idx="16">
                  <c:v>МАЙ</c:v>
                </c:pt>
                <c:pt idx="17">
                  <c:v>ИЮНЬ</c:v>
                </c:pt>
                <c:pt idx="18">
                  <c:v>ИЮЛЬ</c:v>
                </c:pt>
                <c:pt idx="19">
                  <c:v>АВГУСТ</c:v>
                </c:pt>
                <c:pt idx="20">
                  <c:v>СЕНТЯБРЬ</c:v>
                </c:pt>
                <c:pt idx="21">
                  <c:v>ОКТЯБРЬ</c:v>
                </c:pt>
                <c:pt idx="22">
                  <c:v>НОЯБРЬ</c:v>
                </c:pt>
                <c:pt idx="23">
                  <c:v>ДЕКАБРЬ</c:v>
                </c:pt>
                <c:pt idx="24">
                  <c:v>ЯНВАРЬ</c:v>
                </c:pt>
              </c:strCache>
            </c:strRef>
          </c:cat>
          <c:val>
            <c:numRef>
              <c:f>Лист1!$B$2:$B$26</c:f>
              <c:numCache>
                <c:formatCode>0.0</c:formatCode>
                <c:ptCount val="25"/>
                <c:pt idx="0">
                  <c:v>98</c:v>
                </c:pt>
                <c:pt idx="1">
                  <c:v>99</c:v>
                </c:pt>
                <c:pt idx="2">
                  <c:v>103.1</c:v>
                </c:pt>
                <c:pt idx="3">
                  <c:v>109.1</c:v>
                </c:pt>
                <c:pt idx="4">
                  <c:v>109</c:v>
                </c:pt>
                <c:pt idx="5">
                  <c:v>109.1</c:v>
                </c:pt>
                <c:pt idx="6">
                  <c:v>110.1</c:v>
                </c:pt>
                <c:pt idx="7">
                  <c:v>109.8</c:v>
                </c:pt>
                <c:pt idx="8">
                  <c:v>111.8</c:v>
                </c:pt>
                <c:pt idx="9">
                  <c:v>110.9</c:v>
                </c:pt>
                <c:pt idx="10">
                  <c:v>110.7</c:v>
                </c:pt>
                <c:pt idx="11">
                  <c:v>111.3</c:v>
                </c:pt>
                <c:pt idx="12">
                  <c:v>92.9</c:v>
                </c:pt>
                <c:pt idx="13">
                  <c:v>101</c:v>
                </c:pt>
                <c:pt idx="14">
                  <c:v>101.3</c:v>
                </c:pt>
                <c:pt idx="15">
                  <c:v>93.9</c:v>
                </c:pt>
                <c:pt idx="16">
                  <c:v>92.2</c:v>
                </c:pt>
                <c:pt idx="17">
                  <c:v>90.8</c:v>
                </c:pt>
                <c:pt idx="18">
                  <c:v>88.6</c:v>
                </c:pt>
                <c:pt idx="19">
                  <c:v>89</c:v>
                </c:pt>
                <c:pt idx="20">
                  <c:v>90.8</c:v>
                </c:pt>
                <c:pt idx="21">
                  <c:v>92.1</c:v>
                </c:pt>
                <c:pt idx="22">
                  <c:v>93.9</c:v>
                </c:pt>
                <c:pt idx="23">
                  <c:v>94.9</c:v>
                </c:pt>
                <c:pt idx="24">
                  <c:v>100.6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F65-4D80-8290-29F50856DD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5041664"/>
        <c:axId val="35043200"/>
      </c:areaChart>
      <c:lineChart>
        <c:grouping val="standard"/>
        <c:varyColors val="0"/>
        <c:ser>
          <c:idx val="1"/>
          <c:order val="1"/>
          <c:tx>
            <c:strRef>
              <c:f>Лист1!$C$1</c:f>
              <c:strCache>
                <c:ptCount val="1"/>
                <c:pt idx="0">
                  <c:v>Индексы промышленного производства2</c:v>
                </c:pt>
              </c:strCache>
            </c:strRef>
          </c:tx>
          <c:spPr>
            <a:ln w="38100">
              <a:solidFill>
                <a:schemeClr val="bg1">
                  <a:lumMod val="65000"/>
                </a:schemeClr>
              </a:solidFill>
            </a:ln>
          </c:spPr>
          <c:marker>
            <c:symbol val="none"/>
          </c:marker>
          <c:cat>
            <c:strRef>
              <c:f>Лист1!$A$2:$A$26</c:f>
              <c:strCache>
                <c:ptCount val="25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  <c:pt idx="3">
                  <c:v>АПРЕЛЬ</c:v>
                </c:pt>
                <c:pt idx="4">
                  <c:v>МАЙ</c:v>
                </c:pt>
                <c:pt idx="5">
                  <c:v>ИЮНЬ</c:v>
                </c:pt>
                <c:pt idx="6">
                  <c:v>ИЮЛЬ</c:v>
                </c:pt>
                <c:pt idx="7">
                  <c:v>АВГУСТ</c:v>
                </c:pt>
                <c:pt idx="8">
                  <c:v>СЕНТЯБРЬ</c:v>
                </c:pt>
                <c:pt idx="9">
                  <c:v>ОКТЯБРЬ</c:v>
                </c:pt>
                <c:pt idx="10">
                  <c:v>НОЯБРЬ</c:v>
                </c:pt>
                <c:pt idx="11">
                  <c:v>ДЕКАБРЬ</c:v>
                </c:pt>
                <c:pt idx="12">
                  <c:v>ЯНВАРЬ</c:v>
                </c:pt>
                <c:pt idx="13">
                  <c:v>ФЕВРАЛЬ</c:v>
                </c:pt>
                <c:pt idx="14">
                  <c:v>МАРТ</c:v>
                </c:pt>
                <c:pt idx="15">
                  <c:v>АПРЕЛЬ</c:v>
                </c:pt>
                <c:pt idx="16">
                  <c:v>МАЙ</c:v>
                </c:pt>
                <c:pt idx="17">
                  <c:v>ИЮНЬ</c:v>
                </c:pt>
                <c:pt idx="18">
                  <c:v>ИЮЛЬ</c:v>
                </c:pt>
                <c:pt idx="19">
                  <c:v>АВГУСТ</c:v>
                </c:pt>
                <c:pt idx="20">
                  <c:v>СЕНТЯБРЬ</c:v>
                </c:pt>
                <c:pt idx="21">
                  <c:v>ОКТЯБРЬ</c:v>
                </c:pt>
                <c:pt idx="22">
                  <c:v>НОЯБРЬ</c:v>
                </c:pt>
                <c:pt idx="23">
                  <c:v>ДЕКАБРЬ</c:v>
                </c:pt>
                <c:pt idx="24">
                  <c:v>ЯНВАРЬ</c:v>
                </c:pt>
              </c:strCache>
            </c:strRef>
          </c:cat>
          <c:val>
            <c:numRef>
              <c:f>Лист1!$C$2:$C$26</c:f>
              <c:numCache>
                <c:formatCode>0.0</c:formatCode>
                <c:ptCount val="25"/>
                <c:pt idx="0">
                  <c:v>98</c:v>
                </c:pt>
                <c:pt idx="1">
                  <c:v>99</c:v>
                </c:pt>
                <c:pt idx="2">
                  <c:v>103.1</c:v>
                </c:pt>
                <c:pt idx="3">
                  <c:v>109.1</c:v>
                </c:pt>
                <c:pt idx="4">
                  <c:v>109</c:v>
                </c:pt>
                <c:pt idx="5">
                  <c:v>109.1</c:v>
                </c:pt>
                <c:pt idx="6">
                  <c:v>110.1</c:v>
                </c:pt>
                <c:pt idx="7">
                  <c:v>109.8</c:v>
                </c:pt>
                <c:pt idx="8">
                  <c:v>111.8</c:v>
                </c:pt>
                <c:pt idx="9">
                  <c:v>110.9</c:v>
                </c:pt>
                <c:pt idx="10">
                  <c:v>110.7</c:v>
                </c:pt>
                <c:pt idx="11">
                  <c:v>111.3</c:v>
                </c:pt>
                <c:pt idx="12">
                  <c:v>92.9</c:v>
                </c:pt>
                <c:pt idx="13">
                  <c:v>101</c:v>
                </c:pt>
                <c:pt idx="14">
                  <c:v>101.3</c:v>
                </c:pt>
                <c:pt idx="15">
                  <c:v>93.9</c:v>
                </c:pt>
                <c:pt idx="16">
                  <c:v>92.2</c:v>
                </c:pt>
                <c:pt idx="17">
                  <c:v>90.8</c:v>
                </c:pt>
                <c:pt idx="18">
                  <c:v>88.6</c:v>
                </c:pt>
                <c:pt idx="19">
                  <c:v>89</c:v>
                </c:pt>
                <c:pt idx="20">
                  <c:v>90.8</c:v>
                </c:pt>
                <c:pt idx="21">
                  <c:v>92.1</c:v>
                </c:pt>
                <c:pt idx="22">
                  <c:v>93.9</c:v>
                </c:pt>
                <c:pt idx="23">
                  <c:v>94.9</c:v>
                </c:pt>
                <c:pt idx="24">
                  <c:v>100.6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E-4F65-4D80-8290-29F50856DDCD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Добыча полезных  ископаемых</c:v>
                </c:pt>
              </c:strCache>
            </c:strRef>
          </c:tx>
          <c:spPr>
            <a:ln w="38100">
              <a:solidFill>
                <a:srgbClr val="4FAF4F"/>
              </a:solidFill>
            </a:ln>
          </c:spPr>
          <c:marker>
            <c:symbol val="none"/>
          </c:marker>
          <c:dLbls>
            <c:dLbl>
              <c:idx val="0"/>
              <c:layout>
                <c:manualLayout>
                  <c:x val="-2.8129395218002812E-2"/>
                  <c:y val="9.670286382612368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delete val="1"/>
            </c:dLbl>
            <c:dLbl>
              <c:idx val="2"/>
              <c:layout>
                <c:manualLayout>
                  <c:x val="-4.2194092827004218E-2"/>
                  <c:y val="-5.157486070726596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delete val="1"/>
            </c:dLbl>
            <c:dLbl>
              <c:idx val="4"/>
              <c:delete val="1"/>
            </c:dLbl>
            <c:dLbl>
              <c:idx val="5"/>
              <c:layout>
                <c:manualLayout>
                  <c:x val="-3.3755274261603373E-2"/>
                  <c:y val="4.512800311885771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delete val="1"/>
            </c:dLbl>
            <c:dLbl>
              <c:idx val="7"/>
              <c:delete val="1"/>
            </c:dLbl>
            <c:dLbl>
              <c:idx val="8"/>
              <c:layout>
                <c:manualLayout>
                  <c:x val="-3.9381153305203885E-2"/>
                  <c:y val="-9.025600623771541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delete val="1"/>
            </c:dLbl>
            <c:dLbl>
              <c:idx val="10"/>
              <c:delete val="1"/>
            </c:dLbl>
            <c:dLbl>
              <c:idx val="11"/>
              <c:layout>
                <c:manualLayout>
                  <c:x val="-5.4852320675105488E-2"/>
                  <c:y val="-8.703257744351131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>
                <c:manualLayout>
                  <c:x val="-2.5316455696202531E-2"/>
                  <c:y val="0.1257137229739607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delete val="1"/>
            </c:dLbl>
            <c:dLbl>
              <c:idx val="14"/>
              <c:layout>
                <c:manualLayout>
                  <c:x val="-3.3755274261603373E-2"/>
                  <c:y val="-2.256400155942885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5"/>
              <c:delete val="1"/>
            </c:dLbl>
            <c:dLbl>
              <c:idx val="16"/>
              <c:delete val="1"/>
            </c:dLbl>
            <c:dLbl>
              <c:idx val="17"/>
              <c:layout>
                <c:manualLayout>
                  <c:x val="-3.3755274261603373E-2"/>
                  <c:y val="2.90108591478371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8"/>
              <c:delete val="1"/>
            </c:dLbl>
            <c:dLbl>
              <c:idx val="19"/>
              <c:delete val="1"/>
            </c:dLbl>
            <c:dLbl>
              <c:idx val="20"/>
              <c:layout>
                <c:manualLayout>
                  <c:x val="-3.3755274261603276E-2"/>
                  <c:y val="7.091543347249075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1"/>
              <c:delete val="1"/>
            </c:dLbl>
            <c:dLbl>
              <c:idx val="22"/>
              <c:delete val="1"/>
            </c:dLbl>
            <c:dLbl>
              <c:idx val="23"/>
              <c:layout>
                <c:manualLayout>
                  <c:x val="-2.9535864978902954E-2"/>
                  <c:y val="4.190457432465359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>
                    <a:solidFill>
                      <a:srgbClr val="00B050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Лист1!$A$2:$A$26</c:f>
              <c:strCache>
                <c:ptCount val="25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  <c:pt idx="3">
                  <c:v>АПРЕЛЬ</c:v>
                </c:pt>
                <c:pt idx="4">
                  <c:v>МАЙ</c:v>
                </c:pt>
                <c:pt idx="5">
                  <c:v>ИЮНЬ</c:v>
                </c:pt>
                <c:pt idx="6">
                  <c:v>ИЮЛЬ</c:v>
                </c:pt>
                <c:pt idx="7">
                  <c:v>АВГУСТ</c:v>
                </c:pt>
                <c:pt idx="8">
                  <c:v>СЕНТЯБРЬ</c:v>
                </c:pt>
                <c:pt idx="9">
                  <c:v>ОКТЯБРЬ</c:v>
                </c:pt>
                <c:pt idx="10">
                  <c:v>НОЯБРЬ</c:v>
                </c:pt>
                <c:pt idx="11">
                  <c:v>ДЕКАБРЬ</c:v>
                </c:pt>
                <c:pt idx="12">
                  <c:v>ЯНВАРЬ</c:v>
                </c:pt>
                <c:pt idx="13">
                  <c:v>ФЕВРАЛЬ</c:v>
                </c:pt>
                <c:pt idx="14">
                  <c:v>МАРТ</c:v>
                </c:pt>
                <c:pt idx="15">
                  <c:v>АПРЕЛЬ</c:v>
                </c:pt>
                <c:pt idx="16">
                  <c:v>МАЙ</c:v>
                </c:pt>
                <c:pt idx="17">
                  <c:v>ИЮНЬ</c:v>
                </c:pt>
                <c:pt idx="18">
                  <c:v>ИЮЛЬ</c:v>
                </c:pt>
                <c:pt idx="19">
                  <c:v>АВГУСТ</c:v>
                </c:pt>
                <c:pt idx="20">
                  <c:v>СЕНТЯБРЬ</c:v>
                </c:pt>
                <c:pt idx="21">
                  <c:v>ОКТЯБРЬ</c:v>
                </c:pt>
                <c:pt idx="22">
                  <c:v>НОЯБРЬ</c:v>
                </c:pt>
                <c:pt idx="23">
                  <c:v>ДЕКАБРЬ</c:v>
                </c:pt>
                <c:pt idx="24">
                  <c:v>ЯНВАРЬ</c:v>
                </c:pt>
              </c:strCache>
            </c:strRef>
          </c:cat>
          <c:val>
            <c:numRef>
              <c:f>Лист1!$D$2:$D$26</c:f>
              <c:numCache>
                <c:formatCode>0.0</c:formatCode>
                <c:ptCount val="25"/>
                <c:pt idx="0">
                  <c:v>97.8</c:v>
                </c:pt>
                <c:pt idx="1">
                  <c:v>99.1</c:v>
                </c:pt>
                <c:pt idx="2">
                  <c:v>103.7</c:v>
                </c:pt>
                <c:pt idx="3">
                  <c:v>110.5</c:v>
                </c:pt>
                <c:pt idx="4">
                  <c:v>110.3</c:v>
                </c:pt>
                <c:pt idx="5">
                  <c:v>110.1</c:v>
                </c:pt>
                <c:pt idx="6">
                  <c:v>111.1</c:v>
                </c:pt>
                <c:pt idx="7">
                  <c:v>110.8</c:v>
                </c:pt>
                <c:pt idx="8">
                  <c:v>112.9</c:v>
                </c:pt>
                <c:pt idx="9">
                  <c:v>111.8</c:v>
                </c:pt>
                <c:pt idx="10">
                  <c:v>111.7</c:v>
                </c:pt>
                <c:pt idx="11">
                  <c:v>112.3</c:v>
                </c:pt>
                <c:pt idx="12">
                  <c:v>92.3</c:v>
                </c:pt>
                <c:pt idx="13">
                  <c:v>101.3</c:v>
                </c:pt>
                <c:pt idx="14">
                  <c:v>101.8</c:v>
                </c:pt>
                <c:pt idx="15">
                  <c:v>93.3</c:v>
                </c:pt>
                <c:pt idx="16">
                  <c:v>91.5</c:v>
                </c:pt>
                <c:pt idx="17">
                  <c:v>90.1</c:v>
                </c:pt>
                <c:pt idx="18">
                  <c:v>87.8</c:v>
                </c:pt>
                <c:pt idx="19">
                  <c:v>88.1</c:v>
                </c:pt>
                <c:pt idx="20">
                  <c:v>90.2</c:v>
                </c:pt>
                <c:pt idx="21">
                  <c:v>91.7</c:v>
                </c:pt>
                <c:pt idx="22">
                  <c:v>93.6</c:v>
                </c:pt>
                <c:pt idx="23">
                  <c:v>94.7</c:v>
                </c:pt>
                <c:pt idx="24">
                  <c:v>100.2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3C-4F65-4D80-8290-29F50856DDCD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Обрабатывающие  производства</c:v>
                </c:pt>
              </c:strCache>
            </c:strRef>
          </c:tx>
          <c:spPr>
            <a:ln w="38100">
              <a:solidFill>
                <a:srgbClr val="FFC32E"/>
              </a:solidFill>
            </a:ln>
          </c:spPr>
          <c:marker>
            <c:symbol val="none"/>
          </c:marker>
          <c:dLbls>
            <c:dLbl>
              <c:idx val="0"/>
              <c:layout>
                <c:manualLayout>
                  <c:x val="-3.5161744022503515E-2"/>
                  <c:y val="-5.479828950147008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delete val="1"/>
            </c:dLbl>
            <c:dLbl>
              <c:idx val="2"/>
              <c:layout>
                <c:manualLayout>
                  <c:x val="-3.9381153305203941E-2"/>
                  <c:y val="-4.190457432465359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delete val="1"/>
            </c:dLbl>
            <c:dLbl>
              <c:idx val="4"/>
              <c:delete val="1"/>
            </c:dLbl>
            <c:dLbl>
              <c:idx val="5"/>
              <c:layout>
                <c:manualLayout>
                  <c:x val="-3.3755274261603373E-2"/>
                  <c:y val="-3.54577167362453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delete val="1"/>
            </c:dLbl>
            <c:dLbl>
              <c:idx val="7"/>
              <c:delete val="1"/>
            </c:dLbl>
            <c:dLbl>
              <c:idx val="8"/>
              <c:layout>
                <c:manualLayout>
                  <c:x val="-3.9381153305203941E-2"/>
                  <c:y val="-6.44685758840824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delete val="1"/>
            </c:dLbl>
            <c:dLbl>
              <c:idx val="10"/>
              <c:delete val="1"/>
            </c:dLbl>
            <c:dLbl>
              <c:idx val="11"/>
              <c:layout>
                <c:manualLayout>
                  <c:x val="-5.4852320675105488E-2"/>
                  <c:y val="-4.835143191306184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>
                <c:manualLayout>
                  <c:x val="-2.5316455696202531E-2"/>
                  <c:y val="0.1901822988580432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delete val="1"/>
            </c:dLbl>
            <c:dLbl>
              <c:idx val="14"/>
              <c:layout>
                <c:manualLayout>
                  <c:x val="-2.8129395218002812E-2"/>
                  <c:y val="0.1095965790029401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5"/>
              <c:delete val="1"/>
            </c:dLbl>
            <c:dLbl>
              <c:idx val="16"/>
              <c:delete val="1"/>
            </c:dLbl>
            <c:dLbl>
              <c:idx val="17"/>
              <c:layout>
                <c:manualLayout>
                  <c:x val="-3.0942334739803096E-2"/>
                  <c:y val="5.479828950147008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8"/>
              <c:delete val="1"/>
            </c:dLbl>
            <c:dLbl>
              <c:idx val="19"/>
              <c:delete val="1"/>
            </c:dLbl>
            <c:dLbl>
              <c:idx val="20"/>
              <c:layout>
                <c:manualLayout>
                  <c:x val="-3.5161744022503411E-2"/>
                  <c:y val="0.1031497214145319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1"/>
              <c:delete val="1"/>
            </c:dLbl>
            <c:dLbl>
              <c:idx val="22"/>
              <c:delete val="1"/>
            </c:dLbl>
            <c:dLbl>
              <c:idx val="23"/>
              <c:layout>
                <c:manualLayout>
                  <c:x val="-3.2348804500703238E-2"/>
                  <c:y val="4.835143191306184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4"/>
              <c:layout>
                <c:manualLayout>
                  <c:x val="-5.6258790436005627E-3"/>
                  <c:y val="5.9095511884012818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>
                    <a:solidFill>
                      <a:srgbClr val="E1A01D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Лист1!$A$2:$A$26</c:f>
              <c:strCache>
                <c:ptCount val="25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  <c:pt idx="3">
                  <c:v>АПРЕЛЬ</c:v>
                </c:pt>
                <c:pt idx="4">
                  <c:v>МАЙ</c:v>
                </c:pt>
                <c:pt idx="5">
                  <c:v>ИЮНЬ</c:v>
                </c:pt>
                <c:pt idx="6">
                  <c:v>ИЮЛЬ</c:v>
                </c:pt>
                <c:pt idx="7">
                  <c:v>АВГУСТ</c:v>
                </c:pt>
                <c:pt idx="8">
                  <c:v>СЕНТЯБРЬ</c:v>
                </c:pt>
                <c:pt idx="9">
                  <c:v>ОКТЯБРЬ</c:v>
                </c:pt>
                <c:pt idx="10">
                  <c:v>НОЯБРЬ</c:v>
                </c:pt>
                <c:pt idx="11">
                  <c:v>ДЕКАБРЬ</c:v>
                </c:pt>
                <c:pt idx="12">
                  <c:v>ЯНВАРЬ</c:v>
                </c:pt>
                <c:pt idx="13">
                  <c:v>ФЕВРАЛЬ</c:v>
                </c:pt>
                <c:pt idx="14">
                  <c:v>МАРТ</c:v>
                </c:pt>
                <c:pt idx="15">
                  <c:v>АПРЕЛЬ</c:v>
                </c:pt>
                <c:pt idx="16">
                  <c:v>МАЙ</c:v>
                </c:pt>
                <c:pt idx="17">
                  <c:v>ИЮНЬ</c:v>
                </c:pt>
                <c:pt idx="18">
                  <c:v>ИЮЛЬ</c:v>
                </c:pt>
                <c:pt idx="19">
                  <c:v>АВГУСТ</c:v>
                </c:pt>
                <c:pt idx="20">
                  <c:v>СЕНТЯБРЬ</c:v>
                </c:pt>
                <c:pt idx="21">
                  <c:v>ОКТЯБРЬ</c:v>
                </c:pt>
                <c:pt idx="22">
                  <c:v>НОЯБРЬ</c:v>
                </c:pt>
                <c:pt idx="23">
                  <c:v>ДЕКАБРЬ</c:v>
                </c:pt>
                <c:pt idx="24">
                  <c:v>ЯНВАРЬ</c:v>
                </c:pt>
              </c:strCache>
            </c:strRef>
          </c:cat>
          <c:val>
            <c:numRef>
              <c:f>Лист1!$E$2:$E$26</c:f>
              <c:numCache>
                <c:formatCode>0.0</c:formatCode>
                <c:ptCount val="25"/>
                <c:pt idx="0">
                  <c:v>109</c:v>
                </c:pt>
                <c:pt idx="1">
                  <c:v>108.2</c:v>
                </c:pt>
                <c:pt idx="2">
                  <c:v>113.6</c:v>
                </c:pt>
                <c:pt idx="3">
                  <c:v>116.5</c:v>
                </c:pt>
                <c:pt idx="4">
                  <c:v>115.2</c:v>
                </c:pt>
                <c:pt idx="5">
                  <c:v>114.3</c:v>
                </c:pt>
                <c:pt idx="6">
                  <c:v>113.5</c:v>
                </c:pt>
                <c:pt idx="7">
                  <c:v>111.7</c:v>
                </c:pt>
                <c:pt idx="8">
                  <c:v>110.2</c:v>
                </c:pt>
                <c:pt idx="9">
                  <c:v>111.7</c:v>
                </c:pt>
                <c:pt idx="10">
                  <c:v>111.2</c:v>
                </c:pt>
                <c:pt idx="11">
                  <c:v>110.5</c:v>
                </c:pt>
                <c:pt idx="12">
                  <c:v>91.4</c:v>
                </c:pt>
                <c:pt idx="13">
                  <c:v>99.8</c:v>
                </c:pt>
                <c:pt idx="14">
                  <c:v>95.6</c:v>
                </c:pt>
                <c:pt idx="15">
                  <c:v>91.3</c:v>
                </c:pt>
                <c:pt idx="16">
                  <c:v>86.7</c:v>
                </c:pt>
                <c:pt idx="17">
                  <c:v>85.4</c:v>
                </c:pt>
                <c:pt idx="18">
                  <c:v>84.2</c:v>
                </c:pt>
                <c:pt idx="19">
                  <c:v>88.5</c:v>
                </c:pt>
                <c:pt idx="20">
                  <c:v>87.2</c:v>
                </c:pt>
                <c:pt idx="21">
                  <c:v>86.4</c:v>
                </c:pt>
                <c:pt idx="22">
                  <c:v>87.4</c:v>
                </c:pt>
                <c:pt idx="23">
                  <c:v>87.9</c:v>
                </c:pt>
                <c:pt idx="24">
                  <c:v>90.1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41-4F65-4D80-8290-29F50856DDCD}"/>
            </c:ext>
          </c:extLst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Обеспечение электрической энергией, газом и паром; кондиционирование воздуха</c:v>
                </c:pt>
              </c:strCache>
            </c:strRef>
          </c:tx>
          <c:spPr>
            <a:ln w="38100">
              <a:solidFill>
                <a:srgbClr val="E1002B"/>
              </a:solidFill>
            </a:ln>
          </c:spPr>
          <c:marker>
            <c:symbol val="none"/>
          </c:marker>
          <c:dLbls>
            <c:dLbl>
              <c:idx val="0"/>
              <c:layout>
                <c:manualLayout>
                  <c:x val="-2.9535864978902954E-2"/>
                  <c:y val="6.124514708987833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delete val="1"/>
            </c:dLbl>
            <c:dLbl>
              <c:idx val="2"/>
              <c:layout>
                <c:manualLayout>
                  <c:x val="-2.9535864978902954E-2"/>
                  <c:y val="4.512800311885771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delete val="1"/>
            </c:dLbl>
            <c:dLbl>
              <c:idx val="4"/>
              <c:delete val="1"/>
            </c:dLbl>
            <c:dLbl>
              <c:idx val="5"/>
              <c:layout>
                <c:manualLayout>
                  <c:x val="-3.3755274261603373E-2"/>
                  <c:y val="4.512800311885771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delete val="1"/>
            </c:dLbl>
            <c:dLbl>
              <c:idx val="7"/>
              <c:delete val="1"/>
            </c:dLbl>
            <c:dLbl>
              <c:idx val="8"/>
              <c:layout>
                <c:manualLayout>
                  <c:x val="-3.7974683544303799E-2"/>
                  <c:y val="-3.86811455304494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delete val="1"/>
            </c:dLbl>
            <c:dLbl>
              <c:idx val="10"/>
              <c:delete val="1"/>
            </c:dLbl>
            <c:dLbl>
              <c:idx val="11"/>
              <c:layout>
                <c:manualLayout>
                  <c:x val="-5.3445850914205346E-2"/>
                  <c:y val="-3.86811455304494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>
                <c:manualLayout>
                  <c:x val="-2.5316455696202531E-2"/>
                  <c:y val="9.347943503191949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delete val="1"/>
            </c:dLbl>
            <c:dLbl>
              <c:idx val="14"/>
              <c:layout>
                <c:manualLayout>
                  <c:x val="-2.8129395218002812E-2"/>
                  <c:y val="8.058571985510312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5"/>
              <c:delete val="1"/>
            </c:dLbl>
            <c:dLbl>
              <c:idx val="16"/>
              <c:delete val="1"/>
            </c:dLbl>
            <c:dLbl>
              <c:idx val="17"/>
              <c:layout>
                <c:manualLayout>
                  <c:x val="-3.2348804500703238E-2"/>
                  <c:y val="3.86811455304494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8"/>
              <c:delete val="1"/>
            </c:dLbl>
            <c:dLbl>
              <c:idx val="19"/>
              <c:delete val="1"/>
            </c:dLbl>
            <c:dLbl>
              <c:idx val="20"/>
              <c:layout>
                <c:manualLayout>
                  <c:x val="-3.3755274261603276E-2"/>
                  <c:y val="2.901085914783710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1"/>
              <c:delete val="1"/>
            </c:dLbl>
            <c:dLbl>
              <c:idx val="22"/>
              <c:delete val="1"/>
            </c:dLbl>
            <c:dLbl>
              <c:idx val="23"/>
              <c:layout>
                <c:manualLayout>
                  <c:x val="-2.9535864978902954E-2"/>
                  <c:y val="-6.124514708987833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4"/>
              <c:layout>
                <c:manualLayout>
                  <c:x val="-1.4064697609001407E-3"/>
                  <c:y val="-5.479828950147008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>
                    <a:solidFill>
                      <a:srgbClr val="E1002B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Лист1!$A$2:$A$26</c:f>
              <c:strCache>
                <c:ptCount val="25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  <c:pt idx="3">
                  <c:v>АПРЕЛЬ</c:v>
                </c:pt>
                <c:pt idx="4">
                  <c:v>МАЙ</c:v>
                </c:pt>
                <c:pt idx="5">
                  <c:v>ИЮНЬ</c:v>
                </c:pt>
                <c:pt idx="6">
                  <c:v>ИЮЛЬ</c:v>
                </c:pt>
                <c:pt idx="7">
                  <c:v>АВГУСТ</c:v>
                </c:pt>
                <c:pt idx="8">
                  <c:v>СЕНТЯБРЬ</c:v>
                </c:pt>
                <c:pt idx="9">
                  <c:v>ОКТЯБРЬ</c:v>
                </c:pt>
                <c:pt idx="10">
                  <c:v>НОЯБРЬ</c:v>
                </c:pt>
                <c:pt idx="11">
                  <c:v>ДЕКАБРЬ</c:v>
                </c:pt>
                <c:pt idx="12">
                  <c:v>ЯНВАРЬ</c:v>
                </c:pt>
                <c:pt idx="13">
                  <c:v>ФЕВРАЛЬ</c:v>
                </c:pt>
                <c:pt idx="14">
                  <c:v>МАРТ</c:v>
                </c:pt>
                <c:pt idx="15">
                  <c:v>АПРЕЛЬ</c:v>
                </c:pt>
                <c:pt idx="16">
                  <c:v>МАЙ</c:v>
                </c:pt>
                <c:pt idx="17">
                  <c:v>ИЮНЬ</c:v>
                </c:pt>
                <c:pt idx="18">
                  <c:v>ИЮЛЬ</c:v>
                </c:pt>
                <c:pt idx="19">
                  <c:v>АВГУСТ</c:v>
                </c:pt>
                <c:pt idx="20">
                  <c:v>СЕНТЯБРЬ</c:v>
                </c:pt>
                <c:pt idx="21">
                  <c:v>ОКТЯБРЬ</c:v>
                </c:pt>
                <c:pt idx="22">
                  <c:v>НОЯБРЬ</c:v>
                </c:pt>
                <c:pt idx="23">
                  <c:v>ДЕКАБРЬ</c:v>
                </c:pt>
                <c:pt idx="24">
                  <c:v>ЯНВАРЬ</c:v>
                </c:pt>
              </c:strCache>
            </c:strRef>
          </c:cat>
          <c:val>
            <c:numRef>
              <c:f>Лист1!$F$2:$F$26</c:f>
              <c:numCache>
                <c:formatCode>0.0</c:formatCode>
                <c:ptCount val="25"/>
                <c:pt idx="0">
                  <c:v>99.8</c:v>
                </c:pt>
                <c:pt idx="1">
                  <c:v>98.2</c:v>
                </c:pt>
                <c:pt idx="2">
                  <c:v>97.6</c:v>
                </c:pt>
                <c:pt idx="3">
                  <c:v>98.1</c:v>
                </c:pt>
                <c:pt idx="4">
                  <c:v>98.9</c:v>
                </c:pt>
                <c:pt idx="5">
                  <c:v>99.3</c:v>
                </c:pt>
                <c:pt idx="6">
                  <c:v>99.5</c:v>
                </c:pt>
                <c:pt idx="7">
                  <c:v>99.9</c:v>
                </c:pt>
                <c:pt idx="8">
                  <c:v>100</c:v>
                </c:pt>
                <c:pt idx="9">
                  <c:v>100.3</c:v>
                </c:pt>
                <c:pt idx="10">
                  <c:v>100.1</c:v>
                </c:pt>
                <c:pt idx="11">
                  <c:v>100.2</c:v>
                </c:pt>
                <c:pt idx="12">
                  <c:v>96.3</c:v>
                </c:pt>
                <c:pt idx="13">
                  <c:v>98.2</c:v>
                </c:pt>
                <c:pt idx="14">
                  <c:v>97.9</c:v>
                </c:pt>
                <c:pt idx="15">
                  <c:v>98.5</c:v>
                </c:pt>
                <c:pt idx="16">
                  <c:v>98.7</c:v>
                </c:pt>
                <c:pt idx="17">
                  <c:v>99</c:v>
                </c:pt>
                <c:pt idx="18">
                  <c:v>98.6</c:v>
                </c:pt>
                <c:pt idx="19">
                  <c:v>99.2</c:v>
                </c:pt>
                <c:pt idx="20">
                  <c:v>99</c:v>
                </c:pt>
                <c:pt idx="21">
                  <c:v>98.8</c:v>
                </c:pt>
                <c:pt idx="22">
                  <c:v>98.6</c:v>
                </c:pt>
                <c:pt idx="23">
                  <c:v>97.8</c:v>
                </c:pt>
                <c:pt idx="24">
                  <c:v>103.8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47-4F65-4D80-8290-29F50856DDCD}"/>
            </c:ext>
          </c:extLst>
        </c:ser>
        <c:ser>
          <c:idx val="6"/>
          <c:order val="5"/>
          <c:tx>
            <c:strRef>
              <c:f>Лист1!$G$1</c:f>
              <c:strCache>
                <c:ptCount val="1"/>
                <c:pt idx="0">
                  <c:v>Водоснабжение; водоотведение, организация сбора и утилизации отходов, деятельность по ликвидации загрязнений</c:v>
                </c:pt>
              </c:strCache>
            </c:strRef>
          </c:tx>
          <c:spPr>
            <a:ln w="38100">
              <a:solidFill>
                <a:srgbClr val="334286"/>
              </a:solidFill>
            </a:ln>
          </c:spPr>
          <c:marker>
            <c:symbol val="none"/>
          </c:marker>
          <c:dLbls>
            <c:dLbl>
              <c:idx val="0"/>
              <c:layout>
                <c:manualLayout>
                  <c:x val="-2.9535864978902954E-2"/>
                  <c:y val="4.1904574324653596E-2"/>
                </c:manualLayout>
              </c:layout>
              <c:spPr/>
              <c:txPr>
                <a:bodyPr/>
                <a:lstStyle/>
                <a:p>
                  <a:pPr>
                    <a:defRPr sz="1400">
                      <a:solidFill>
                        <a:schemeClr val="accent5"/>
                      </a:solidFill>
                      <a:latin typeface="Arial" pitchFamily="34" charset="0"/>
                      <a:cs typeface="Arial" pitchFamily="34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delete val="1"/>
            </c:dLbl>
            <c:dLbl>
              <c:idx val="2"/>
              <c:layout>
                <c:manualLayout>
                  <c:x val="-2.2503516174402251E-2"/>
                  <c:y val="4.835143191306184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delete val="1"/>
            </c:dLbl>
            <c:dLbl>
              <c:idx val="4"/>
              <c:delete val="1"/>
            </c:dLbl>
            <c:dLbl>
              <c:idx val="5"/>
              <c:layout>
                <c:manualLayout>
                  <c:x val="-2.9535864978902954E-2"/>
                  <c:y val="4.835143191306184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delete val="1"/>
            </c:dLbl>
            <c:dLbl>
              <c:idx val="7"/>
              <c:delete val="1"/>
            </c:dLbl>
            <c:dLbl>
              <c:idx val="8"/>
              <c:layout>
                <c:manualLayout>
                  <c:x val="-2.9535864978902954E-2"/>
                  <c:y val="4.190457432465359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delete val="1"/>
            </c:dLbl>
            <c:dLbl>
              <c:idx val="10"/>
              <c:delete val="1"/>
            </c:dLbl>
            <c:dLbl>
              <c:idx val="11"/>
              <c:layout>
                <c:manualLayout>
                  <c:x val="-5.2039381153305204E-2"/>
                  <c:y val="-8.703257744351131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>
                <c:manualLayout>
                  <c:x val="-3.5161744022503515E-2"/>
                  <c:y val="-2.901085914783710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delete val="1"/>
            </c:dLbl>
            <c:dLbl>
              <c:idx val="14"/>
              <c:layout>
                <c:manualLayout>
                  <c:x val="-3.3755274261603373E-2"/>
                  <c:y val="-5.802171829567417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5"/>
              <c:delete val="1"/>
            </c:dLbl>
            <c:dLbl>
              <c:idx val="16"/>
              <c:delete val="1"/>
            </c:dLbl>
            <c:dLbl>
              <c:idx val="17"/>
              <c:layout>
                <c:manualLayout>
                  <c:x val="-3.6568213783403657E-2"/>
                  <c:y val="-3.86811455304494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8"/>
              <c:delete val="1"/>
            </c:dLbl>
            <c:dLbl>
              <c:idx val="19"/>
              <c:delete val="1"/>
            </c:dLbl>
            <c:dLbl>
              <c:idx val="20"/>
              <c:layout>
                <c:manualLayout>
                  <c:x val="-4.5007032348804397E-2"/>
                  <c:y val="-3.22342879420412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1"/>
              <c:delete val="1"/>
            </c:dLbl>
            <c:dLbl>
              <c:idx val="22"/>
              <c:delete val="1"/>
            </c:dLbl>
            <c:dLbl>
              <c:idx val="23"/>
              <c:layout>
                <c:manualLayout>
                  <c:x val="-4.2194092827004218E-2"/>
                  <c:y val="-7.413886226669481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4"/>
              <c:layout>
                <c:manualLayout>
                  <c:x val="-9.8452883263009851E-3"/>
                  <c:y val="-4.190457432465359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>
                    <a:solidFill>
                      <a:schemeClr val="accent5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Лист1!$A$2:$A$26</c:f>
              <c:strCache>
                <c:ptCount val="25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  <c:pt idx="3">
                  <c:v>АПРЕЛЬ</c:v>
                </c:pt>
                <c:pt idx="4">
                  <c:v>МАЙ</c:v>
                </c:pt>
                <c:pt idx="5">
                  <c:v>ИЮНЬ</c:v>
                </c:pt>
                <c:pt idx="6">
                  <c:v>ИЮЛЬ</c:v>
                </c:pt>
                <c:pt idx="7">
                  <c:v>АВГУСТ</c:v>
                </c:pt>
                <c:pt idx="8">
                  <c:v>СЕНТЯБРЬ</c:v>
                </c:pt>
                <c:pt idx="9">
                  <c:v>ОКТЯБРЬ</c:v>
                </c:pt>
                <c:pt idx="10">
                  <c:v>НОЯБРЬ</c:v>
                </c:pt>
                <c:pt idx="11">
                  <c:v>ДЕКАБРЬ</c:v>
                </c:pt>
                <c:pt idx="12">
                  <c:v>ЯНВАРЬ</c:v>
                </c:pt>
                <c:pt idx="13">
                  <c:v>ФЕВРАЛЬ</c:v>
                </c:pt>
                <c:pt idx="14">
                  <c:v>МАРТ</c:v>
                </c:pt>
                <c:pt idx="15">
                  <c:v>АПРЕЛЬ</c:v>
                </c:pt>
                <c:pt idx="16">
                  <c:v>МАЙ</c:v>
                </c:pt>
                <c:pt idx="17">
                  <c:v>ИЮНЬ</c:v>
                </c:pt>
                <c:pt idx="18">
                  <c:v>ИЮЛЬ</c:v>
                </c:pt>
                <c:pt idx="19">
                  <c:v>АВГУСТ</c:v>
                </c:pt>
                <c:pt idx="20">
                  <c:v>СЕНТЯБРЬ</c:v>
                </c:pt>
                <c:pt idx="21">
                  <c:v>ОКТЯБРЬ</c:v>
                </c:pt>
                <c:pt idx="22">
                  <c:v>НОЯБРЬ</c:v>
                </c:pt>
                <c:pt idx="23">
                  <c:v>ДЕКАБРЬ</c:v>
                </c:pt>
                <c:pt idx="24">
                  <c:v>ЯНВАРЬ</c:v>
                </c:pt>
              </c:strCache>
            </c:strRef>
          </c:cat>
          <c:val>
            <c:numRef>
              <c:f>Лист1!$G$2:$G$26</c:f>
              <c:numCache>
                <c:formatCode>0.0</c:formatCode>
                <c:ptCount val="25"/>
                <c:pt idx="0">
                  <c:v>75.599999999999994</c:v>
                </c:pt>
                <c:pt idx="1">
                  <c:v>80.099999999999994</c:v>
                </c:pt>
                <c:pt idx="2">
                  <c:v>84</c:v>
                </c:pt>
                <c:pt idx="3">
                  <c:v>86.6</c:v>
                </c:pt>
                <c:pt idx="4">
                  <c:v>86.4</c:v>
                </c:pt>
                <c:pt idx="5">
                  <c:v>86.9</c:v>
                </c:pt>
                <c:pt idx="6">
                  <c:v>90.3</c:v>
                </c:pt>
                <c:pt idx="7">
                  <c:v>93.2</c:v>
                </c:pt>
                <c:pt idx="8">
                  <c:v>95.3</c:v>
                </c:pt>
                <c:pt idx="9">
                  <c:v>98.4</c:v>
                </c:pt>
                <c:pt idx="10">
                  <c:v>98.7</c:v>
                </c:pt>
                <c:pt idx="11">
                  <c:v>100.4</c:v>
                </c:pt>
                <c:pt idx="12">
                  <c:v>110.8</c:v>
                </c:pt>
                <c:pt idx="13">
                  <c:v>111.3</c:v>
                </c:pt>
                <c:pt idx="14">
                  <c:v>107.2</c:v>
                </c:pt>
                <c:pt idx="15">
                  <c:v>110.4</c:v>
                </c:pt>
                <c:pt idx="16">
                  <c:v>109.7</c:v>
                </c:pt>
                <c:pt idx="17">
                  <c:v>109.9</c:v>
                </c:pt>
                <c:pt idx="18">
                  <c:v>105.5</c:v>
                </c:pt>
                <c:pt idx="19">
                  <c:v>109.2</c:v>
                </c:pt>
                <c:pt idx="20">
                  <c:v>109.5</c:v>
                </c:pt>
                <c:pt idx="21">
                  <c:v>106.9</c:v>
                </c:pt>
                <c:pt idx="22">
                  <c:v>110.6</c:v>
                </c:pt>
                <c:pt idx="23">
                  <c:v>110.4</c:v>
                </c:pt>
                <c:pt idx="24">
                  <c:v>120.9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4C-4F65-4D80-8290-29F50856DD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5041664"/>
        <c:axId val="35043200"/>
      </c:lineChart>
      <c:catAx>
        <c:axId val="350416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vert="horz"/>
          <a:lstStyle/>
          <a:p>
            <a:pPr algn="ctr">
              <a:defRPr sz="900" b="1" spc="-3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pPr>
            <a:endParaRPr lang="ru-RU"/>
          </a:p>
        </c:txPr>
        <c:crossAx val="35043200"/>
        <c:crosses val="autoZero"/>
        <c:auto val="1"/>
        <c:lblAlgn val="ctr"/>
        <c:lblOffset val="100"/>
        <c:noMultiLvlLbl val="0"/>
      </c:catAx>
      <c:valAx>
        <c:axId val="35043200"/>
        <c:scaling>
          <c:orientation val="minMax"/>
          <c:max val="130"/>
          <c:min val="60"/>
        </c:scaling>
        <c:delete val="0"/>
        <c:axPos val="l"/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 algn="ctr">
              <a:defRPr sz="1000" b="0" spc="-50" baseline="0">
                <a:solidFill>
                  <a:schemeClr val="bg1">
                    <a:lumMod val="75000"/>
                  </a:schemeClr>
                </a:solidFill>
              </a:defRPr>
            </a:pPr>
            <a:endParaRPr lang="ru-RU"/>
          </a:p>
        </c:txPr>
        <c:crossAx val="35041664"/>
        <c:crosses val="autoZero"/>
        <c:crossBetween val="between"/>
        <c:majorUnit val="5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6504173133321803E-2"/>
          <c:y val="0.16866174804842071"/>
          <c:w val="0.92658761401394318"/>
          <c:h val="0.6632737232597808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Июнь 2020 к маю 2020</c:v>
                </c:pt>
              </c:strCache>
            </c:strRef>
          </c:tx>
          <c:spPr>
            <a:gradFill>
              <a:gsLst>
                <a:gs pos="99000">
                  <a:srgbClr val="00B050"/>
                </a:gs>
                <a:gs pos="0">
                  <a:srgbClr val="00B050"/>
                </a:gs>
              </a:gsLst>
              <a:lin ang="5400000" scaled="1"/>
            </a:gradFill>
            <a:scene3d>
              <a:camera prst="orthographicFront"/>
              <a:lightRig rig="threePt" dir="t"/>
            </a:scene3d>
            <a:sp3d>
              <a:bevelT w="0" h="0" prst="angle"/>
              <a:bevelB w="0" h="0"/>
            </a:sp3d>
          </c:spPr>
          <c:invertIfNegative val="0"/>
          <c:dPt>
            <c:idx val="0"/>
            <c:invertIfNegative val="0"/>
            <c:bubble3D val="0"/>
            <c:spPr>
              <a:gradFill>
                <a:gsLst>
                  <a:gs pos="99000">
                    <a:srgbClr val="00B050"/>
                  </a:gs>
                  <a:gs pos="0">
                    <a:srgbClr val="00B050"/>
                  </a:gs>
                </a:gsLst>
                <a:lin ang="5400000" scaled="1"/>
              </a:gradFill>
              <a:scene3d>
                <a:camera prst="orthographicFront"/>
                <a:lightRig rig="threePt" dir="t"/>
              </a:scene3d>
              <a:sp3d>
                <a:bevelT w="0" h="0" prst="angle"/>
                <a:bevelB w="0" h="0"/>
              </a:sp3d>
            </c:spPr>
          </c:dPt>
          <c:dPt>
            <c:idx val="1"/>
            <c:invertIfNegative val="0"/>
            <c:bubble3D val="0"/>
            <c:spPr>
              <a:gradFill>
                <a:gsLst>
                  <a:gs pos="99000">
                    <a:srgbClr val="00B050"/>
                  </a:gs>
                  <a:gs pos="0">
                    <a:srgbClr val="00B050"/>
                  </a:gs>
                </a:gsLst>
                <a:lin ang="5400000" scaled="1"/>
              </a:gradFill>
              <a:scene3d>
                <a:camera prst="orthographicFront"/>
                <a:lightRig rig="threePt" dir="t"/>
              </a:scene3d>
              <a:sp3d>
                <a:bevelT w="0" h="0" prst="angle"/>
                <a:bevelB w="0" h="0"/>
              </a:sp3d>
            </c:spPr>
          </c:dPt>
          <c:dPt>
            <c:idx val="2"/>
            <c:invertIfNegative val="0"/>
            <c:bubble3D val="0"/>
            <c:spPr>
              <a:gradFill>
                <a:gsLst>
                  <a:gs pos="99000">
                    <a:srgbClr val="00B050"/>
                  </a:gs>
                  <a:gs pos="0">
                    <a:srgbClr val="00B050"/>
                  </a:gs>
                </a:gsLst>
                <a:lin ang="5400000" scaled="1"/>
              </a:gradFill>
              <a:scene3d>
                <a:camera prst="orthographicFront"/>
                <a:lightRig rig="threePt" dir="t"/>
              </a:scene3d>
              <a:sp3d>
                <a:bevelT w="0" h="0" prst="angle"/>
                <a:bevelB w="0" h="0"/>
              </a:sp3d>
            </c:spPr>
          </c:dPt>
          <c:dPt>
            <c:idx val="3"/>
            <c:invertIfNegative val="0"/>
            <c:bubble3D val="0"/>
            <c:spPr>
              <a:gradFill>
                <a:gsLst>
                  <a:gs pos="99000">
                    <a:srgbClr val="00B050"/>
                  </a:gs>
                  <a:gs pos="0">
                    <a:srgbClr val="00B050"/>
                  </a:gs>
                </a:gsLst>
                <a:lin ang="5400000" scaled="1"/>
              </a:gradFill>
              <a:scene3d>
                <a:camera prst="orthographicFront"/>
                <a:lightRig rig="threePt" dir="t"/>
              </a:scene3d>
              <a:sp3d>
                <a:bevelT w="0" h="0" prst="angle"/>
                <a:bevelB w="0" h="0"/>
              </a:sp3d>
            </c:spPr>
          </c:dPt>
          <c:dPt>
            <c:idx val="4"/>
            <c:invertIfNegative val="0"/>
            <c:bubble3D val="0"/>
            <c:spPr>
              <a:gradFill>
                <a:gsLst>
                  <a:gs pos="99000">
                    <a:srgbClr val="00B050"/>
                  </a:gs>
                  <a:gs pos="0">
                    <a:srgbClr val="00B050"/>
                  </a:gs>
                </a:gsLst>
                <a:lin ang="5400000" scaled="1"/>
              </a:gradFill>
              <a:scene3d>
                <a:camera prst="orthographicFront"/>
                <a:lightRig rig="threePt" dir="t"/>
              </a:scene3d>
              <a:sp3d>
                <a:bevelT w="0" h="0" prst="angle"/>
                <a:bevelB w="0" h="0"/>
              </a:sp3d>
            </c:spPr>
          </c:dPt>
          <c:dPt>
            <c:idx val="5"/>
            <c:invertIfNegative val="0"/>
            <c:bubble3D val="0"/>
            <c:spPr>
              <a:solidFill>
                <a:srgbClr val="C00000"/>
              </a:solidFill>
              <a:scene3d>
                <a:camera prst="orthographicFront"/>
                <a:lightRig rig="threePt" dir="t"/>
              </a:scene3d>
              <a:sp3d>
                <a:bevelT w="0" h="0" prst="angle"/>
                <a:bevelB w="0" h="0"/>
              </a:sp3d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153</a:t>
                    </a:r>
                    <a:r>
                      <a:rPr lang="ru-RU" smtClean="0"/>
                      <a:t>,</a:t>
                    </a:r>
                    <a:r>
                      <a:rPr lang="en-US" smtClean="0"/>
                      <a:t>4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149</a:t>
                    </a:r>
                    <a:r>
                      <a:rPr lang="ru-RU" smtClean="0"/>
                      <a:t>,</a:t>
                    </a:r>
                    <a:r>
                      <a:rPr lang="en-US" smtClean="0"/>
                      <a:t>4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109</a:t>
                    </a:r>
                    <a:r>
                      <a:rPr lang="ru-RU" smtClean="0"/>
                      <a:t>,</a:t>
                    </a:r>
                    <a:r>
                      <a:rPr lang="en-US" smtClean="0"/>
                      <a:t>2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101</a:t>
                    </a:r>
                    <a:r>
                      <a:rPr lang="ru-RU" smtClean="0"/>
                      <a:t>,</a:t>
                    </a:r>
                    <a:r>
                      <a:rPr lang="en-US" smtClean="0"/>
                      <a:t>6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smtClean="0"/>
                      <a:t>100</a:t>
                    </a:r>
                    <a:r>
                      <a:rPr lang="ru-RU" smtClean="0"/>
                      <a:t>,</a:t>
                    </a:r>
                    <a:r>
                      <a:rPr lang="en-US" smtClean="0"/>
                      <a:t>2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/>
              <c:tx>
                <c:rich>
                  <a:bodyPr/>
                  <a:lstStyle/>
                  <a:p>
                    <a:pPr>
                      <a:defRPr sz="1800" b="1">
                        <a:solidFill>
                          <a:srgbClr val="E1002B"/>
                        </a:solidFill>
                        <a:latin typeface="Arial" pitchFamily="34" charset="0"/>
                        <a:cs typeface="Arial" pitchFamily="34" charset="0"/>
                      </a:defRPr>
                    </a:pPr>
                    <a:r>
                      <a:rPr lang="en-US" smtClean="0"/>
                      <a:t>60</a:t>
                    </a:r>
                    <a:r>
                      <a:rPr lang="ru-RU" smtClean="0"/>
                      <a:t>,</a:t>
                    </a:r>
                    <a:r>
                      <a:rPr lang="en-US" smtClean="0"/>
                      <a:t>6</a:t>
                    </a:r>
                    <a:endParaRPr lang="en-US"/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800" b="1">
                    <a:solidFill>
                      <a:srgbClr val="00B050"/>
                    </a:solidFill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Лист1!$A$2:$A$7</c:f>
              <c:strCache>
                <c:ptCount val="6"/>
                <c:pt idx="0">
                  <c:v>Предоставление услуг в области добычи полезных ископаемых</c:v>
                </c:pt>
                <c:pt idx="1">
                  <c:v>Добыча угля</c:v>
                </c:pt>
                <c:pt idx="2">
                  <c:v>Добыча нефти и природного газа</c:v>
                </c:pt>
                <c:pt idx="3">
                  <c:v>Добыча металлических руд</c:v>
                </c:pt>
                <c:pt idx="4">
                  <c:v>ДОБЫЧА ПОЛЕЗНЫХ ИСКОПАЕМЫХ</c:v>
                </c:pt>
                <c:pt idx="5">
                  <c:v>Добыча прочих полезных ископаемых</c:v>
                </c:pt>
              </c:strCache>
            </c:strRef>
          </c:cat>
          <c:val>
            <c:numRef>
              <c:f>Лист1!$B$2:$B$7</c:f>
              <c:numCache>
                <c:formatCode>0.0</c:formatCode>
                <c:ptCount val="6"/>
                <c:pt idx="0">
                  <c:v>153.4</c:v>
                </c:pt>
                <c:pt idx="1">
                  <c:v>149.4</c:v>
                </c:pt>
                <c:pt idx="2">
                  <c:v>109.2</c:v>
                </c:pt>
                <c:pt idx="3">
                  <c:v>101.6</c:v>
                </c:pt>
                <c:pt idx="4">
                  <c:v>100.2</c:v>
                </c:pt>
                <c:pt idx="5">
                  <c:v>60.6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6"/>
        <c:axId val="35214464"/>
        <c:axId val="35216000"/>
      </c:barChart>
      <c:catAx>
        <c:axId val="3521446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35216000"/>
        <c:crosses val="autoZero"/>
        <c:auto val="1"/>
        <c:lblAlgn val="ctr"/>
        <c:lblOffset val="100"/>
        <c:noMultiLvlLbl val="0"/>
      </c:catAx>
      <c:valAx>
        <c:axId val="35216000"/>
        <c:scaling>
          <c:orientation val="minMax"/>
          <c:max val="180"/>
          <c:min val="20"/>
        </c:scaling>
        <c:delete val="0"/>
        <c:axPos val="l"/>
        <c:numFmt formatCode="0.0" sourceLinked="1"/>
        <c:majorTickMark val="out"/>
        <c:minorTickMark val="none"/>
        <c:tickLblPos val="nextTo"/>
        <c:txPr>
          <a:bodyPr/>
          <a:lstStyle/>
          <a:p>
            <a:pPr>
              <a:defRPr sz="90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35214464"/>
        <c:crosses val="autoZero"/>
        <c:crossBetween val="between"/>
        <c:majorUnit val="20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8434037850532285E-2"/>
          <c:y val="4.0547353997567225E-2"/>
          <c:w val="0.94156596214946819"/>
          <c:h val="0.4532365556328190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Лист1!$A$2:$A$9</c:f>
              <c:strCache>
                <c:ptCount val="1"/>
                <c:pt idx="0">
                  <c:v>Производство кокса и нефтепродуктов ОБРАБАТЫВАЮЩИЕ ПРОИЗВОДСТВА Производство пищевых продуктов Ремонт и монтаж машин и оборудования Обработка древесины и производство изделий из дерева и пробки, кроме мебели, производство изделий из соломки и материалов д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B w="0" h="0"/>
            </a:sp3d>
          </c:spPr>
          <c:invertIfNegative val="0"/>
          <c:dPt>
            <c:idx val="0"/>
            <c:invertIfNegative val="0"/>
            <c:bubble3D val="0"/>
            <c:spPr>
              <a:gradFill>
                <a:gsLst>
                  <a:gs pos="99000">
                    <a:srgbClr val="00B050"/>
                  </a:gs>
                  <a:gs pos="0">
                    <a:srgbClr val="4FAF4F"/>
                  </a:gs>
                </a:gsLst>
                <a:lin ang="5400000" scaled="1"/>
              </a:gradFill>
              <a:scene3d>
                <a:camera prst="orthographicFront"/>
                <a:lightRig rig="threePt" dir="t"/>
              </a:scene3d>
              <a:sp3d>
                <a:bevelB w="0" h="0"/>
              </a:sp3d>
            </c:spPr>
          </c:dPt>
          <c:dPt>
            <c:idx val="1"/>
            <c:invertIfNegative val="0"/>
            <c:bubble3D val="0"/>
            <c:spPr>
              <a:gradFill>
                <a:gsLst>
                  <a:gs pos="100000">
                    <a:srgbClr val="C00000"/>
                  </a:gs>
                  <a:gs pos="100000">
                    <a:srgbClr val="4FAF4F"/>
                  </a:gs>
                </a:gsLst>
                <a:lin ang="5400000" scaled="1"/>
              </a:gradFill>
              <a:scene3d>
                <a:camera prst="orthographicFront"/>
                <a:lightRig rig="threePt" dir="t"/>
              </a:scene3d>
              <a:sp3d>
                <a:bevelB w="0" h="0"/>
              </a:sp3d>
            </c:spPr>
          </c:dPt>
          <c:dPt>
            <c:idx val="2"/>
            <c:invertIfNegative val="0"/>
            <c:bubble3D val="0"/>
            <c:spPr>
              <a:gradFill flip="none" rotWithShape="1">
                <a:gsLst>
                  <a:gs pos="0">
                    <a:srgbClr val="C00000">
                      <a:shade val="30000"/>
                      <a:satMod val="115000"/>
                    </a:srgbClr>
                  </a:gs>
                  <a:gs pos="50000">
                    <a:srgbClr val="C00000">
                      <a:shade val="67500"/>
                      <a:satMod val="115000"/>
                    </a:srgbClr>
                  </a:gs>
                  <a:gs pos="100000">
                    <a:srgbClr val="C0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scene3d>
                <a:camera prst="orthographicFront"/>
                <a:lightRig rig="threePt" dir="t"/>
              </a:scene3d>
              <a:sp3d>
                <a:bevelB w="0" h="0"/>
              </a:sp3d>
            </c:spPr>
          </c:dPt>
          <c:dPt>
            <c:idx val="3"/>
            <c:invertIfNegative val="0"/>
            <c:bubble3D val="0"/>
            <c:spPr>
              <a:gradFill flip="none" rotWithShape="1">
                <a:gsLst>
                  <a:gs pos="0">
                    <a:srgbClr val="C00000">
                      <a:shade val="30000"/>
                      <a:satMod val="115000"/>
                    </a:srgbClr>
                  </a:gs>
                  <a:gs pos="50000">
                    <a:srgbClr val="C00000">
                      <a:shade val="67500"/>
                      <a:satMod val="115000"/>
                    </a:srgbClr>
                  </a:gs>
                  <a:gs pos="100000">
                    <a:srgbClr val="C0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>
                <a:solidFill>
                  <a:srgbClr val="00B050"/>
                </a:solidFill>
              </a:ln>
              <a:scene3d>
                <a:camera prst="orthographicFront"/>
                <a:lightRig rig="threePt" dir="t"/>
              </a:scene3d>
              <a:sp3d>
                <a:bevelB w="0" h="0"/>
              </a:sp3d>
            </c:spPr>
          </c:dPt>
          <c:dPt>
            <c:idx val="4"/>
            <c:invertIfNegative val="0"/>
            <c:bubble3D val="0"/>
            <c:spPr>
              <a:gradFill>
                <a:gsLst>
                  <a:gs pos="99000">
                    <a:srgbClr val="A21630"/>
                  </a:gs>
                  <a:gs pos="0">
                    <a:srgbClr val="DA0000"/>
                  </a:gs>
                </a:gsLst>
                <a:lin ang="5400000" scaled="1"/>
              </a:gradFill>
              <a:scene3d>
                <a:camera prst="orthographicFront"/>
                <a:lightRig rig="threePt" dir="t"/>
              </a:scene3d>
              <a:sp3d>
                <a:bevelB w="0" h="0"/>
              </a:sp3d>
            </c:spPr>
          </c:dPt>
          <c:dPt>
            <c:idx val="5"/>
            <c:invertIfNegative val="0"/>
            <c:bubble3D val="0"/>
            <c:spPr>
              <a:gradFill>
                <a:gsLst>
                  <a:gs pos="99000">
                    <a:srgbClr val="A21630"/>
                  </a:gs>
                  <a:gs pos="0">
                    <a:srgbClr val="DA0000"/>
                  </a:gs>
                </a:gsLst>
                <a:lin ang="5400000" scaled="1"/>
              </a:gradFill>
              <a:scene3d>
                <a:camera prst="orthographicFront"/>
                <a:lightRig rig="threePt" dir="t"/>
              </a:scene3d>
              <a:sp3d>
                <a:bevelB w="0" h="0"/>
              </a:sp3d>
            </c:spPr>
          </c:dPt>
          <c:dPt>
            <c:idx val="6"/>
            <c:invertIfNegative val="0"/>
            <c:bubble3D val="0"/>
            <c:spPr>
              <a:gradFill>
                <a:gsLst>
                  <a:gs pos="99000">
                    <a:srgbClr val="A21630"/>
                  </a:gs>
                  <a:gs pos="0">
                    <a:srgbClr val="DA0000"/>
                  </a:gs>
                </a:gsLst>
                <a:lin ang="5400000" scaled="1"/>
              </a:gradFill>
              <a:scene3d>
                <a:camera prst="orthographicFront"/>
                <a:lightRig rig="threePt" dir="t"/>
              </a:scene3d>
              <a:sp3d>
                <a:bevelB w="0" h="0"/>
              </a:sp3d>
            </c:spPr>
          </c:dPt>
          <c:dPt>
            <c:idx val="7"/>
            <c:invertIfNegative val="0"/>
            <c:bubble3D val="0"/>
            <c:spPr>
              <a:gradFill>
                <a:gsLst>
                  <a:gs pos="99000">
                    <a:srgbClr val="A21630"/>
                  </a:gs>
                  <a:gs pos="0">
                    <a:srgbClr val="DA0000"/>
                  </a:gs>
                </a:gsLst>
                <a:lin ang="5400000" scaled="1"/>
              </a:gradFill>
              <a:scene3d>
                <a:camera prst="orthographicFront"/>
                <a:lightRig rig="threePt" dir="t"/>
              </a:scene3d>
              <a:sp3d>
                <a:bevelB w="0" h="0"/>
              </a:sp3d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pPr>
                      <a:defRPr sz="1800" b="1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defRPr>
                    </a:pPr>
                    <a:r>
                      <a:rPr lang="en-US" smtClean="0"/>
                      <a:t>122</a:t>
                    </a:r>
                    <a:r>
                      <a:rPr lang="ru-RU" smtClean="0"/>
                      <a:t>,</a:t>
                    </a:r>
                    <a:r>
                      <a:rPr lang="en-US" smtClean="0"/>
                      <a:t>6</a:t>
                    </a:r>
                    <a:endParaRPr lang="en-US"/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90</a:t>
                    </a:r>
                    <a:r>
                      <a:rPr lang="ru-RU" smtClean="0"/>
                      <a:t>,</a:t>
                    </a:r>
                    <a:r>
                      <a:rPr lang="en-US" smtClean="0"/>
                      <a:t>1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89</a:t>
                    </a:r>
                    <a:r>
                      <a:rPr lang="ru-RU" smtClean="0"/>
                      <a:t>,</a:t>
                    </a:r>
                    <a:r>
                      <a:rPr lang="en-US" smtClean="0"/>
                      <a:t>0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80</a:t>
                    </a:r>
                    <a:r>
                      <a:rPr lang="ru-RU" smtClean="0"/>
                      <a:t>,</a:t>
                    </a:r>
                    <a:r>
                      <a:rPr lang="en-US" smtClean="0"/>
                      <a:t>3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smtClean="0"/>
                      <a:t>71</a:t>
                    </a:r>
                    <a:r>
                      <a:rPr lang="ru-RU" smtClean="0"/>
                      <a:t>,</a:t>
                    </a:r>
                    <a:r>
                      <a:rPr lang="en-US" smtClean="0"/>
                      <a:t>6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 smtClean="0"/>
                      <a:t>35</a:t>
                    </a:r>
                    <a:r>
                      <a:rPr lang="ru-RU" smtClean="0"/>
                      <a:t>,</a:t>
                    </a:r>
                    <a:r>
                      <a:rPr lang="en-US" smtClean="0"/>
                      <a:t>2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/>
              <c:tx>
                <c:rich>
                  <a:bodyPr/>
                  <a:lstStyle/>
                  <a:p>
                    <a:r>
                      <a:rPr lang="en-US" smtClean="0"/>
                      <a:t>30</a:t>
                    </a:r>
                    <a:r>
                      <a:rPr lang="ru-RU" smtClean="0"/>
                      <a:t>,</a:t>
                    </a:r>
                    <a:r>
                      <a:rPr lang="en-US" smtClean="0"/>
                      <a:t>9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/>
              <c:tx>
                <c:rich>
                  <a:bodyPr/>
                  <a:lstStyle/>
                  <a:p>
                    <a:r>
                      <a:rPr lang="en-US" smtClean="0"/>
                      <a:t>3</a:t>
                    </a:r>
                    <a:r>
                      <a:rPr lang="ru-RU" smtClean="0"/>
                      <a:t>,</a:t>
                    </a:r>
                    <a:r>
                      <a:rPr lang="en-US" smtClean="0"/>
                      <a:t>1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800" b="1">
                    <a:solidFill>
                      <a:srgbClr val="C00000"/>
                    </a:solidFill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Лист1!$A$2:$A$9</c:f>
              <c:strCache>
                <c:ptCount val="8"/>
                <c:pt idx="0">
                  <c:v>Производство кокса и нефтепродуктов</c:v>
                </c:pt>
                <c:pt idx="1">
                  <c:v>ОБРАБАТЫВАЮЩИЕ ПРОИЗВОДСТВА</c:v>
                </c:pt>
                <c:pt idx="2">
                  <c:v>Производство пищевых продуктов</c:v>
                </c:pt>
                <c:pt idx="3">
                  <c:v>Ремонт и монтаж машин и оборудования</c:v>
                </c:pt>
                <c:pt idx="4">
                  <c:v>Обработка древесины и производство изделий из дерева и пробки, кроме мебели, производство изделий из соломки и материалов для плетения</c:v>
                </c:pt>
                <c:pt idx="5">
                  <c:v>Производство готовых металлических изделий, кроме машин и оборудования</c:v>
                </c:pt>
                <c:pt idx="6">
                  <c:v>Производство прочей неметаллической минеральной продукции</c:v>
                </c:pt>
                <c:pt idx="7">
                  <c:v>Производство прочих готовых изделий</c:v>
                </c:pt>
              </c:strCache>
            </c:strRef>
          </c:cat>
          <c:val>
            <c:numRef>
              <c:f>Лист1!$C$2:$C$9</c:f>
              <c:numCache>
                <c:formatCode>General</c:formatCode>
                <c:ptCount val="8"/>
                <c:pt idx="0">
                  <c:v>122.6</c:v>
                </c:pt>
                <c:pt idx="1">
                  <c:v>90.1</c:v>
                </c:pt>
                <c:pt idx="2" formatCode="0.0">
                  <c:v>89</c:v>
                </c:pt>
                <c:pt idx="3">
                  <c:v>80.3</c:v>
                </c:pt>
                <c:pt idx="4">
                  <c:v>71.599999999999994</c:v>
                </c:pt>
                <c:pt idx="5">
                  <c:v>35.200000000000003</c:v>
                </c:pt>
                <c:pt idx="6">
                  <c:v>30.9</c:v>
                </c:pt>
                <c:pt idx="7">
                  <c:v>3.1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6"/>
        <c:axId val="36452224"/>
        <c:axId val="36453760"/>
      </c:barChart>
      <c:catAx>
        <c:axId val="3645222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 rot="-5400000" vert="horz" anchor="ctr" anchorCtr="1"/>
          <a:lstStyle/>
          <a:p>
            <a:pPr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36453760"/>
        <c:crosses val="autoZero"/>
        <c:auto val="1"/>
        <c:lblAlgn val="ctr"/>
        <c:lblOffset val="100"/>
        <c:noMultiLvlLbl val="0"/>
      </c:catAx>
      <c:valAx>
        <c:axId val="36453760"/>
        <c:scaling>
          <c:orientation val="minMax"/>
          <c:max val="200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90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36452224"/>
        <c:crosses val="autoZero"/>
        <c:crossBetween val="between"/>
        <c:majorUnit val="30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4098051612382538"/>
          <c:y val="2.7830750905610151E-2"/>
          <c:w val="0.52243307281808071"/>
          <c:h val="0.86786929559829451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rgbClr val="4FAF4F"/>
            </a:solidFill>
            <a:ln w="19050">
              <a:noFill/>
            </a:ln>
            <a:scene3d>
              <a:camera prst="orthographicFront"/>
              <a:lightRig rig="threePt" dir="t"/>
            </a:scene3d>
            <a:sp3d>
              <a:bevelT w="0" h="0" prst="coolSlant"/>
            </a:sp3d>
          </c:spPr>
          <c:invertIfNegative val="0"/>
          <c:dPt>
            <c:idx val="0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1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2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3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4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5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6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7"/>
            <c:invertIfNegative val="0"/>
            <c:bubble3D val="0"/>
            <c:spPr>
              <a:solidFill>
                <a:schemeClr val="accent1">
                  <a:lumMod val="50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8"/>
            <c:invertIfNegative val="0"/>
            <c:bubble3D val="0"/>
            <c:spPr>
              <a:solidFill>
                <a:srgbClr val="FFC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9"/>
            <c:invertIfNegative val="0"/>
            <c:bubble3D val="0"/>
            <c:spPr>
              <a:solidFill>
                <a:schemeClr val="accent1">
                  <a:lumMod val="50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10"/>
            <c:invertIfNegative val="0"/>
            <c:bubble3D val="0"/>
            <c:spPr>
              <a:solidFill>
                <a:schemeClr val="accent1">
                  <a:lumMod val="50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Lbls>
            <c:txPr>
              <a:bodyPr/>
              <a:lstStyle/>
              <a:p>
                <a:pPr>
                  <a:defRPr sz="1400" b="1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Лист1!$A$2:$A$12</c:f>
              <c:strCache>
                <c:ptCount val="11"/>
                <c:pt idx="0">
                  <c:v>Камчатский край</c:v>
                </c:pt>
                <c:pt idx="1">
                  <c:v>Сахалинская область</c:v>
                </c:pt>
                <c:pt idx="2">
                  <c:v>Хабаровский край</c:v>
                </c:pt>
                <c:pt idx="3">
                  <c:v>Амурская область</c:v>
                </c:pt>
                <c:pt idx="4">
                  <c:v>Забайкальский край</c:v>
                </c:pt>
                <c:pt idx="5">
                  <c:v>Приморский край</c:v>
                </c:pt>
                <c:pt idx="6">
                  <c:v>Чукотский автономный округ</c:v>
                </c:pt>
                <c:pt idx="7">
                  <c:v>Еврейская автономная область</c:v>
                </c:pt>
                <c:pt idx="8">
                  <c:v>Республика Саха (Якутия)</c:v>
                </c:pt>
                <c:pt idx="9">
                  <c:v>Магаданская область</c:v>
                </c:pt>
                <c:pt idx="10">
                  <c:v>Республика Бурятия</c:v>
                </c:pt>
              </c:strCache>
            </c:strRef>
          </c:cat>
          <c:val>
            <c:numRef>
              <c:f>Лист1!$B$2:$B$12</c:f>
              <c:numCache>
                <c:formatCode>0.0</c:formatCode>
                <c:ptCount val="11"/>
                <c:pt idx="0">
                  <c:v>90.3</c:v>
                </c:pt>
                <c:pt idx="1">
                  <c:v>90.8</c:v>
                </c:pt>
                <c:pt idx="2">
                  <c:v>92</c:v>
                </c:pt>
                <c:pt idx="3">
                  <c:v>93.2</c:v>
                </c:pt>
                <c:pt idx="4">
                  <c:v>95.4</c:v>
                </c:pt>
                <c:pt idx="5">
                  <c:v>95.6</c:v>
                </c:pt>
                <c:pt idx="6">
                  <c:v>96</c:v>
                </c:pt>
                <c:pt idx="7">
                  <c:v>100.2</c:v>
                </c:pt>
                <c:pt idx="8">
                  <c:v>100.6</c:v>
                </c:pt>
                <c:pt idx="9">
                  <c:v>102.4</c:v>
                </c:pt>
                <c:pt idx="10">
                  <c:v>103.8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43"/>
        <c:axId val="37185792"/>
        <c:axId val="37199872"/>
      </c:barChart>
      <c:catAx>
        <c:axId val="37185792"/>
        <c:scaling>
          <c:orientation val="minMax"/>
        </c:scaling>
        <c:delete val="0"/>
        <c:axPos val="l"/>
        <c:majorTickMark val="none"/>
        <c:minorTickMark val="none"/>
        <c:tickLblPos val="nextTo"/>
        <c:txPr>
          <a:bodyPr/>
          <a:lstStyle/>
          <a:p>
            <a:pPr>
              <a:defRPr sz="1050">
                <a:solidFill>
                  <a:srgbClr val="595959"/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37199872"/>
        <c:crosses val="autoZero"/>
        <c:auto val="1"/>
        <c:lblAlgn val="ctr"/>
        <c:lblOffset val="800"/>
        <c:noMultiLvlLbl val="0"/>
      </c:catAx>
      <c:valAx>
        <c:axId val="37199872"/>
        <c:scaling>
          <c:orientation val="minMax"/>
        </c:scaling>
        <c:delete val="0"/>
        <c:axPos val="b"/>
        <c:numFmt formatCode="0" sourceLinked="0"/>
        <c:majorTickMark val="none"/>
        <c:minorTickMark val="none"/>
        <c:tickLblPos val="nextTo"/>
        <c:txPr>
          <a:bodyPr/>
          <a:lstStyle/>
          <a:p>
            <a:pPr>
              <a:defRPr sz="80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37185792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1588960671828701"/>
          <c:y val="1.7766295055431806E-2"/>
          <c:w val="0.53424210879611456"/>
          <c:h val="0.89255598776526135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rgbClr val="00B050"/>
            </a:solidFill>
            <a:ln w="19050">
              <a:noFill/>
            </a:ln>
            <a:scene3d>
              <a:camera prst="orthographicFront"/>
              <a:lightRig rig="threePt" dir="t"/>
            </a:scene3d>
            <a:sp3d>
              <a:bevelT w="0" h="0" prst="coolSlant"/>
            </a:sp3d>
          </c:spPr>
          <c:invertIfNegative val="0"/>
          <c:dPt>
            <c:idx val="0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1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2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3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4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5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6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7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8"/>
            <c:invertIfNegative val="0"/>
            <c:bubble3D val="0"/>
            <c:spPr>
              <a:solidFill>
                <a:srgbClr val="E0B61E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9"/>
            <c:invertIfNegative val="0"/>
            <c:bubble3D val="0"/>
            <c:spPr>
              <a:solidFill>
                <a:schemeClr val="accent1">
                  <a:lumMod val="50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10"/>
            <c:invertIfNegative val="0"/>
            <c:bubble3D val="0"/>
            <c:spPr>
              <a:solidFill>
                <a:schemeClr val="accent1">
                  <a:lumMod val="50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Lbls>
            <c:txPr>
              <a:bodyPr/>
              <a:lstStyle/>
              <a:p>
                <a:pPr>
                  <a:defRPr sz="1400" b="1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ДОБЫЧА!$A$2:$A$12</c:f>
              <c:strCache>
                <c:ptCount val="11"/>
                <c:pt idx="0">
                  <c:v>Приморский край</c:v>
                </c:pt>
                <c:pt idx="1">
                  <c:v>Амурская область</c:v>
                </c:pt>
                <c:pt idx="2">
                  <c:v>Чукотский автономный округ</c:v>
                </c:pt>
                <c:pt idx="3">
                  <c:v>Камчатский край</c:v>
                </c:pt>
                <c:pt idx="4">
                  <c:v>Сахалинская область</c:v>
                </c:pt>
                <c:pt idx="5">
                  <c:v>Республика Бурятия</c:v>
                </c:pt>
                <c:pt idx="6">
                  <c:v>Забайкальский край</c:v>
                </c:pt>
                <c:pt idx="7">
                  <c:v>Магаданская область</c:v>
                </c:pt>
                <c:pt idx="8">
                  <c:v>Республика Саха (Якутия)</c:v>
                </c:pt>
                <c:pt idx="9">
                  <c:v>Еврейская автономная область</c:v>
                </c:pt>
                <c:pt idx="10">
                  <c:v>Хабаровский край</c:v>
                </c:pt>
              </c:strCache>
            </c:strRef>
          </c:cat>
          <c:val>
            <c:numRef>
              <c:f>ДОБЫЧА!$B$2:$B$12</c:f>
              <c:numCache>
                <c:formatCode>0.0</c:formatCode>
                <c:ptCount val="11"/>
                <c:pt idx="0">
                  <c:v>70.099999999999994</c:v>
                </c:pt>
                <c:pt idx="1">
                  <c:v>79.400000000000006</c:v>
                </c:pt>
                <c:pt idx="2">
                  <c:v>89.3</c:v>
                </c:pt>
                <c:pt idx="3">
                  <c:v>90.7</c:v>
                </c:pt>
                <c:pt idx="4">
                  <c:v>91.3</c:v>
                </c:pt>
                <c:pt idx="5">
                  <c:v>93</c:v>
                </c:pt>
                <c:pt idx="6">
                  <c:v>95.4</c:v>
                </c:pt>
                <c:pt idx="7">
                  <c:v>99.1</c:v>
                </c:pt>
                <c:pt idx="8">
                  <c:v>100.2</c:v>
                </c:pt>
                <c:pt idx="9">
                  <c:v>101.1</c:v>
                </c:pt>
                <c:pt idx="10">
                  <c:v>107.6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33"/>
        <c:axId val="39918208"/>
        <c:axId val="39938688"/>
      </c:barChart>
      <c:catAx>
        <c:axId val="39918208"/>
        <c:scaling>
          <c:orientation val="minMax"/>
        </c:scaling>
        <c:delete val="0"/>
        <c:axPos val="l"/>
        <c:majorTickMark val="none"/>
        <c:minorTickMark val="none"/>
        <c:tickLblPos val="nextTo"/>
        <c:txPr>
          <a:bodyPr/>
          <a:lstStyle/>
          <a:p>
            <a:pPr>
              <a:defRPr sz="1050">
                <a:solidFill>
                  <a:srgbClr val="595959"/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39938688"/>
        <c:crosses val="autoZero"/>
        <c:auto val="1"/>
        <c:lblAlgn val="ctr"/>
        <c:lblOffset val="800"/>
        <c:noMultiLvlLbl val="0"/>
      </c:catAx>
      <c:valAx>
        <c:axId val="39938688"/>
        <c:scaling>
          <c:orientation val="minMax"/>
          <c:max val="150"/>
        </c:scaling>
        <c:delete val="0"/>
        <c:axPos val="b"/>
        <c:numFmt formatCode="0" sourceLinked="0"/>
        <c:majorTickMark val="none"/>
        <c:minorTickMark val="none"/>
        <c:tickLblPos val="nextTo"/>
        <c:txPr>
          <a:bodyPr/>
          <a:lstStyle/>
          <a:p>
            <a:pPr>
              <a:defRPr sz="80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39918208"/>
        <c:crosses val="autoZero"/>
        <c:crossBetween val="between"/>
        <c:majorUnit val="50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0403622512331933"/>
          <c:y val="1.5892378335531965E-2"/>
          <c:w val="0.54859053897299348"/>
          <c:h val="0.92532524297035768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rgbClr val="00B050"/>
            </a:solidFill>
            <a:ln w="19050">
              <a:noFill/>
            </a:ln>
            <a:scene3d>
              <a:camera prst="orthographicFront"/>
              <a:lightRig rig="threePt" dir="t"/>
            </a:scene3d>
            <a:sp3d>
              <a:bevelT w="0" h="0" prst="coolSlant"/>
            </a:sp3d>
          </c:spPr>
          <c:invertIfNegative val="0"/>
          <c:dPt>
            <c:idx val="0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1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2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3"/>
            <c:invertIfNegative val="0"/>
            <c:bubble3D val="0"/>
            <c:spPr>
              <a:solidFill>
                <a:srgbClr val="E0B61E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4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5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6"/>
            <c:invertIfNegative val="0"/>
            <c:bubble3D val="0"/>
            <c:spPr>
              <a:solidFill>
                <a:srgbClr val="C00000"/>
              </a:solidFill>
              <a:ln w="19050">
                <a:solidFill>
                  <a:schemeClr val="accent1">
                    <a:lumMod val="40000"/>
                    <a:lumOff val="6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7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8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9"/>
            <c:invertIfNegative val="0"/>
            <c:bubble3D val="0"/>
            <c:spPr>
              <a:solidFill>
                <a:schemeClr val="accent1">
                  <a:lumMod val="50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10"/>
            <c:invertIfNegative val="0"/>
            <c:bubble3D val="0"/>
            <c:spPr>
              <a:solidFill>
                <a:schemeClr val="accent1">
                  <a:lumMod val="50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Lbls>
            <c:txPr>
              <a:bodyPr/>
              <a:lstStyle/>
              <a:p>
                <a:pPr>
                  <a:defRPr sz="1400" b="1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ОБРАБАТ!$A$2:$A$12</c:f>
              <c:strCache>
                <c:ptCount val="11"/>
                <c:pt idx="0">
                  <c:v>Сахалинская область</c:v>
                </c:pt>
                <c:pt idx="1">
                  <c:v>Хабаровский край</c:v>
                </c:pt>
                <c:pt idx="2">
                  <c:v>Камчатский край</c:v>
                </c:pt>
                <c:pt idx="3">
                  <c:v>Республика Саха (Якутия)</c:v>
                </c:pt>
                <c:pt idx="4">
                  <c:v>Амурская область</c:v>
                </c:pt>
                <c:pt idx="5">
                  <c:v>Приморский край</c:v>
                </c:pt>
                <c:pt idx="6">
                  <c:v>Чукотский автономный округ</c:v>
                </c:pt>
                <c:pt idx="7">
                  <c:v>Забайкальский край</c:v>
                </c:pt>
                <c:pt idx="8">
                  <c:v>Еврейская автономная область</c:v>
                </c:pt>
                <c:pt idx="9">
                  <c:v>Республика Бурятия</c:v>
                </c:pt>
                <c:pt idx="10">
                  <c:v>Магаданская область</c:v>
                </c:pt>
              </c:strCache>
            </c:strRef>
          </c:cat>
          <c:val>
            <c:numRef>
              <c:f>ОБРАБАТ!$B$2:$B$12</c:f>
              <c:numCache>
                <c:formatCode>0.0</c:formatCode>
                <c:ptCount val="11"/>
                <c:pt idx="0">
                  <c:v>79</c:v>
                </c:pt>
                <c:pt idx="1">
                  <c:v>80.599999999999994</c:v>
                </c:pt>
                <c:pt idx="2">
                  <c:v>86.6</c:v>
                </c:pt>
                <c:pt idx="3">
                  <c:v>90.1</c:v>
                </c:pt>
                <c:pt idx="4">
                  <c:v>92.1</c:v>
                </c:pt>
                <c:pt idx="5">
                  <c:v>92.3</c:v>
                </c:pt>
                <c:pt idx="6">
                  <c:v>92.4</c:v>
                </c:pt>
                <c:pt idx="7">
                  <c:v>96.8</c:v>
                </c:pt>
                <c:pt idx="8">
                  <c:v>99</c:v>
                </c:pt>
                <c:pt idx="9">
                  <c:v>112.5</c:v>
                </c:pt>
                <c:pt idx="10">
                  <c:v>170.1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9"/>
        <c:axId val="35862400"/>
        <c:axId val="35910784"/>
      </c:barChart>
      <c:catAx>
        <c:axId val="35862400"/>
        <c:scaling>
          <c:orientation val="minMax"/>
        </c:scaling>
        <c:delete val="0"/>
        <c:axPos val="l"/>
        <c:majorTickMark val="none"/>
        <c:minorTickMark val="none"/>
        <c:tickLblPos val="nextTo"/>
        <c:txPr>
          <a:bodyPr/>
          <a:lstStyle/>
          <a:p>
            <a:pPr>
              <a:defRPr sz="1050">
                <a:solidFill>
                  <a:srgbClr val="595959"/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35910784"/>
        <c:crosses val="autoZero"/>
        <c:auto val="1"/>
        <c:lblAlgn val="ctr"/>
        <c:lblOffset val="800"/>
        <c:noMultiLvlLbl val="0"/>
      </c:catAx>
      <c:valAx>
        <c:axId val="35910784"/>
        <c:scaling>
          <c:orientation val="minMax"/>
        </c:scaling>
        <c:delete val="0"/>
        <c:axPos val="b"/>
        <c:numFmt formatCode="0" sourceLinked="0"/>
        <c:majorTickMark val="none"/>
        <c:minorTickMark val="none"/>
        <c:tickLblPos val="nextTo"/>
        <c:txPr>
          <a:bodyPr/>
          <a:lstStyle/>
          <a:p>
            <a:pPr>
              <a:defRPr sz="80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35862400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4374071114021968"/>
          <c:y val="2.8856717162498959E-2"/>
          <c:w val="0.52291360124854669"/>
          <c:h val="0.86684324940230861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chemeClr val="accent1">
                <a:lumMod val="60000"/>
                <a:lumOff val="40000"/>
              </a:schemeClr>
            </a:solidFill>
            <a:ln w="19050">
              <a:noFill/>
            </a:ln>
            <a:scene3d>
              <a:camera prst="orthographicFront"/>
              <a:lightRig rig="threePt" dir="t"/>
            </a:scene3d>
            <a:sp3d>
              <a:bevelT w="0" h="0" prst="coolSlant"/>
            </a:sp3d>
          </c:spPr>
          <c:invertIfNegative val="0"/>
          <c:dPt>
            <c:idx val="0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1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2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3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4"/>
            <c:invertIfNegative val="0"/>
            <c:bubble3D val="0"/>
            <c:spPr>
              <a:solidFill>
                <a:schemeClr val="accent1">
                  <a:lumMod val="50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5"/>
            <c:invertIfNegative val="0"/>
            <c:bubble3D val="0"/>
            <c:spPr>
              <a:solidFill>
                <a:schemeClr val="accent1">
                  <a:lumMod val="50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6"/>
            <c:invertIfNegative val="0"/>
            <c:bubble3D val="0"/>
            <c:spPr>
              <a:solidFill>
                <a:schemeClr val="accent1">
                  <a:lumMod val="50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7"/>
            <c:invertIfNegative val="0"/>
            <c:bubble3D val="0"/>
            <c:spPr>
              <a:solidFill>
                <a:srgbClr val="E0B61E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8"/>
            <c:invertIfNegative val="0"/>
            <c:bubble3D val="0"/>
            <c:spPr>
              <a:solidFill>
                <a:schemeClr val="accent1">
                  <a:lumMod val="50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9"/>
            <c:invertIfNegative val="0"/>
            <c:bubble3D val="0"/>
            <c:spPr>
              <a:solidFill>
                <a:schemeClr val="accent1">
                  <a:lumMod val="50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10"/>
            <c:invertIfNegative val="0"/>
            <c:bubble3D val="0"/>
            <c:spPr>
              <a:solidFill>
                <a:schemeClr val="accent1">
                  <a:lumMod val="50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Lbls>
            <c:txPr>
              <a:bodyPr/>
              <a:lstStyle/>
              <a:p>
                <a:pPr>
                  <a:defRPr sz="1400" b="1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ЭЛЕКТРОЭ!$A$2:$A$12</c:f>
              <c:strCache>
                <c:ptCount val="11"/>
                <c:pt idx="0">
                  <c:v>Забайкальский край</c:v>
                </c:pt>
                <c:pt idx="1">
                  <c:v>Республика Бурятия</c:v>
                </c:pt>
                <c:pt idx="2">
                  <c:v>Еврейская автономная область</c:v>
                </c:pt>
                <c:pt idx="3">
                  <c:v>Сахалинская область</c:v>
                </c:pt>
                <c:pt idx="4">
                  <c:v>Магаданская область</c:v>
                </c:pt>
                <c:pt idx="5">
                  <c:v>Хабаровский край</c:v>
                </c:pt>
                <c:pt idx="6">
                  <c:v>Амурская область</c:v>
                </c:pt>
                <c:pt idx="7">
                  <c:v>Республика Саха (Якутия)</c:v>
                </c:pt>
                <c:pt idx="8">
                  <c:v>Камчатский край</c:v>
                </c:pt>
                <c:pt idx="9">
                  <c:v>Приморский край</c:v>
                </c:pt>
                <c:pt idx="10">
                  <c:v>Чукотский автономный округ</c:v>
                </c:pt>
              </c:strCache>
            </c:strRef>
          </c:cat>
          <c:val>
            <c:numRef>
              <c:f>ЭЛЕКТРОЭ!$B$2:$B$12</c:f>
              <c:numCache>
                <c:formatCode>0.0</c:formatCode>
                <c:ptCount val="11"/>
                <c:pt idx="0">
                  <c:v>93.5</c:v>
                </c:pt>
                <c:pt idx="1">
                  <c:v>95.2</c:v>
                </c:pt>
                <c:pt idx="2">
                  <c:v>98</c:v>
                </c:pt>
                <c:pt idx="3">
                  <c:v>99.7</c:v>
                </c:pt>
                <c:pt idx="4">
                  <c:v>100.2</c:v>
                </c:pt>
                <c:pt idx="5">
                  <c:v>102.3</c:v>
                </c:pt>
                <c:pt idx="6">
                  <c:v>103.4</c:v>
                </c:pt>
                <c:pt idx="7">
                  <c:v>103.8</c:v>
                </c:pt>
                <c:pt idx="8">
                  <c:v>104.5</c:v>
                </c:pt>
                <c:pt idx="9">
                  <c:v>110.7</c:v>
                </c:pt>
                <c:pt idx="10">
                  <c:v>110.9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5"/>
        <c:axId val="46663168"/>
        <c:axId val="46664320"/>
      </c:barChart>
      <c:catAx>
        <c:axId val="46663168"/>
        <c:scaling>
          <c:orientation val="minMax"/>
        </c:scaling>
        <c:delete val="0"/>
        <c:axPos val="l"/>
        <c:majorTickMark val="none"/>
        <c:minorTickMark val="none"/>
        <c:tickLblPos val="nextTo"/>
        <c:txPr>
          <a:bodyPr/>
          <a:lstStyle/>
          <a:p>
            <a:pPr>
              <a:defRPr sz="1050">
                <a:solidFill>
                  <a:srgbClr val="595959"/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46664320"/>
        <c:crosses val="autoZero"/>
        <c:auto val="1"/>
        <c:lblAlgn val="ctr"/>
        <c:lblOffset val="800"/>
        <c:noMultiLvlLbl val="0"/>
      </c:catAx>
      <c:valAx>
        <c:axId val="46664320"/>
        <c:scaling>
          <c:orientation val="minMax"/>
        </c:scaling>
        <c:delete val="0"/>
        <c:axPos val="b"/>
        <c:numFmt formatCode="0" sourceLinked="0"/>
        <c:majorTickMark val="none"/>
        <c:minorTickMark val="none"/>
        <c:tickLblPos val="nextTo"/>
        <c:txPr>
          <a:bodyPr/>
          <a:lstStyle/>
          <a:p>
            <a:pPr>
              <a:defRPr sz="80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46663168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  <c:userShapes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3745780660326788"/>
          <c:y val="1.6798403650963609E-2"/>
          <c:w val="0.52903269992149859"/>
          <c:h val="0.91431252848008249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chemeClr val="accent1">
                <a:lumMod val="40000"/>
                <a:lumOff val="60000"/>
              </a:schemeClr>
            </a:solidFill>
            <a:ln w="19050">
              <a:noFill/>
            </a:ln>
            <a:scene3d>
              <a:camera prst="orthographicFront"/>
              <a:lightRig rig="threePt" dir="t"/>
            </a:scene3d>
            <a:sp3d>
              <a:bevelT w="0" h="0" prst="coolSlant"/>
            </a:sp3d>
          </c:spPr>
          <c:invertIfNegative val="0"/>
          <c:dPt>
            <c:idx val="0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1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2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3"/>
            <c:invertIfNegative val="0"/>
            <c:bubble3D val="0"/>
            <c:spPr>
              <a:solidFill>
                <a:schemeClr val="accent1">
                  <a:lumMod val="50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4"/>
            <c:invertIfNegative val="0"/>
            <c:bubble3D val="0"/>
            <c:spPr>
              <a:solidFill>
                <a:schemeClr val="accent1">
                  <a:lumMod val="50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5"/>
            <c:invertIfNegative val="0"/>
            <c:bubble3D val="0"/>
            <c:spPr>
              <a:solidFill>
                <a:schemeClr val="accent1">
                  <a:lumMod val="50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6"/>
            <c:invertIfNegative val="0"/>
            <c:bubble3D val="0"/>
            <c:spPr>
              <a:solidFill>
                <a:schemeClr val="accent1">
                  <a:lumMod val="50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7"/>
            <c:invertIfNegative val="0"/>
            <c:bubble3D val="0"/>
            <c:spPr>
              <a:solidFill>
                <a:schemeClr val="accent1">
                  <a:lumMod val="50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8"/>
            <c:invertIfNegative val="0"/>
            <c:bubble3D val="0"/>
            <c:spPr>
              <a:solidFill>
                <a:schemeClr val="accent1">
                  <a:lumMod val="50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9"/>
            <c:invertIfNegative val="0"/>
            <c:bubble3D val="0"/>
            <c:spPr>
              <a:solidFill>
                <a:schemeClr val="accent1">
                  <a:lumMod val="50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10"/>
            <c:invertIfNegative val="0"/>
            <c:bubble3D val="0"/>
            <c:spPr>
              <a:solidFill>
                <a:srgbClr val="FFC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Lbls>
            <c:txPr>
              <a:bodyPr/>
              <a:lstStyle/>
              <a:p>
                <a:pPr>
                  <a:defRPr sz="1400" b="1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ВОДОСНАБЖ!$A$2:$A$12</c:f>
              <c:strCache>
                <c:ptCount val="11"/>
                <c:pt idx="0">
                  <c:v>Сахалинская область</c:v>
                </c:pt>
                <c:pt idx="1">
                  <c:v>Камчатский край</c:v>
                </c:pt>
                <c:pt idx="2">
                  <c:v>Хабаровский край</c:v>
                </c:pt>
                <c:pt idx="3">
                  <c:v>Забайкальский край</c:v>
                </c:pt>
                <c:pt idx="4">
                  <c:v>Амурская область</c:v>
                </c:pt>
                <c:pt idx="5">
                  <c:v>Магаданская область</c:v>
                </c:pt>
                <c:pt idx="6">
                  <c:v>Приморский край</c:v>
                </c:pt>
                <c:pt idx="7">
                  <c:v>Чукотский автономный округ</c:v>
                </c:pt>
                <c:pt idx="8">
                  <c:v>Еврейская автономная область</c:v>
                </c:pt>
                <c:pt idx="9">
                  <c:v>Республика Бурятия</c:v>
                </c:pt>
                <c:pt idx="10">
                  <c:v>Республика Саха (Якутия)</c:v>
                </c:pt>
              </c:strCache>
            </c:strRef>
          </c:cat>
          <c:val>
            <c:numRef>
              <c:f>ВОДОСНАБЖ!$B$2:$B$12</c:f>
              <c:numCache>
                <c:formatCode>_-* #,##0.0\ _₽_-;\-* #,##0.0\ _₽_-;_-* "-"??\ _₽_-;_-@_-</c:formatCode>
                <c:ptCount val="11"/>
                <c:pt idx="0">
                  <c:v>85.3</c:v>
                </c:pt>
                <c:pt idx="1">
                  <c:v>90</c:v>
                </c:pt>
                <c:pt idx="2">
                  <c:v>93</c:v>
                </c:pt>
                <c:pt idx="3">
                  <c:v>100.8</c:v>
                </c:pt>
                <c:pt idx="4">
                  <c:v>101.1</c:v>
                </c:pt>
                <c:pt idx="5">
                  <c:v>101.5</c:v>
                </c:pt>
                <c:pt idx="6">
                  <c:v>102.1</c:v>
                </c:pt>
                <c:pt idx="7">
                  <c:v>113.5</c:v>
                </c:pt>
                <c:pt idx="8">
                  <c:v>119.9</c:v>
                </c:pt>
                <c:pt idx="9">
                  <c:v>120.3</c:v>
                </c:pt>
                <c:pt idx="10">
                  <c:v>120.9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7"/>
        <c:axId val="47075712"/>
        <c:axId val="47082880"/>
      </c:barChart>
      <c:catAx>
        <c:axId val="47075712"/>
        <c:scaling>
          <c:orientation val="minMax"/>
        </c:scaling>
        <c:delete val="0"/>
        <c:axPos val="l"/>
        <c:majorTickMark val="none"/>
        <c:minorTickMark val="none"/>
        <c:tickLblPos val="nextTo"/>
        <c:txPr>
          <a:bodyPr/>
          <a:lstStyle/>
          <a:p>
            <a:pPr>
              <a:defRPr sz="1050">
                <a:solidFill>
                  <a:srgbClr val="595959"/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47082880"/>
        <c:crosses val="autoZero"/>
        <c:auto val="1"/>
        <c:lblAlgn val="ctr"/>
        <c:lblOffset val="800"/>
        <c:noMultiLvlLbl val="0"/>
      </c:catAx>
      <c:valAx>
        <c:axId val="47082880"/>
        <c:scaling>
          <c:orientation val="minMax"/>
        </c:scaling>
        <c:delete val="0"/>
        <c:axPos val="b"/>
        <c:numFmt formatCode="0" sourceLinked="0"/>
        <c:majorTickMark val="none"/>
        <c:minorTickMark val="none"/>
        <c:tickLblPos val="nextTo"/>
        <c:txPr>
          <a:bodyPr/>
          <a:lstStyle/>
          <a:p>
            <a:pPr>
              <a:defRPr sz="80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47075712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  <c:userShapes r:id="rId2"/>
</c:chartSpace>
</file>

<file path=ppt/drawing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3" Type="http://schemas.openxmlformats.org/officeDocument/2006/relationships/image" Target="../media/image56.png"/><Relationship Id="rId7" Type="http://schemas.openxmlformats.org/officeDocument/2006/relationships/image" Target="../media/image57.png"/><Relationship Id="rId2" Type="http://schemas.openxmlformats.org/officeDocument/2006/relationships/image" Target="../media/image61.png"/><Relationship Id="rId1" Type="http://schemas.openxmlformats.org/officeDocument/2006/relationships/image" Target="../media/image62.png"/><Relationship Id="rId6" Type="http://schemas.openxmlformats.org/officeDocument/2006/relationships/image" Target="../media/image55.png"/><Relationship Id="rId11" Type="http://schemas.openxmlformats.org/officeDocument/2006/relationships/image" Target="../media/image51.png"/><Relationship Id="rId5" Type="http://schemas.openxmlformats.org/officeDocument/2006/relationships/image" Target="../media/image52.png"/><Relationship Id="rId10" Type="http://schemas.openxmlformats.org/officeDocument/2006/relationships/image" Target="../media/image54.png"/><Relationship Id="rId4" Type="http://schemas.openxmlformats.org/officeDocument/2006/relationships/image" Target="../media/image53.png"/><Relationship Id="rId9" Type="http://schemas.openxmlformats.org/officeDocument/2006/relationships/image" Target="../media/image58.png"/></Relationships>
</file>

<file path=ppt/drawings/_rels/drawing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61.png"/><Relationship Id="rId7" Type="http://schemas.openxmlformats.org/officeDocument/2006/relationships/image" Target="../media/image57.png"/><Relationship Id="rId2" Type="http://schemas.openxmlformats.org/officeDocument/2006/relationships/image" Target="../media/image54.png"/><Relationship Id="rId1" Type="http://schemas.openxmlformats.org/officeDocument/2006/relationships/image" Target="../media/image62.png"/><Relationship Id="rId6" Type="http://schemas.openxmlformats.org/officeDocument/2006/relationships/image" Target="../media/image52.png"/><Relationship Id="rId11" Type="http://schemas.openxmlformats.org/officeDocument/2006/relationships/image" Target="../media/image59.png"/><Relationship Id="rId5" Type="http://schemas.openxmlformats.org/officeDocument/2006/relationships/image" Target="../media/image53.png"/><Relationship Id="rId10" Type="http://schemas.openxmlformats.org/officeDocument/2006/relationships/image" Target="../media/image58.png"/><Relationship Id="rId4" Type="http://schemas.openxmlformats.org/officeDocument/2006/relationships/image" Target="../media/image56.png"/><Relationship Id="rId9" Type="http://schemas.openxmlformats.org/officeDocument/2006/relationships/image" Target="../media/image55.png"/></Relationships>
</file>

<file path=ppt/drawings/_rels/drawing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52.png"/><Relationship Id="rId7" Type="http://schemas.openxmlformats.org/officeDocument/2006/relationships/image" Target="../media/image59.png"/><Relationship Id="rId2" Type="http://schemas.openxmlformats.org/officeDocument/2006/relationships/image" Target="../media/image62.png"/><Relationship Id="rId1" Type="http://schemas.openxmlformats.org/officeDocument/2006/relationships/image" Target="../media/image61.png"/><Relationship Id="rId6" Type="http://schemas.openxmlformats.org/officeDocument/2006/relationships/image" Target="../media/image56.png"/><Relationship Id="rId11" Type="http://schemas.openxmlformats.org/officeDocument/2006/relationships/image" Target="../media/image51.png"/><Relationship Id="rId5" Type="http://schemas.openxmlformats.org/officeDocument/2006/relationships/image" Target="../media/image55.png"/><Relationship Id="rId10" Type="http://schemas.openxmlformats.org/officeDocument/2006/relationships/image" Target="../media/image53.png"/><Relationship Id="rId4" Type="http://schemas.openxmlformats.org/officeDocument/2006/relationships/image" Target="../media/image57.png"/><Relationship Id="rId9" Type="http://schemas.openxmlformats.org/officeDocument/2006/relationships/image" Target="../media/image58.png"/></Relationships>
</file>

<file path=ppt/drawings/_rels/drawing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image" Target="../media/image61.png"/><Relationship Id="rId7" Type="http://schemas.openxmlformats.org/officeDocument/2006/relationships/image" Target="../media/image56.png"/><Relationship Id="rId2" Type="http://schemas.openxmlformats.org/officeDocument/2006/relationships/image" Target="../media/image57.png"/><Relationship Id="rId1" Type="http://schemas.openxmlformats.org/officeDocument/2006/relationships/image" Target="../media/image59.png"/><Relationship Id="rId6" Type="http://schemas.openxmlformats.org/officeDocument/2006/relationships/image" Target="../media/image52.png"/><Relationship Id="rId11" Type="http://schemas.openxmlformats.org/officeDocument/2006/relationships/image" Target="../media/image62.png"/><Relationship Id="rId5" Type="http://schemas.openxmlformats.org/officeDocument/2006/relationships/image" Target="../media/image54.png"/><Relationship Id="rId10" Type="http://schemas.openxmlformats.org/officeDocument/2006/relationships/image" Target="../media/image51.png"/><Relationship Id="rId4" Type="http://schemas.openxmlformats.org/officeDocument/2006/relationships/image" Target="../media/image53.png"/><Relationship Id="rId9" Type="http://schemas.openxmlformats.org/officeDocument/2006/relationships/image" Target="../media/image55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0.35997</cdr:x>
      <cdr:y>0.44014</cdr:y>
    </cdr:from>
    <cdr:to>
      <cdr:x>0.40185</cdr:x>
      <cdr:y>0.50131</cdr:y>
    </cdr:to>
    <cdr:pic>
      <cdr:nvPicPr>
        <cdr:cNvPr id="2" name="Picture 12" descr="C:\Users\user\Documents\РАБОТА УДАЛЕНКА\ИПП\греб\бурятия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1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880149" y="1931698"/>
          <a:ext cx="218739" cy="268464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0.35905</cdr:x>
      <cdr:y>0.27408</cdr:y>
    </cdr:from>
    <cdr:to>
      <cdr:x>0.40054</cdr:x>
      <cdr:y>0.33617</cdr:y>
    </cdr:to>
    <cdr:pic>
      <cdr:nvPicPr>
        <cdr:cNvPr id="3" name="Picture 13" descr="C:\Users\user\Documents\РАБОТА УДАЛЕНКА\ИПП\греб\магаданская обл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2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875314" y="1202878"/>
          <a:ext cx="216702" cy="272501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0.35987</cdr:x>
      <cdr:y>0.03167</cdr:y>
    </cdr:from>
    <cdr:to>
      <cdr:x>0.40301</cdr:x>
      <cdr:y>0.09759</cdr:y>
    </cdr:to>
    <cdr:pic>
      <cdr:nvPicPr>
        <cdr:cNvPr id="4" name="Picture 8" descr="C:\Users\user\Documents\РАБОТА УДАЛЕНКА\ИПП\греб\800px-Khabarovsk_kray_COA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3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879592" y="138972"/>
          <a:ext cx="225320" cy="289311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0.35795</cdr:x>
      <cdr:y>0.67672</cdr:y>
    </cdr:from>
    <cdr:to>
      <cdr:x>0.40158</cdr:x>
      <cdr:y>0.74216</cdr:y>
    </cdr:to>
    <cdr:pic>
      <cdr:nvPicPr>
        <cdr:cNvPr id="5" name="Picture 5" descr="C:\Users\user\Documents\РАБОТА УДАЛЕНКА\ИПП\греб\800px-Coat_of_Arms_of_Chukotka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4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869555" y="2969990"/>
          <a:ext cx="227879" cy="287205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0.35604</cdr:x>
      <cdr:y>0.3586</cdr:y>
    </cdr:from>
    <cdr:to>
      <cdr:x>0.40164</cdr:x>
      <cdr:y>0.42319</cdr:y>
    </cdr:to>
    <cdr:pic>
      <cdr:nvPicPr>
        <cdr:cNvPr id="6" name="Picture 3" descr="C:\Users\user\Documents\РАБОТА УДАЛЕНКА\ИПП\греб\200px-Coat_of_arms_of_Zabaykalsky_Krai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5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859589" y="1573848"/>
          <a:ext cx="238168" cy="283474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0.35945</cdr:x>
      <cdr:y>0.11069</cdr:y>
    </cdr:from>
    <cdr:to>
      <cdr:x>0.40399</cdr:x>
      <cdr:y>0.17046</cdr:y>
    </cdr:to>
    <cdr:pic>
      <cdr:nvPicPr>
        <cdr:cNvPr id="7" name="Picture 7" descr="C:\Users\user\Documents\РАБОТА УДАЛЕНКА\ИПП\греб\800px-Coat_of_arms_of_the_Jewish_Autonomous_Oblast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6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877407" y="485788"/>
          <a:ext cx="232632" cy="262319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0.35934</cdr:x>
      <cdr:y>0.5227</cdr:y>
    </cdr:from>
    <cdr:to>
      <cdr:x>0.40379</cdr:x>
      <cdr:y>0.58042</cdr:y>
    </cdr:to>
    <cdr:pic>
      <cdr:nvPicPr>
        <cdr:cNvPr id="8" name="Picture 9" descr="C:\Users\user\Documents\РАБОТА УДАЛЕНКА\ИПП\греб\800px-Sakhalin_Oblast_Coat_of_Arms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7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876819" y="2294026"/>
          <a:ext cx="232167" cy="253352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0.3607</cdr:x>
      <cdr:y>0.75636</cdr:y>
    </cdr:from>
    <cdr:to>
      <cdr:x>0.40243</cdr:x>
      <cdr:y>0.81668</cdr:y>
    </cdr:to>
    <cdr:pic>
      <cdr:nvPicPr>
        <cdr:cNvPr id="9" name="Picture 11" descr="C:\Users\user\Documents\РАБОТА УДАЛЕНКА\ИПП\греб\Amurskaja_obl_coa_2008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8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883928" y="3319528"/>
          <a:ext cx="217955" cy="264733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0.35694</cdr:x>
      <cdr:y>0.1944</cdr:y>
    </cdr:from>
    <cdr:to>
      <cdr:x>0.40223</cdr:x>
      <cdr:y>0.24831</cdr:y>
    </cdr:to>
    <cdr:pic>
      <cdr:nvPicPr>
        <cdr:cNvPr id="10" name="Picture 10" descr="C:\Users\user\Documents\РАБОТА УДАЛЕНКА\ИПП\греб\1024px-Coat_of_Arms_of_Sakha_(Yakutia)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9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864288" y="853186"/>
          <a:ext cx="236550" cy="236601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0.35832</cdr:x>
      <cdr:y>0.59588</cdr:y>
    </cdr:from>
    <cdr:to>
      <cdr:x>0.40194</cdr:x>
      <cdr:y>0.66077</cdr:y>
    </cdr:to>
    <cdr:pic>
      <cdr:nvPicPr>
        <cdr:cNvPr id="11" name="Picture 6" descr="C:\Users\user\Documents\РАБОТА УДАЛЕНКА\ИПП\греб\800px-Coat_of_Arms_of_Kamchatka_Krai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10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871522" y="2615210"/>
          <a:ext cx="227827" cy="284791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0.35791</cdr:x>
      <cdr:y>0.85249</cdr:y>
    </cdr:from>
    <cdr:to>
      <cdr:x>0.40301</cdr:x>
      <cdr:y>0.91824</cdr:y>
    </cdr:to>
    <cdr:pic>
      <cdr:nvPicPr>
        <cdr:cNvPr id="12" name="Picture 2" descr="C:\Users\user\Documents\РАБОТА УДАЛЕНКА\ИПП\греб\200px-Coat_of_arms_of_Primorsky_Krai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11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869356" y="3741418"/>
          <a:ext cx="235557" cy="288564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0.3553</cdr:x>
      <cdr:y>0.10605</cdr:y>
    </cdr:from>
    <cdr:to>
      <cdr:x>0.39668</cdr:x>
      <cdr:y>0.16584</cdr:y>
    </cdr:to>
    <cdr:pic>
      <cdr:nvPicPr>
        <cdr:cNvPr id="2" name="Picture 12" descr="C:\Users\user\Documents\РАБОТА УДАЛЕНКА\ИПП\греб\бурятия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1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878239" y="476146"/>
          <a:ext cx="218702" cy="268456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0.3549</cdr:x>
      <cdr:y>0.69346</cdr:y>
    </cdr:from>
    <cdr:to>
      <cdr:x>0.398</cdr:x>
      <cdr:y>0.75688</cdr:y>
    </cdr:to>
    <cdr:pic>
      <cdr:nvPicPr>
        <cdr:cNvPr id="3" name="Picture 6" descr="C:\Users\user\Documents\РАБОТА УДАЛЕНКА\ИПП\греб\800px-Coat_of_Arms_of_Kamchatka_Krai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2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876110" y="3113608"/>
          <a:ext cx="227838" cy="284752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0.35519</cdr:x>
      <cdr:y>0.02592</cdr:y>
    </cdr:from>
    <cdr:to>
      <cdr:x>0.39618</cdr:x>
      <cdr:y>0.08661</cdr:y>
    </cdr:to>
    <cdr:pic>
      <cdr:nvPicPr>
        <cdr:cNvPr id="4" name="Picture 13" descr="C:\Users\user\Documents\РАБОТА УДАЛЕНКА\ИПП\греб\магаданская обл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3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877632" y="116390"/>
          <a:ext cx="216686" cy="272483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0.35537</cdr:x>
      <cdr:y>0.78351</cdr:y>
    </cdr:from>
    <cdr:to>
      <cdr:x>0.398</cdr:x>
      <cdr:y>0.84795</cdr:y>
    </cdr:to>
    <cdr:pic>
      <cdr:nvPicPr>
        <cdr:cNvPr id="5" name="Picture 8" descr="C:\Users\user\Documents\РАБОТА УДАЛЕНКА\ИПП\греб\800px-Khabarovsk_kray_COA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4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878604" y="3517927"/>
          <a:ext cx="225354" cy="289333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0.35191</cdr:x>
      <cdr:y>0.36519</cdr:y>
    </cdr:from>
    <cdr:to>
      <cdr:x>0.39502</cdr:x>
      <cdr:y>0.42915</cdr:y>
    </cdr:to>
    <cdr:pic>
      <cdr:nvPicPr>
        <cdr:cNvPr id="6" name="Picture 5" descr="C:\Users\user\Documents\РАБОТА УДАЛЕНКА\ИПП\греб\800px-Coat_of_Arms_of_Chukotka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5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860293" y="1639690"/>
          <a:ext cx="227892" cy="287177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0.35322</cdr:x>
      <cdr:y>0.28247</cdr:y>
    </cdr:from>
    <cdr:to>
      <cdr:x>0.39828</cdr:x>
      <cdr:y>0.34561</cdr:y>
    </cdr:to>
    <cdr:pic>
      <cdr:nvPicPr>
        <cdr:cNvPr id="7" name="Picture 3" descr="C:\Users\user\Documents\РАБОТА УДАЛЕНКА\ИПП\греб\200px-Coat_of_arms_of_Zabaykalsky_Krai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6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867238" y="1268294"/>
          <a:ext cx="238200" cy="283496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0.35286</cdr:x>
      <cdr:y>0.87043</cdr:y>
    </cdr:from>
    <cdr:to>
      <cdr:x>0.39678</cdr:x>
      <cdr:y>0.92685</cdr:y>
    </cdr:to>
    <cdr:pic>
      <cdr:nvPicPr>
        <cdr:cNvPr id="8" name="Picture 9" descr="C:\Users\user\Documents\РАБОТА УДАЛЕНКА\ИПП\греб\800px-Sakhalin_Oblast_Coat_of_Arms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7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865319" y="3908178"/>
          <a:ext cx="232173" cy="253323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0.35181</cdr:x>
      <cdr:y>0.442</cdr:y>
    </cdr:from>
    <cdr:to>
      <cdr:x>0.39637</cdr:x>
      <cdr:y>0.50626</cdr:y>
    </cdr:to>
    <cdr:pic>
      <cdr:nvPicPr>
        <cdr:cNvPr id="9" name="Picture 2" descr="C:\Users\user\Documents\РАБОТА УДАЛЕНКА\ИПП\греб\200px-Coat_of_arms_of_Primorsky_Krai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8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859765" y="1984547"/>
          <a:ext cx="235556" cy="288524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0.35496</cdr:x>
      <cdr:y>0.19077</cdr:y>
    </cdr:from>
    <cdr:to>
      <cdr:x>0.39897</cdr:x>
      <cdr:y>0.2492</cdr:y>
    </cdr:to>
    <cdr:pic>
      <cdr:nvPicPr>
        <cdr:cNvPr id="10" name="Picture 7" descr="C:\Users\user\Documents\РАБОТА УДАЛЕНКА\ИПП\греб\800px-Coat_of_arms_of_the_Jewish_Autonomous_Oblast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9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876426" y="856563"/>
          <a:ext cx="232649" cy="262348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0.35065</cdr:x>
      <cdr:y>0.6215</cdr:y>
    </cdr:from>
    <cdr:to>
      <cdr:x>0.3954</cdr:x>
      <cdr:y>0.67419</cdr:y>
    </cdr:to>
    <cdr:pic>
      <cdr:nvPicPr>
        <cdr:cNvPr id="11" name="Picture 10" descr="C:\Users\user\Documents\РАБОТА УДАЛЕНКА\ИПП\греб\1024px-Coat_of_Arms_of_Sakha_(Yakutia)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10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853633" y="2790509"/>
          <a:ext cx="236561" cy="236576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0.3562</cdr:x>
      <cdr:y>0.52913</cdr:y>
    </cdr:from>
    <cdr:to>
      <cdr:x>0.39743</cdr:x>
      <cdr:y>0.58809</cdr:y>
    </cdr:to>
    <cdr:pic>
      <cdr:nvPicPr>
        <cdr:cNvPr id="12" name="Picture 11" descr="C:\Users\user\Documents\РАБОТА УДАЛЕНКА\ИПП\греб\Amurskaja_obl_coa_2008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11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882959" y="2375750"/>
          <a:ext cx="217968" cy="264738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0.39319</cdr:x>
      <cdr:y>0.51274</cdr:y>
    </cdr:from>
    <cdr:to>
      <cdr:x>0.4361</cdr:x>
      <cdr:y>0.57139</cdr:y>
    </cdr:to>
    <cdr:pic>
      <cdr:nvPicPr>
        <cdr:cNvPr id="2" name="Picture 13" descr="C:\Users\user\Documents\РАБОТА УДАЛЕНКА\ИПП\греб\магаданская обл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1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985510" y="2382162"/>
          <a:ext cx="216687" cy="272483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0.39226</cdr:x>
      <cdr:y>0.75287</cdr:y>
    </cdr:from>
    <cdr:to>
      <cdr:x>0.43557</cdr:x>
      <cdr:y>0.81065</cdr:y>
    </cdr:to>
    <cdr:pic>
      <cdr:nvPicPr>
        <cdr:cNvPr id="3" name="Picture 12" descr="C:\Users\user\Documents\РАБОТА УДАЛЕНКА\ИПП\греб\бурятия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2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980822" y="3497776"/>
          <a:ext cx="218707" cy="268441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0.38836</cdr:x>
      <cdr:y>0.82752</cdr:y>
    </cdr:from>
    <cdr:to>
      <cdr:x>0.43554</cdr:x>
      <cdr:y>0.88853</cdr:y>
    </cdr:to>
    <cdr:pic>
      <cdr:nvPicPr>
        <cdr:cNvPr id="4" name="Picture 3" descr="C:\Users\user\Documents\РАБОТА УДАЛЕНКА\ИПП\греб\200px-Coat_of_arms_of_Zabaykalsky_Krai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3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961147" y="3844603"/>
          <a:ext cx="238249" cy="283447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0.38919</cdr:x>
      <cdr:y>0.59202</cdr:y>
    </cdr:from>
    <cdr:to>
      <cdr:x>0.43517</cdr:x>
      <cdr:y>0.64655</cdr:y>
    </cdr:to>
    <cdr:pic>
      <cdr:nvPicPr>
        <cdr:cNvPr id="5" name="Picture 9" descr="C:\Users\user\Documents\РАБОТА УДАЛЕНКА\ИПП\греб\800px-Sakhalin_Oblast_Coat_of_Arms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4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965333" y="2750466"/>
          <a:ext cx="232189" cy="253342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0.39189</cdr:x>
      <cdr:y>0.66831</cdr:y>
    </cdr:from>
    <cdr:to>
      <cdr:x>0.43797</cdr:x>
      <cdr:y>0.72477</cdr:y>
    </cdr:to>
    <cdr:pic>
      <cdr:nvPicPr>
        <cdr:cNvPr id="6" name="Picture 7" descr="C:\Users\user\Documents\РАБОТА УДАЛЕНКА\ИПП\греб\800px-Coat_of_arms_of_the_Jewish_Autonomous_Oblast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5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978983" y="3104892"/>
          <a:ext cx="232657" cy="262321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0.38891</cdr:x>
      <cdr:y>0.43712</cdr:y>
    </cdr:from>
    <cdr:to>
      <cdr:x>0.43353</cdr:x>
      <cdr:y>0.49939</cdr:y>
    </cdr:to>
    <cdr:pic>
      <cdr:nvPicPr>
        <cdr:cNvPr id="7" name="Picture 8" descr="C:\Users\user\Documents\РАБОТА УДАЛЕНКА\ИПП\греб\800px-Khabarovsk_kray_COA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6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963924" y="2030804"/>
          <a:ext cx="225322" cy="289302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0.3923</cdr:x>
      <cdr:y>0.35482</cdr:y>
    </cdr:from>
    <cdr:to>
      <cdr:x>0.43547</cdr:x>
      <cdr:y>0.41181</cdr:y>
    </cdr:to>
    <cdr:pic>
      <cdr:nvPicPr>
        <cdr:cNvPr id="8" name="Picture 11" descr="C:\Users\user\Documents\РАБОТА УДАЛЕНКА\ИПП\греб\Amurskaja_obl_coa_2008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7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981054" y="1648488"/>
          <a:ext cx="218000" cy="264771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0.39184</cdr:x>
      <cdr:y>0.19242</cdr:y>
    </cdr:from>
    <cdr:to>
      <cdr:x>0.43695</cdr:x>
      <cdr:y>0.25371</cdr:y>
    </cdr:to>
    <cdr:pic>
      <cdr:nvPicPr>
        <cdr:cNvPr id="9" name="Picture 6" descr="C:\Users\user\Documents\РАБОТА УДАЛЕНКА\ИПП\греб\800px-Coat_of_Arms_of_Kamchatka_Krai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8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978704" y="893990"/>
          <a:ext cx="227796" cy="284748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0.3908</cdr:x>
      <cdr:y>0.27563</cdr:y>
    </cdr:from>
    <cdr:to>
      <cdr:x>0.43765</cdr:x>
      <cdr:y>0.32655</cdr:y>
    </cdr:to>
    <cdr:pic>
      <cdr:nvPicPr>
        <cdr:cNvPr id="10" name="Picture 10" descr="C:\Users\user\Documents\РАБОТА УДАЛЕНКА\ИПП\греб\1024px-Coat_of_Arms_of_Sakha_(Yakutia)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9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973442" y="1280565"/>
          <a:ext cx="236582" cy="236570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0.39115</cdr:x>
      <cdr:y>0.04542</cdr:y>
    </cdr:from>
    <cdr:to>
      <cdr:x>0.43629</cdr:x>
      <cdr:y>0.10723</cdr:y>
    </cdr:to>
    <cdr:pic>
      <cdr:nvPicPr>
        <cdr:cNvPr id="11" name="Picture 5" descr="C:\Users\user\Documents\РАБОТА УДАЛЕНКА\ИПП\греб\800px-Coat_of_Arms_of_Chukotka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10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975242" y="211023"/>
          <a:ext cx="227948" cy="287164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0.3903</cdr:x>
      <cdr:y>0.11915</cdr:y>
    </cdr:from>
    <cdr:to>
      <cdr:x>0.43695</cdr:x>
      <cdr:y>0.18126</cdr:y>
    </cdr:to>
    <cdr:pic>
      <cdr:nvPicPr>
        <cdr:cNvPr id="12" name="Picture 2" descr="C:\Users\user\Documents\РАБОТА УДАЛЕНКА\ИПП\греб\200px-Coat_of_arms_of_Primorsky_Krai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11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970935" y="553559"/>
          <a:ext cx="235573" cy="288558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0.39123</cdr:x>
      <cdr:y>0.52652</cdr:y>
    </cdr:from>
    <cdr:to>
      <cdr:x>0.43467</cdr:x>
      <cdr:y>0.58623</cdr:y>
    </cdr:to>
    <cdr:pic>
      <cdr:nvPicPr>
        <cdr:cNvPr id="2" name="Picture 11" descr="C:\Users\user\Documents\РАБОТА УДАЛЕНКА\ИПП\греб\Amurskaja_obl_coa_2008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1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963180" y="2334216"/>
          <a:ext cx="217968" cy="264738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0.3884</cdr:x>
      <cdr:y>0.86235</cdr:y>
    </cdr:from>
    <cdr:to>
      <cdr:x>0.43467</cdr:x>
      <cdr:y>0.9195</cdr:y>
    </cdr:to>
    <cdr:pic>
      <cdr:nvPicPr>
        <cdr:cNvPr id="3" name="Picture 9" descr="C:\Users\user\Documents\РАБОТА УДАЛЕНКА\ИПП\греб\800px-Sakhalin_Oblast_Coat_of_Arms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2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948967" y="3823077"/>
          <a:ext cx="232181" cy="253364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0.39043</cdr:x>
      <cdr:y>0.45472</cdr:y>
    </cdr:from>
    <cdr:to>
      <cdr:x>0.43361</cdr:x>
      <cdr:y>0.51618</cdr:y>
    </cdr:to>
    <cdr:pic>
      <cdr:nvPicPr>
        <cdr:cNvPr id="4" name="Picture 13" descr="C:\Users\user\Documents\РАБОТА УДАЛЕНКА\ИПП\греб\магаданская обл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3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959162" y="2015920"/>
          <a:ext cx="216675" cy="272472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0.38925</cdr:x>
      <cdr:y>0.2697</cdr:y>
    </cdr:from>
    <cdr:to>
      <cdr:x>0.43467</cdr:x>
      <cdr:y>0.33448</cdr:y>
    </cdr:to>
    <cdr:pic>
      <cdr:nvPicPr>
        <cdr:cNvPr id="5" name="Picture 5" descr="C:\Users\user\Documents\РАБОТА УДАЛЕНКА\ИПП\греб\800px-Coat_of_Arms_of_Chukotka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4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953233" y="1195686"/>
          <a:ext cx="227915" cy="287191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0.38927</cdr:x>
      <cdr:y>0.77047</cdr:y>
    </cdr:from>
    <cdr:to>
      <cdr:x>0.43467</cdr:x>
      <cdr:y>0.8347</cdr:y>
    </cdr:to>
    <cdr:pic>
      <cdr:nvPicPr>
        <cdr:cNvPr id="6" name="Picture 6" descr="C:\Users\user\Documents\РАБОТА УДАЛЕНКА\ИПП\греб\800px-Coat_of_Arms_of_Kamchatka_Krai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5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953330" y="3415732"/>
          <a:ext cx="227818" cy="284773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0.3872</cdr:x>
      <cdr:y>0.61407</cdr:y>
    </cdr:from>
    <cdr:to>
      <cdr:x>0.43467</cdr:x>
      <cdr:y>0.67801</cdr:y>
    </cdr:to>
    <cdr:pic>
      <cdr:nvPicPr>
        <cdr:cNvPr id="7" name="Picture 3" descr="C:\Users\user\Documents\РАБОТА УДАЛЕНКА\ИПП\греб\200px-Coat_of_arms_of_Zabaykalsky_Krai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6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942946" y="2722355"/>
          <a:ext cx="238202" cy="283467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0.38976</cdr:x>
      <cdr:y>0.69384</cdr:y>
    </cdr:from>
    <cdr:to>
      <cdr:x>0.43467</cdr:x>
      <cdr:y>0.75909</cdr:y>
    </cdr:to>
    <cdr:pic>
      <cdr:nvPicPr>
        <cdr:cNvPr id="8" name="Picture 8" descr="C:\Users\user\Documents\РАБОТА УДАЛЕНКА\ИПП\греб\800px-Khabarovsk_kray_COA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7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955792" y="3076022"/>
          <a:ext cx="225356" cy="289274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0.38752</cdr:x>
      <cdr:y>0.03307</cdr:y>
    </cdr:from>
    <cdr:to>
      <cdr:x>0.43467</cdr:x>
      <cdr:y>0.08643</cdr:y>
    </cdr:to>
    <cdr:pic>
      <cdr:nvPicPr>
        <cdr:cNvPr id="9" name="Picture 10" descr="C:\Users\user\Documents\РАБОТА УДАЛЕНКА\ИПП\греб\1024px-Coat_of_Arms_of_Sakha_(Yakutia)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8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944552" y="146601"/>
          <a:ext cx="236596" cy="236562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0.3883</cdr:x>
      <cdr:y>0.18464</cdr:y>
    </cdr:from>
    <cdr:to>
      <cdr:x>0.43467</cdr:x>
      <cdr:y>0.24381</cdr:y>
    </cdr:to>
    <cdr:pic>
      <cdr:nvPicPr>
        <cdr:cNvPr id="10" name="Picture 7" descr="C:\Users\user\Documents\РАБОТА УДАЛЕНКА\ИПП\греб\800px-Coat_of_arms_of_the_Jewish_Autonomous_Oblast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9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948466" y="818548"/>
          <a:ext cx="232682" cy="262320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0.38773</cdr:x>
      <cdr:y>0.36108</cdr:y>
    </cdr:from>
    <cdr:to>
      <cdr:x>0.43467</cdr:x>
      <cdr:y>0.42616</cdr:y>
    </cdr:to>
    <cdr:pic>
      <cdr:nvPicPr>
        <cdr:cNvPr id="11" name="Picture 2" descr="C:\Users\user\Documents\РАБОТА УДАЛЕНКА\ИПП\греб\200px-Coat_of_arms_of_Primorsky_Krai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10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945605" y="1600800"/>
          <a:ext cx="235543" cy="288520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0.39108</cdr:x>
      <cdr:y>0.11488</cdr:y>
    </cdr:from>
    <cdr:to>
      <cdr:x>0.43467</cdr:x>
      <cdr:y>0.17544</cdr:y>
    </cdr:to>
    <cdr:pic>
      <cdr:nvPicPr>
        <cdr:cNvPr id="12" name="Picture 12" descr="C:\Users\user\Documents\РАБОТА УДАЛЕНКА\ИПП\греб\бурятия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11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962415" y="509312"/>
          <a:ext cx="218733" cy="268482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FB6389-1320-4085-9736-162A343DDD9F}" type="datetimeFigureOut">
              <a:rPr lang="ru-RU" smtClean="0"/>
              <a:t>19.02.2021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09538" y="741363"/>
            <a:ext cx="657860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691063"/>
            <a:ext cx="5438775" cy="44434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5AC35D-E654-4A1F-B225-FC5E884AF9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742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7630-3AFD-4605-898C-0BAF58E4A3EC}" type="datetimeFigureOut">
              <a:rPr lang="ru-RU" smtClean="0"/>
              <a:pPr/>
              <a:t>19.02.2021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7884E-CCBD-47E1-995E-2F72E98C64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44256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7630-3AFD-4605-898C-0BAF58E4A3EC}" type="datetimeFigureOut">
              <a:rPr lang="ru-RU" smtClean="0"/>
              <a:pPr/>
              <a:t>19.02.2021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7884E-CCBD-47E1-995E-2F72E98C64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93284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7630-3AFD-4605-898C-0BAF58E4A3EC}" type="datetimeFigureOut">
              <a:rPr lang="ru-RU" smtClean="0"/>
              <a:pPr/>
              <a:t>19.02.2021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7884E-CCBD-47E1-995E-2F72E98C64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59838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Пустой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>
            <a:extLst>
              <a:ext uri="{FF2B5EF4-FFF2-40B4-BE49-F238E27FC236}">
                <a16:creationId xmlns="" xmlns:a16="http://schemas.microsoft.com/office/drawing/2014/main" id="{8E62C042-4EA4-314F-8837-7915700A0693}"/>
              </a:ext>
            </a:extLst>
          </p:cNvPr>
          <p:cNvSpPr txBox="1"/>
          <p:nvPr/>
        </p:nvSpPr>
        <p:spPr>
          <a:xfrm>
            <a:off x="358565" y="118434"/>
            <a:ext cx="1048822" cy="29215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b="1" spc="-45" dirty="0">
                <a:solidFill>
                  <a:srgbClr val="334286"/>
                </a:solidFill>
                <a:latin typeface="Arial"/>
                <a:cs typeface="Arial"/>
              </a:rPr>
              <a:t>РОССТАТ</a:t>
            </a:r>
            <a:endParaRPr sz="1500" dirty="0">
              <a:latin typeface="Arial"/>
              <a:cs typeface="Arial"/>
            </a:endParaRPr>
          </a:p>
        </p:txBody>
      </p:sp>
      <p:sp>
        <p:nvSpPr>
          <p:cNvPr id="12" name="object 13">
            <a:extLst>
              <a:ext uri="{FF2B5EF4-FFF2-40B4-BE49-F238E27FC236}">
                <a16:creationId xmlns="" xmlns:a16="http://schemas.microsoft.com/office/drawing/2014/main" id="{978D5EB5-026B-2249-A8D4-5B5D2223AD6E}"/>
              </a:ext>
            </a:extLst>
          </p:cNvPr>
          <p:cNvSpPr/>
          <p:nvPr/>
        </p:nvSpPr>
        <p:spPr>
          <a:xfrm>
            <a:off x="373245" y="-1"/>
            <a:ext cx="11480069" cy="90567"/>
          </a:xfrm>
          <a:custGeom>
            <a:avLst/>
            <a:gdLst/>
            <a:ahLst/>
            <a:cxnLst/>
            <a:rect l="l" t="t" r="r" b="b"/>
            <a:pathLst>
              <a:path w="9980930" h="78740">
                <a:moveTo>
                  <a:pt x="0" y="78232"/>
                </a:moveTo>
                <a:lnTo>
                  <a:pt x="9980358" y="78232"/>
                </a:lnTo>
                <a:lnTo>
                  <a:pt x="9980358" y="0"/>
                </a:lnTo>
                <a:lnTo>
                  <a:pt x="0" y="0"/>
                </a:lnTo>
                <a:lnTo>
                  <a:pt x="0" y="78232"/>
                </a:lnTo>
                <a:close/>
              </a:path>
            </a:pathLst>
          </a:custGeom>
          <a:solidFill>
            <a:srgbClr val="334286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4" name="Номер слайда 5">
            <a:extLst>
              <a:ext uri="{FF2B5EF4-FFF2-40B4-BE49-F238E27FC236}">
                <a16:creationId xmlns="" xmlns:a16="http://schemas.microsoft.com/office/drawing/2014/main" id="{589F21BF-0ECE-1B45-A099-F5B6E92C16A7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9310907" y="63556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1B81EEA-DF2A-1C47-9781-44818CAE422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6" name="object 7">
            <a:extLst>
              <a:ext uri="{FF2B5EF4-FFF2-40B4-BE49-F238E27FC236}">
                <a16:creationId xmlns="" xmlns:a16="http://schemas.microsoft.com/office/drawing/2014/main" id="{5C608B83-A2F2-ED49-8A9B-1801A540551C}"/>
              </a:ext>
            </a:extLst>
          </p:cNvPr>
          <p:cNvSpPr/>
          <p:nvPr userDrawn="1"/>
        </p:nvSpPr>
        <p:spPr>
          <a:xfrm>
            <a:off x="0" y="649854"/>
            <a:ext cx="219919" cy="739108"/>
          </a:xfrm>
          <a:custGeom>
            <a:avLst/>
            <a:gdLst/>
            <a:ahLst/>
            <a:cxnLst/>
            <a:rect l="l" t="t" r="r" b="b"/>
            <a:pathLst>
              <a:path w="203835" h="565785">
                <a:moveTo>
                  <a:pt x="0" y="565226"/>
                </a:moveTo>
                <a:lnTo>
                  <a:pt x="203530" y="565226"/>
                </a:lnTo>
                <a:lnTo>
                  <a:pt x="203530" y="0"/>
                </a:lnTo>
                <a:lnTo>
                  <a:pt x="0" y="0"/>
                </a:lnTo>
                <a:lnTo>
                  <a:pt x="0" y="565226"/>
                </a:lnTo>
                <a:close/>
              </a:path>
            </a:pathLst>
          </a:custGeom>
          <a:solidFill>
            <a:srgbClr val="E1002B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7" name="Текст 17">
            <a:extLst>
              <a:ext uri="{FF2B5EF4-FFF2-40B4-BE49-F238E27FC236}">
                <a16:creationId xmlns="" xmlns:a16="http://schemas.microsoft.com/office/drawing/2014/main" id="{72C1670E-B5AF-C246-8209-DB0091245A2E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292220" y="536137"/>
            <a:ext cx="2613235" cy="936897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00000"/>
              </a:lnSpc>
              <a:buNone/>
              <a:defRPr sz="2800">
                <a:solidFill>
                  <a:srgbClr val="33428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0" y="1621784"/>
            <a:ext cx="219919" cy="4576940"/>
          </a:xfrm>
          <a:prstGeom prst="rect">
            <a:avLst/>
          </a:prstGeom>
          <a:solidFill>
            <a:srgbClr val="FFC3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2403262"/>
      </p:ext>
    </p:extLst>
  </p:cSld>
  <p:clrMapOvr>
    <a:masterClrMapping/>
  </p:clrMapOvr>
  <p:timing>
    <p:tnLst>
      <p:par>
        <p:cTn id="1" dur="indefinite" restart="never" nodeType="tmRoot"/>
      </p:par>
    </p:tnLst>
  </p:timing>
  <p:extLst>
    <p:ext uri="{DCECCB84-F9BA-43D5-87BE-67443E8EF086}">
      <p15:sldGuideLst xmlns="" xmlns:p15="http://schemas.microsoft.com/office/powerpoint/2012/main"/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Рисунок 18" descr="Изображение выглядит как сидит, дисплей, компьютер, стол&#10;&#10;Автоматически созданное описание">
            <a:extLst>
              <a:ext uri="{FF2B5EF4-FFF2-40B4-BE49-F238E27FC236}">
                <a16:creationId xmlns:a16="http://schemas.microsoft.com/office/drawing/2014/main" xmlns="" id="{5DDD05CB-2E66-FE41-B90C-3BED6168EC2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9" t="6771" r="65" b="10382"/>
          <a:stretch/>
        </p:blipFill>
        <p:spPr>
          <a:xfrm>
            <a:off x="0" y="-1"/>
            <a:ext cx="12191999" cy="6863589"/>
          </a:xfrm>
          <a:prstGeom prst="rect">
            <a:avLst/>
          </a:prstGeom>
        </p:spPr>
      </p:pic>
      <p:pic>
        <p:nvPicPr>
          <p:cNvPr id="22" name="Рисунок 21">
            <a:extLst>
              <a:ext uri="{FF2B5EF4-FFF2-40B4-BE49-F238E27FC236}">
                <a16:creationId xmlns:a16="http://schemas.microsoft.com/office/drawing/2014/main" xmlns="" id="{E226F7B9-62D5-2742-9B27-DE7A734B57D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468927" y="1295163"/>
            <a:ext cx="838739" cy="983706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E97C47BF-43EF-F942-8B55-90BCB0808BB2}"/>
              </a:ext>
            </a:extLst>
          </p:cNvPr>
          <p:cNvSpPr txBox="1"/>
          <p:nvPr userDrawn="1"/>
        </p:nvSpPr>
        <p:spPr>
          <a:xfrm>
            <a:off x="1807068" y="2404122"/>
            <a:ext cx="43819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ФЕДЕРАЛЬНАЯ СЛУЖБА</a:t>
            </a:r>
          </a:p>
          <a:p>
            <a:pPr algn="ctr"/>
            <a:r>
              <a:rPr lang="ru-RU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ГОСУДАРСТВЕННОЙ СТАТИСТИКИ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C1AF1070-B945-8D4C-899C-993073D7260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51486" y="3845860"/>
            <a:ext cx="4860814" cy="840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buNone/>
              <a:defRPr lang="ru-RU" sz="5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lang="ru-RU" sz="1800" dirty="0" smtClean="0"/>
            </a:lvl2pPr>
            <a:lvl3pPr>
              <a:defRPr lang="ru-RU" sz="1800" dirty="0" smtClean="0"/>
            </a:lvl3pPr>
            <a:lvl4pPr>
              <a:defRPr lang="ru-RU" dirty="0" smtClean="0"/>
            </a:lvl4pPr>
            <a:lvl5pPr>
              <a:defRPr lang="ru-RU" dirty="0"/>
            </a:lvl5pPr>
          </a:lstStyle>
          <a:p>
            <a:pPr marL="0" lvl="0"/>
            <a:r>
              <a:rPr lang="ru-RU" dirty="0"/>
              <a:t>Образец</a:t>
            </a:r>
          </a:p>
        </p:txBody>
      </p:sp>
      <p:sp>
        <p:nvSpPr>
          <p:cNvPr id="15" name="Текст 14">
            <a:extLst>
              <a:ext uri="{FF2B5EF4-FFF2-40B4-BE49-F238E27FC236}">
                <a16:creationId xmlns:a16="http://schemas.microsoft.com/office/drawing/2014/main" xmlns="" id="{DD92C87E-2341-274B-BF52-A5D44F5B38B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788025" y="5527407"/>
            <a:ext cx="5565775" cy="4006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 marL="0" indent="0">
              <a:buNone/>
              <a:defRPr lang="ru-RU" smtClean="0">
                <a:solidFill>
                  <a:srgbClr val="C00000"/>
                </a:solidFill>
                <a:latin typeface="Arial"/>
                <a:cs typeface="Arial"/>
              </a:defRPr>
            </a:lvl1pPr>
            <a:lvl2pPr>
              <a:defRPr lang="ru-RU" sz="1800" smtClean="0"/>
            </a:lvl2pPr>
            <a:lvl3pPr>
              <a:defRPr lang="ru-RU" sz="1800" smtClean="0"/>
            </a:lvl3pPr>
            <a:lvl4pPr>
              <a:defRPr lang="ru-RU" smtClean="0"/>
            </a:lvl4pPr>
            <a:lvl5pPr>
              <a:defRPr lang="ru-RU"/>
            </a:lvl5pPr>
          </a:lstStyle>
          <a:p>
            <a:pPr marL="12700" lvl="0">
              <a:spcBef>
                <a:spcPts val="100"/>
              </a:spcBef>
            </a:pPr>
            <a:r>
              <a:rPr lang="ru-RU" dirty="0"/>
              <a:t>Образец текста</a:t>
            </a:r>
          </a:p>
        </p:txBody>
      </p:sp>
      <p:grpSp>
        <p:nvGrpSpPr>
          <p:cNvPr id="34" name="Группа 33">
            <a:extLst>
              <a:ext uri="{FF2B5EF4-FFF2-40B4-BE49-F238E27FC236}">
                <a16:creationId xmlns:a16="http://schemas.microsoft.com/office/drawing/2014/main" xmlns="" id="{C0E2B938-342D-8049-8714-0DBDEFB7B8E6}"/>
              </a:ext>
            </a:extLst>
          </p:cNvPr>
          <p:cNvGrpSpPr/>
          <p:nvPr userDrawn="1"/>
        </p:nvGrpSpPr>
        <p:grpSpPr>
          <a:xfrm>
            <a:off x="11456590" y="4641508"/>
            <a:ext cx="494109" cy="499100"/>
            <a:chOff x="9699205" y="5186438"/>
            <a:chExt cx="440055" cy="444500"/>
          </a:xfrm>
        </p:grpSpPr>
        <p:sp>
          <p:nvSpPr>
            <p:cNvPr id="35" name="object 16">
              <a:extLst>
                <a:ext uri="{FF2B5EF4-FFF2-40B4-BE49-F238E27FC236}">
                  <a16:creationId xmlns:a16="http://schemas.microsoft.com/office/drawing/2014/main" xmlns="" id="{C1AF891F-E358-354D-8AE1-626631524F42}"/>
                </a:ext>
              </a:extLst>
            </p:cNvPr>
            <p:cNvSpPr/>
            <p:nvPr/>
          </p:nvSpPr>
          <p:spPr>
            <a:xfrm>
              <a:off x="9699205" y="5186438"/>
              <a:ext cx="440055" cy="444500"/>
            </a:xfrm>
            <a:custGeom>
              <a:avLst/>
              <a:gdLst/>
              <a:ahLst/>
              <a:cxnLst/>
              <a:rect l="l" t="t" r="r" b="b"/>
              <a:pathLst>
                <a:path w="440054" h="444500">
                  <a:moveTo>
                    <a:pt x="0" y="0"/>
                  </a:moveTo>
                  <a:lnTo>
                    <a:pt x="439940" y="0"/>
                  </a:lnTo>
                  <a:lnTo>
                    <a:pt x="439940" y="444118"/>
                  </a:lnTo>
                  <a:lnTo>
                    <a:pt x="0" y="4441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3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17">
              <a:extLst>
                <a:ext uri="{FF2B5EF4-FFF2-40B4-BE49-F238E27FC236}">
                  <a16:creationId xmlns:a16="http://schemas.microsoft.com/office/drawing/2014/main" xmlns="" id="{3EAFB859-847C-C54D-A042-FD8F8AE9C64B}"/>
                </a:ext>
              </a:extLst>
            </p:cNvPr>
            <p:cNvSpPr/>
            <p:nvPr/>
          </p:nvSpPr>
          <p:spPr>
            <a:xfrm>
              <a:off x="9859266" y="5292379"/>
              <a:ext cx="136778" cy="256938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1799915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7630-3AFD-4605-898C-0BAF58E4A3EC}" type="datetimeFigureOut">
              <a:rPr lang="ru-RU" smtClean="0"/>
              <a:pPr/>
              <a:t>19.02.2021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7884E-CCBD-47E1-995E-2F72E98C64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25287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7630-3AFD-4605-898C-0BAF58E4A3EC}" type="datetimeFigureOut">
              <a:rPr lang="ru-RU" smtClean="0"/>
              <a:pPr/>
              <a:t>19.02.2021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7884E-CCBD-47E1-995E-2F72E98C64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98814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7630-3AFD-4605-898C-0BAF58E4A3EC}" type="datetimeFigureOut">
              <a:rPr lang="ru-RU" smtClean="0"/>
              <a:pPr/>
              <a:t>19.02.2021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7884E-CCBD-47E1-995E-2F72E98C64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5309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7630-3AFD-4605-898C-0BAF58E4A3EC}" type="datetimeFigureOut">
              <a:rPr lang="ru-RU" smtClean="0"/>
              <a:pPr/>
              <a:t>19.02.2021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7884E-CCBD-47E1-995E-2F72E98C64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137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7630-3AFD-4605-898C-0BAF58E4A3EC}" type="datetimeFigureOut">
              <a:rPr lang="ru-RU" smtClean="0"/>
              <a:pPr/>
              <a:t>19.02.2021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7884E-CCBD-47E1-995E-2F72E98C64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90205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7630-3AFD-4605-898C-0BAF58E4A3EC}" type="datetimeFigureOut">
              <a:rPr lang="ru-RU" smtClean="0"/>
              <a:pPr/>
              <a:t>19.02.2021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7884E-CCBD-47E1-995E-2F72E98C64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15689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7630-3AFD-4605-898C-0BAF58E4A3EC}" type="datetimeFigureOut">
              <a:rPr lang="ru-RU" smtClean="0"/>
              <a:pPr/>
              <a:t>19.02.2021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7884E-CCBD-47E1-995E-2F72E98C64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1463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7630-3AFD-4605-898C-0BAF58E4A3EC}" type="datetimeFigureOut">
              <a:rPr lang="ru-RU" smtClean="0"/>
              <a:pPr/>
              <a:t>19.02.2021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7884E-CCBD-47E1-995E-2F72E98C64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0571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3C7630-3AFD-4605-898C-0BAF58E4A3EC}" type="datetimeFigureOut">
              <a:rPr lang="ru-RU" smtClean="0"/>
              <a:pPr/>
              <a:t>19.02.2021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77884E-CCBD-47E1-995E-2F72E98C64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7372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2" r:id="rId12"/>
    <p:sldLayoutId id="2147483663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6" Type="http://schemas.microsoft.com/office/2007/relationships/hdphoto" Target="../media/hdphoto1.wdp"/><Relationship Id="rId5" Type="http://schemas.openxmlformats.org/officeDocument/2006/relationships/image" Target="../media/image6.png"/><Relationship Id="rId4" Type="http://schemas.openxmlformats.org/officeDocument/2006/relationships/chart" Target="../charts/char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chart" Target="../charts/chart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18.png"/><Relationship Id="rId18" Type="http://schemas.openxmlformats.org/officeDocument/2006/relationships/chart" Target="../charts/chart3.xml"/><Relationship Id="rId3" Type="http://schemas.openxmlformats.org/officeDocument/2006/relationships/image" Target="../media/image11.png"/><Relationship Id="rId7" Type="http://schemas.openxmlformats.org/officeDocument/2006/relationships/image" Target="../media/image14.png"/><Relationship Id="rId12" Type="http://schemas.microsoft.com/office/2007/relationships/hdphoto" Target="../media/hdphoto4.wdp"/><Relationship Id="rId17" Type="http://schemas.microsoft.com/office/2007/relationships/hdphoto" Target="../media/hdphoto5.wdp"/><Relationship Id="rId2" Type="http://schemas.openxmlformats.org/officeDocument/2006/relationships/image" Target="../media/image9.png"/><Relationship Id="rId16" Type="http://schemas.openxmlformats.org/officeDocument/2006/relationships/image" Target="../media/image21.png"/><Relationship Id="rId1" Type="http://schemas.openxmlformats.org/officeDocument/2006/relationships/slideLayout" Target="../slideLayouts/slideLayout12.xml"/><Relationship Id="rId6" Type="http://schemas.microsoft.com/office/2007/relationships/hdphoto" Target="../media/hdphoto2.wdp"/><Relationship Id="rId11" Type="http://schemas.openxmlformats.org/officeDocument/2006/relationships/image" Target="../media/image17.png"/><Relationship Id="rId5" Type="http://schemas.openxmlformats.org/officeDocument/2006/relationships/image" Target="../media/image13.png"/><Relationship Id="rId15" Type="http://schemas.openxmlformats.org/officeDocument/2006/relationships/image" Target="../media/image20.png"/><Relationship Id="rId10" Type="http://schemas.openxmlformats.org/officeDocument/2006/relationships/image" Target="../media/image16.png"/><Relationship Id="rId19" Type="http://schemas.openxmlformats.org/officeDocument/2006/relationships/image" Target="../media/image22.png"/><Relationship Id="rId4" Type="http://schemas.openxmlformats.org/officeDocument/2006/relationships/image" Target="../media/image12.png"/><Relationship Id="rId9" Type="http://schemas.openxmlformats.org/officeDocument/2006/relationships/image" Target="../media/image15.png"/><Relationship Id="rId14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32.png"/><Relationship Id="rId18" Type="http://schemas.microsoft.com/office/2007/relationships/hdphoto" Target="../media/hdphoto8.wdp"/><Relationship Id="rId26" Type="http://schemas.microsoft.com/office/2007/relationships/hdphoto" Target="../media/hdphoto10.wdp"/><Relationship Id="rId3" Type="http://schemas.openxmlformats.org/officeDocument/2006/relationships/image" Target="../media/image24.png"/><Relationship Id="rId21" Type="http://schemas.openxmlformats.org/officeDocument/2006/relationships/image" Target="../media/image38.png"/><Relationship Id="rId34" Type="http://schemas.openxmlformats.org/officeDocument/2006/relationships/image" Target="../media/image47.png"/><Relationship Id="rId7" Type="http://schemas.openxmlformats.org/officeDocument/2006/relationships/image" Target="../media/image27.png"/><Relationship Id="rId12" Type="http://schemas.openxmlformats.org/officeDocument/2006/relationships/image" Target="../media/image31.png"/><Relationship Id="rId17" Type="http://schemas.openxmlformats.org/officeDocument/2006/relationships/image" Target="../media/image35.png"/><Relationship Id="rId25" Type="http://schemas.openxmlformats.org/officeDocument/2006/relationships/image" Target="../media/image41.png"/><Relationship Id="rId33" Type="http://schemas.openxmlformats.org/officeDocument/2006/relationships/image" Target="../media/image46.png"/><Relationship Id="rId38" Type="http://schemas.openxmlformats.org/officeDocument/2006/relationships/image" Target="../media/image50.png"/><Relationship Id="rId2" Type="http://schemas.openxmlformats.org/officeDocument/2006/relationships/image" Target="../media/image23.png"/><Relationship Id="rId16" Type="http://schemas.microsoft.com/office/2007/relationships/hdphoto" Target="../media/hdphoto7.wdp"/><Relationship Id="rId20" Type="http://schemas.openxmlformats.org/officeDocument/2006/relationships/image" Target="../media/image37.png"/><Relationship Id="rId29" Type="http://schemas.openxmlformats.org/officeDocument/2006/relationships/image" Target="../media/image4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6.png"/><Relationship Id="rId11" Type="http://schemas.microsoft.com/office/2007/relationships/hdphoto" Target="../media/hdphoto6.wdp"/><Relationship Id="rId24" Type="http://schemas.openxmlformats.org/officeDocument/2006/relationships/image" Target="../media/image40.png"/><Relationship Id="rId32" Type="http://schemas.microsoft.com/office/2007/relationships/hdphoto" Target="../media/hdphoto12.wdp"/><Relationship Id="rId37" Type="http://schemas.openxmlformats.org/officeDocument/2006/relationships/image" Target="../media/image49.png"/><Relationship Id="rId5" Type="http://schemas.microsoft.com/office/2007/relationships/hdphoto" Target="../media/hdphoto3.wdp"/><Relationship Id="rId15" Type="http://schemas.openxmlformats.org/officeDocument/2006/relationships/image" Target="../media/image34.png"/><Relationship Id="rId23" Type="http://schemas.openxmlformats.org/officeDocument/2006/relationships/image" Target="../media/image39.png"/><Relationship Id="rId28" Type="http://schemas.openxmlformats.org/officeDocument/2006/relationships/image" Target="../media/image43.png"/><Relationship Id="rId36" Type="http://schemas.openxmlformats.org/officeDocument/2006/relationships/chart" Target="../charts/chart4.xml"/><Relationship Id="rId10" Type="http://schemas.openxmlformats.org/officeDocument/2006/relationships/image" Target="../media/image30.png"/><Relationship Id="rId19" Type="http://schemas.openxmlformats.org/officeDocument/2006/relationships/image" Target="../media/image36.png"/><Relationship Id="rId31" Type="http://schemas.openxmlformats.org/officeDocument/2006/relationships/image" Target="../media/image45.png"/><Relationship Id="rId4" Type="http://schemas.openxmlformats.org/officeDocument/2006/relationships/image" Target="../media/image25.png"/><Relationship Id="rId9" Type="http://schemas.openxmlformats.org/officeDocument/2006/relationships/image" Target="../media/image29.png"/><Relationship Id="rId14" Type="http://schemas.openxmlformats.org/officeDocument/2006/relationships/image" Target="../media/image33.png"/><Relationship Id="rId22" Type="http://schemas.microsoft.com/office/2007/relationships/hdphoto" Target="../media/hdphoto9.wdp"/><Relationship Id="rId27" Type="http://schemas.openxmlformats.org/officeDocument/2006/relationships/image" Target="../media/image42.png"/><Relationship Id="rId30" Type="http://schemas.microsoft.com/office/2007/relationships/hdphoto" Target="../media/hdphoto11.wdp"/><Relationship Id="rId35" Type="http://schemas.openxmlformats.org/officeDocument/2006/relationships/image" Target="../media/image4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13" Type="http://schemas.openxmlformats.org/officeDocument/2006/relationships/image" Target="../media/image60.png"/><Relationship Id="rId3" Type="http://schemas.openxmlformats.org/officeDocument/2006/relationships/chart" Target="../charts/chart5.xml"/><Relationship Id="rId7" Type="http://schemas.openxmlformats.org/officeDocument/2006/relationships/image" Target="../media/image54.png"/><Relationship Id="rId12" Type="http://schemas.openxmlformats.org/officeDocument/2006/relationships/image" Target="../media/image5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3.png"/><Relationship Id="rId11" Type="http://schemas.openxmlformats.org/officeDocument/2006/relationships/image" Target="../media/image58.png"/><Relationship Id="rId5" Type="http://schemas.openxmlformats.org/officeDocument/2006/relationships/image" Target="../media/image52.png"/><Relationship Id="rId10" Type="http://schemas.openxmlformats.org/officeDocument/2006/relationships/image" Target="../media/image57.png"/><Relationship Id="rId4" Type="http://schemas.openxmlformats.org/officeDocument/2006/relationships/image" Target="../media/image51.png"/><Relationship Id="rId9" Type="http://schemas.openxmlformats.org/officeDocument/2006/relationships/image" Target="../media/image56.png"/><Relationship Id="rId14" Type="http://schemas.openxmlformats.org/officeDocument/2006/relationships/image" Target="../media/image6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53286E74-61A2-4F41-80F2-B0128466BF8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196138" y="3632461"/>
            <a:ext cx="7995862" cy="1421928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ru-RU" sz="3200" spc="-50" dirty="0"/>
              <a:t>ОПЕРАТИВНЫЕ </a:t>
            </a:r>
            <a:r>
              <a:rPr lang="ru-RU" sz="3200" spc="-60" dirty="0"/>
              <a:t>ДАННЫЕ</a:t>
            </a:r>
          </a:p>
          <a:p>
            <a:pPr>
              <a:spcBef>
                <a:spcPts val="0"/>
              </a:spcBef>
            </a:pPr>
            <a:r>
              <a:rPr lang="ru-RU" sz="3200" spc="-60" dirty="0"/>
              <a:t>ПО ИНДЕКСУ ПРОМЫШЛЕННОГО ПРОИЗВОДСТВА</a:t>
            </a:r>
            <a:endParaRPr lang="ru-RU" sz="3200" spc="-50" dirty="0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F87F880A-BB26-504E-B030-60B2AB4C030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788027" y="5417130"/>
            <a:ext cx="3239596" cy="345223"/>
          </a:xfrm>
        </p:spPr>
        <p:txBody>
          <a:bodyPr/>
          <a:lstStyle/>
          <a:p>
            <a:r>
              <a:rPr lang="ru-RU" sz="2400" dirty="0">
                <a:solidFill>
                  <a:srgbClr val="E1002B"/>
                </a:solidFill>
              </a:rPr>
              <a:t>за </a:t>
            </a:r>
            <a:r>
              <a:rPr lang="ru-RU" sz="2400" dirty="0" smtClean="0">
                <a:solidFill>
                  <a:srgbClr val="E1002B"/>
                </a:solidFill>
              </a:rPr>
              <a:t>январь 2021 </a:t>
            </a:r>
            <a:r>
              <a:rPr lang="ru-RU" sz="2400" dirty="0">
                <a:solidFill>
                  <a:srgbClr val="E1002B"/>
                </a:solidFill>
              </a:rPr>
              <a:t>года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648309" y="2286000"/>
            <a:ext cx="2786332" cy="621101"/>
          </a:xfrm>
          <a:prstGeom prst="rect">
            <a:avLst/>
          </a:prstGeom>
          <a:gradFill flip="none" rotWithShape="1">
            <a:gsLst>
              <a:gs pos="0">
                <a:srgbClr val="C00000"/>
              </a:gs>
              <a:gs pos="100000">
                <a:srgbClr val="C00000">
                  <a:lumMod val="81000"/>
                </a:srgbClr>
              </a:gs>
              <a:gs pos="10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Территориальный орган Федеральной службы государственной статистики </a:t>
            </a:r>
          </a:p>
          <a:p>
            <a:pPr algn="ctr"/>
            <a:r>
              <a:rPr lang="ru-RU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 Республике Саха (</a:t>
            </a:r>
            <a:r>
              <a:rPr lang="ru-RU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Якутия)</a:t>
            </a:r>
            <a:endParaRPr lang="ru-RU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48304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="" xmlns:a16="http://schemas.microsoft.com/office/drawing/2014/main" id="{471CBC5B-1E69-0E49-9ACB-FED09C8D3F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25943" y="6355682"/>
            <a:ext cx="428164" cy="365125"/>
          </a:xfrm>
          <a:solidFill>
            <a:schemeClr val="accent4">
              <a:lumMod val="60000"/>
              <a:lumOff val="40000"/>
            </a:schemeClr>
          </a:solidFill>
        </p:spPr>
        <p:txBody>
          <a:bodyPr/>
          <a:lstStyle/>
          <a:p>
            <a:pPr algn="ctr"/>
            <a:fld id="{41B81EEA-DF2A-1C47-9781-44818CAE4220}" type="slidenum">
              <a:rPr lang="ru-RU" smtClean="0"/>
              <a:pPr algn="ctr"/>
              <a:t>10</a:t>
            </a:fld>
            <a:endParaRPr lang="ru-RU" dirty="0"/>
          </a:p>
        </p:txBody>
      </p:sp>
      <p:grpSp>
        <p:nvGrpSpPr>
          <p:cNvPr id="27" name="Группа 26"/>
          <p:cNvGrpSpPr/>
          <p:nvPr/>
        </p:nvGrpSpPr>
        <p:grpSpPr>
          <a:xfrm>
            <a:off x="1439586" y="177800"/>
            <a:ext cx="10403790" cy="529239"/>
            <a:chOff x="1439586" y="5107200"/>
            <a:chExt cx="10403790" cy="529239"/>
          </a:xfrm>
        </p:grpSpPr>
        <p:sp>
          <p:nvSpPr>
            <p:cNvPr id="28" name="object 9">
              <a:extLst>
                <a:ext uri="{FF2B5EF4-FFF2-40B4-BE49-F238E27FC236}">
                  <a16:creationId xmlns="" xmlns:a16="http://schemas.microsoft.com/office/drawing/2014/main" id="{222E1C3D-BC3A-D443-8563-08790B13AA2D}"/>
                </a:ext>
              </a:extLst>
            </p:cNvPr>
            <p:cNvSpPr/>
            <p:nvPr/>
          </p:nvSpPr>
          <p:spPr>
            <a:xfrm>
              <a:off x="1439586" y="5161088"/>
              <a:ext cx="7096699" cy="475351"/>
            </a:xfrm>
            <a:custGeom>
              <a:avLst/>
              <a:gdLst/>
              <a:ahLst/>
              <a:cxnLst/>
              <a:rect l="l" t="t" r="r" b="b"/>
              <a:pathLst>
                <a:path w="3267075">
                  <a:moveTo>
                    <a:pt x="0" y="0"/>
                  </a:moveTo>
                  <a:lnTo>
                    <a:pt x="3266757" y="0"/>
                  </a:lnTo>
                </a:path>
              </a:pathLst>
            </a:custGeom>
            <a:ln w="25400">
              <a:solidFill>
                <a:srgbClr val="334286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grpSp>
          <p:nvGrpSpPr>
            <p:cNvPr id="29" name="Группа 28"/>
            <p:cNvGrpSpPr/>
            <p:nvPr/>
          </p:nvGrpSpPr>
          <p:grpSpPr>
            <a:xfrm>
              <a:off x="8360857" y="5107200"/>
              <a:ext cx="3482519" cy="106098"/>
              <a:chOff x="8360857" y="5107200"/>
              <a:chExt cx="3482519" cy="106098"/>
            </a:xfrm>
          </p:grpSpPr>
          <p:sp>
            <p:nvSpPr>
              <p:cNvPr id="30" name="object 11">
                <a:extLst>
                  <a:ext uri="{FF2B5EF4-FFF2-40B4-BE49-F238E27FC236}">
                    <a16:creationId xmlns="" xmlns:a16="http://schemas.microsoft.com/office/drawing/2014/main" id="{E7D5C25E-08D6-344C-B0C6-CB0D11FF9875}"/>
                  </a:ext>
                </a:extLst>
              </p:cNvPr>
              <p:cNvSpPr/>
              <p:nvPr/>
            </p:nvSpPr>
            <p:spPr>
              <a:xfrm flipV="1">
                <a:off x="8400256" y="5107200"/>
                <a:ext cx="3443120" cy="49992"/>
              </a:xfrm>
              <a:custGeom>
                <a:avLst/>
                <a:gdLst/>
                <a:ahLst/>
                <a:cxnLst/>
                <a:rect l="l" t="t" r="r" b="b"/>
                <a:pathLst>
                  <a:path w="3249929">
                    <a:moveTo>
                      <a:pt x="0" y="0"/>
                    </a:moveTo>
                    <a:lnTo>
                      <a:pt x="3249561" y="0"/>
                    </a:lnTo>
                  </a:path>
                </a:pathLst>
              </a:custGeom>
              <a:ln w="25400">
                <a:solidFill>
                  <a:srgbClr val="FFC32E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grpSp>
            <p:nvGrpSpPr>
              <p:cNvPr id="31" name="Группа 30"/>
              <p:cNvGrpSpPr/>
              <p:nvPr/>
            </p:nvGrpSpPr>
            <p:grpSpPr>
              <a:xfrm>
                <a:off x="8360857" y="5109584"/>
                <a:ext cx="238082" cy="103714"/>
                <a:chOff x="2667374" y="2712291"/>
                <a:chExt cx="238082" cy="103714"/>
              </a:xfrm>
            </p:grpSpPr>
            <p:sp>
              <p:nvSpPr>
                <p:cNvPr id="32" name="object 12">
                  <a:extLst>
                    <a:ext uri="{FF2B5EF4-FFF2-40B4-BE49-F238E27FC236}">
                      <a16:creationId xmlns="" xmlns:a16="http://schemas.microsoft.com/office/drawing/2014/main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667374" y="2712291"/>
                  <a:ext cx="238082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chemeClr val="bg1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33" name="object 12">
                  <a:extLst>
                    <a:ext uri="{FF2B5EF4-FFF2-40B4-BE49-F238E27FC236}">
                      <a16:creationId xmlns="" xmlns:a16="http://schemas.microsoft.com/office/drawing/2014/main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739089" y="2712291"/>
                  <a:ext cx="103714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rgbClr val="334286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</p:grpSp>
      </p:grpSp>
      <p:sp>
        <p:nvSpPr>
          <p:cNvPr id="126" name="Прямоугольник 125"/>
          <p:cNvSpPr/>
          <p:nvPr/>
        </p:nvSpPr>
        <p:spPr>
          <a:xfrm>
            <a:off x="270735" y="1755466"/>
            <a:ext cx="43622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Значения по регионам ДВФО</a:t>
            </a:r>
            <a:endParaRPr lang="ru-RU" sz="1200" b="1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19" name="Текст 3"/>
          <p:cNvSpPr>
            <a:spLocks noGrp="1"/>
          </p:cNvSpPr>
          <p:nvPr>
            <p:ph type="body" sz="quarter" idx="10"/>
          </p:nvPr>
        </p:nvSpPr>
        <p:spPr>
          <a:xfrm>
            <a:off x="1216479" y="489696"/>
            <a:ext cx="10810499" cy="1072586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000" b="1" dirty="0" smtClean="0"/>
              <a:t>ИНДЕКС ПРОИЗВОДСТВА ПО </a:t>
            </a:r>
            <a:r>
              <a:rPr lang="ru-RU" sz="2000" b="1" spc="-80" dirty="0" smtClean="0"/>
              <a:t>ВОДОСНАБЖЕНИЮ, ВОДООТВЕДЕНИЮ, ОРГАНИЗАЦИИ СБОРА И УТИЛИЗАЦИИ ОТХОДОВ, ДЕЯТЕЛЬНОСТИ ПО ЛИКВИДАЦИИ ЗАГРЯЗНЕНИЙ</a:t>
            </a:r>
          </a:p>
          <a:p>
            <a:pPr>
              <a:spcBef>
                <a:spcPts val="0"/>
              </a:spcBef>
            </a:pPr>
            <a:r>
              <a:rPr lang="ru-RU" sz="2000" dirty="0" smtClean="0"/>
              <a:t>ПО РЕГИОНАМ ДАЛЬНЕВОСТОЧНОГО ФЕДЕРАЛЬНОГО ОКРУГА</a:t>
            </a:r>
            <a:endParaRPr lang="ru-RU" sz="2000" dirty="0"/>
          </a:p>
        </p:txBody>
      </p:sp>
      <p:sp>
        <p:nvSpPr>
          <p:cNvPr id="134" name="Прямоугольник 133">
            <a:extLst>
              <a:ext uri="{FF2B5EF4-FFF2-40B4-BE49-F238E27FC236}">
                <a16:creationId xmlns="" xmlns:a16="http://schemas.microsoft.com/office/drawing/2014/main" id="{B0F093C1-5DA0-4CFB-8C5D-214B4F67D2B7}"/>
              </a:ext>
            </a:extLst>
          </p:cNvPr>
          <p:cNvSpPr/>
          <p:nvPr/>
        </p:nvSpPr>
        <p:spPr>
          <a:xfrm>
            <a:off x="5502674" y="2470230"/>
            <a:ext cx="169564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spc="-30" dirty="0" smtClean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110,</a:t>
            </a:r>
            <a:r>
              <a:rPr lang="ru-RU" sz="2000" b="1" spc="-30" dirty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7</a:t>
            </a:r>
            <a:r>
              <a:rPr lang="ru-RU" sz="2000" b="1" spc="-30" dirty="0" smtClean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%</a:t>
            </a:r>
            <a:endParaRPr lang="ru-RU" sz="2000" spc="-30" dirty="0">
              <a:solidFill>
                <a:srgbClr val="00B050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404" name="Прямоугольник 403">
            <a:extLst>
              <a:ext uri="{FF2B5EF4-FFF2-40B4-BE49-F238E27FC236}">
                <a16:creationId xmlns="" xmlns:a16="http://schemas.microsoft.com/office/drawing/2014/main" id="{9EE8F36B-F2BF-4FA2-B61A-FE49BFAB9FFC}"/>
              </a:ext>
            </a:extLst>
          </p:cNvPr>
          <p:cNvSpPr/>
          <p:nvPr/>
        </p:nvSpPr>
        <p:spPr>
          <a:xfrm>
            <a:off x="5357770" y="3272842"/>
            <a:ext cx="198545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по Российской Федерации</a:t>
            </a:r>
            <a:endParaRPr lang="ru-RU" sz="1100" b="1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22" name="Текст 3"/>
          <p:cNvSpPr txBox="1">
            <a:spLocks/>
          </p:cNvSpPr>
          <p:nvPr/>
        </p:nvSpPr>
        <p:spPr>
          <a:xfrm>
            <a:off x="1312975" y="1451386"/>
            <a:ext cx="6731714" cy="27600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33428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ru-RU" sz="1400" dirty="0" smtClean="0"/>
              <a:t>ЯНВАРЬ 2021 </a:t>
            </a:r>
            <a:r>
              <a:rPr lang="ru-RU" sz="1400" dirty="0" smtClean="0"/>
              <a:t>ГОДА В </a:t>
            </a:r>
            <a:r>
              <a:rPr lang="ru-RU" sz="1400" dirty="0"/>
              <a:t>% К </a:t>
            </a:r>
            <a:r>
              <a:rPr lang="ru-RU" sz="1400" dirty="0" smtClean="0"/>
              <a:t>ЯНВАРЮ 2020 </a:t>
            </a:r>
            <a:r>
              <a:rPr lang="ru-RU" sz="1400" dirty="0"/>
              <a:t>ГОДА</a:t>
            </a:r>
          </a:p>
        </p:txBody>
      </p:sp>
      <p:sp>
        <p:nvSpPr>
          <p:cNvPr id="137" name="Прямоугольник 136"/>
          <p:cNvSpPr/>
          <p:nvPr/>
        </p:nvSpPr>
        <p:spPr>
          <a:xfrm>
            <a:off x="294704" y="112144"/>
            <a:ext cx="1725284" cy="2760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334286"/>
                </a:solidFill>
                <a:latin typeface="Arial" pitchFamily="34" charset="0"/>
                <a:cs typeface="Arial" pitchFamily="34" charset="0"/>
              </a:rPr>
              <a:t>САХА(ЯКУТИЯ)СТАТ</a:t>
            </a:r>
            <a:endParaRPr lang="ru-RU" sz="1200" b="1" dirty="0">
              <a:solidFill>
                <a:srgbClr val="33428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9" name="Прямоугольник 138">
            <a:extLst>
              <a:ext uri="{FF2B5EF4-FFF2-40B4-BE49-F238E27FC236}">
                <a16:creationId xmlns="" xmlns:a16="http://schemas.microsoft.com/office/drawing/2014/main" id="{B0F093C1-5DA0-4CFB-8C5D-214B4F67D2B7}"/>
              </a:ext>
            </a:extLst>
          </p:cNvPr>
          <p:cNvSpPr/>
          <p:nvPr/>
        </p:nvSpPr>
        <p:spPr>
          <a:xfrm>
            <a:off x="5528202" y="3844592"/>
            <a:ext cx="177017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spc="-30" dirty="0" smtClean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10</a:t>
            </a:r>
            <a:r>
              <a:rPr lang="ru-RU" sz="4400" b="1" spc="-30" dirty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4</a:t>
            </a:r>
            <a:r>
              <a:rPr lang="ru-RU" sz="4400" b="1" spc="-30" dirty="0" smtClean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,</a:t>
            </a:r>
            <a:r>
              <a:rPr lang="ru-RU" sz="2000" b="1" spc="-30" dirty="0" smtClean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1</a:t>
            </a:r>
            <a:r>
              <a:rPr lang="ru-RU" sz="2000" b="1" spc="-30" dirty="0" smtClean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%</a:t>
            </a:r>
            <a:endParaRPr lang="ru-RU" sz="2000" spc="-30" dirty="0">
              <a:solidFill>
                <a:srgbClr val="00B050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40" name="Прямоугольник 139">
            <a:extLst>
              <a:ext uri="{FF2B5EF4-FFF2-40B4-BE49-F238E27FC236}">
                <a16:creationId xmlns="" xmlns:a16="http://schemas.microsoft.com/office/drawing/2014/main" id="{9EE8F36B-F2BF-4FA2-B61A-FE49BFAB9FFC}"/>
              </a:ext>
            </a:extLst>
          </p:cNvPr>
          <p:cNvSpPr/>
          <p:nvPr/>
        </p:nvSpPr>
        <p:spPr>
          <a:xfrm>
            <a:off x="5543840" y="4588391"/>
            <a:ext cx="198545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по Дальневосточному Федеральному округу</a:t>
            </a:r>
            <a:endParaRPr lang="ru-RU" sz="1100" b="1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grpSp>
        <p:nvGrpSpPr>
          <p:cNvPr id="106" name="Группа 105"/>
          <p:cNvGrpSpPr/>
          <p:nvPr/>
        </p:nvGrpSpPr>
        <p:grpSpPr>
          <a:xfrm>
            <a:off x="436776" y="665989"/>
            <a:ext cx="720000" cy="720000"/>
            <a:chOff x="436776" y="665989"/>
            <a:chExt cx="720000" cy="720000"/>
          </a:xfrm>
        </p:grpSpPr>
        <p:sp>
          <p:nvSpPr>
            <p:cNvPr id="107" name="Овал 106"/>
            <p:cNvSpPr/>
            <p:nvPr/>
          </p:nvSpPr>
          <p:spPr>
            <a:xfrm>
              <a:off x="436776" y="665989"/>
              <a:ext cx="720000" cy="720000"/>
            </a:xfrm>
            <a:prstGeom prst="ellipse">
              <a:avLst/>
            </a:prstGeom>
            <a:noFill/>
            <a:ln w="38100">
              <a:solidFill>
                <a:srgbClr val="33428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8" name="Рисунок 107"/>
            <p:cNvPicPr>
              <a:picLocks noChangeAspect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467003" y="793538"/>
              <a:ext cx="540676" cy="540000"/>
            </a:xfrm>
            <a:prstGeom prst="rect">
              <a:avLst/>
            </a:prstGeom>
          </p:spPr>
        </p:pic>
      </p:grpSp>
      <p:graphicFrame>
        <p:nvGraphicFramePr>
          <p:cNvPr id="114" name="Диаграмма 1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60073996"/>
              </p:ext>
            </p:extLst>
          </p:nvPr>
        </p:nvGraphicFramePr>
        <p:xfrm>
          <a:off x="270735" y="2077156"/>
          <a:ext cx="5017957" cy="44333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109" name="Группа 108"/>
          <p:cNvGrpSpPr/>
          <p:nvPr/>
        </p:nvGrpSpPr>
        <p:grpSpPr>
          <a:xfrm>
            <a:off x="8143155" y="1511605"/>
            <a:ext cx="3307157" cy="4288223"/>
            <a:chOff x="9261475" y="-2091494"/>
            <a:chExt cx="6696075" cy="8710973"/>
          </a:xfrm>
        </p:grpSpPr>
        <p:sp>
          <p:nvSpPr>
            <p:cNvPr id="110" name="Камчатский край"/>
            <p:cNvSpPr>
              <a:spLocks/>
            </p:cNvSpPr>
            <p:nvPr/>
          </p:nvSpPr>
          <p:spPr bwMode="auto">
            <a:xfrm>
              <a:off x="13871575" y="-404577"/>
              <a:ext cx="2085975" cy="2983080"/>
            </a:xfrm>
            <a:custGeom>
              <a:avLst/>
              <a:gdLst/>
              <a:ahLst/>
              <a:cxnLst>
                <a:cxn ang="0">
                  <a:pos x="1737" y="3774"/>
                </a:cxn>
                <a:cxn ang="0">
                  <a:pos x="1565" y="3491"/>
                </a:cxn>
                <a:cxn ang="0">
                  <a:pos x="1421" y="2670"/>
                </a:cxn>
                <a:cxn ang="0">
                  <a:pos x="1248" y="2009"/>
                </a:cxn>
                <a:cxn ang="0">
                  <a:pos x="933" y="1542"/>
                </a:cxn>
                <a:cxn ang="0">
                  <a:pos x="936" y="1433"/>
                </a:cxn>
                <a:cxn ang="0">
                  <a:pos x="802" y="1294"/>
                </a:cxn>
                <a:cxn ang="0">
                  <a:pos x="663" y="1603"/>
                </a:cxn>
                <a:cxn ang="0">
                  <a:pos x="880" y="1838"/>
                </a:cxn>
                <a:cxn ang="0">
                  <a:pos x="744" y="1760"/>
                </a:cxn>
                <a:cxn ang="0">
                  <a:pos x="400" y="1529"/>
                </a:cxn>
                <a:cxn ang="0">
                  <a:pos x="176" y="1321"/>
                </a:cxn>
                <a:cxn ang="0">
                  <a:pos x="0" y="1166"/>
                </a:cxn>
                <a:cxn ang="0">
                  <a:pos x="328" y="744"/>
                </a:cxn>
                <a:cxn ang="0">
                  <a:pos x="509" y="606"/>
                </a:cxn>
                <a:cxn ang="0">
                  <a:pos x="871" y="624"/>
                </a:cxn>
                <a:cxn ang="0">
                  <a:pos x="1053" y="689"/>
                </a:cxn>
                <a:cxn ang="0">
                  <a:pos x="1365" y="616"/>
                </a:cxn>
                <a:cxn ang="0">
                  <a:pos x="1424" y="358"/>
                </a:cxn>
                <a:cxn ang="0">
                  <a:pos x="1504" y="53"/>
                </a:cxn>
                <a:cxn ang="0">
                  <a:pos x="1597" y="0"/>
                </a:cxn>
                <a:cxn ang="0">
                  <a:pos x="1831" y="400"/>
                </a:cxn>
                <a:cxn ang="0">
                  <a:pos x="2032" y="942"/>
                </a:cxn>
                <a:cxn ang="0">
                  <a:pos x="1733" y="1057"/>
                </a:cxn>
                <a:cxn ang="0">
                  <a:pos x="1704" y="1493"/>
                </a:cxn>
                <a:cxn ang="0">
                  <a:pos x="1576" y="1677"/>
                </a:cxn>
                <a:cxn ang="0">
                  <a:pos x="1568" y="1920"/>
                </a:cxn>
                <a:cxn ang="0">
                  <a:pos x="1932" y="2667"/>
                </a:cxn>
                <a:cxn ang="0">
                  <a:pos x="2067" y="2622"/>
                </a:cxn>
                <a:cxn ang="0">
                  <a:pos x="2162" y="2517"/>
                </a:cxn>
                <a:cxn ang="0">
                  <a:pos x="2327" y="2679"/>
                </a:cxn>
                <a:cxn ang="0">
                  <a:pos x="2620" y="3005"/>
                </a:cxn>
                <a:cxn ang="0">
                  <a:pos x="2975" y="3270"/>
                </a:cxn>
                <a:cxn ang="0">
                  <a:pos x="2904" y="3761"/>
                </a:cxn>
                <a:cxn ang="0">
                  <a:pos x="3213" y="4355"/>
                </a:cxn>
                <a:cxn ang="0">
                  <a:pos x="3500" y="4966"/>
                </a:cxn>
                <a:cxn ang="0">
                  <a:pos x="1931" y="4099"/>
                </a:cxn>
              </a:cxnLst>
              <a:rect l="0" t="0" r="r" b="b"/>
              <a:pathLst>
                <a:path w="3500" h="4966">
                  <a:moveTo>
                    <a:pt x="1766" y="3915"/>
                  </a:moveTo>
                  <a:cubicBezTo>
                    <a:pt x="1709" y="3693"/>
                    <a:pt x="1769" y="3917"/>
                    <a:pt x="1737" y="3774"/>
                  </a:cubicBezTo>
                  <a:cubicBezTo>
                    <a:pt x="1703" y="3630"/>
                    <a:pt x="1709" y="3619"/>
                    <a:pt x="1639" y="3557"/>
                  </a:cubicBezTo>
                  <a:lnTo>
                    <a:pt x="1565" y="3491"/>
                  </a:lnTo>
                  <a:lnTo>
                    <a:pt x="1592" y="3376"/>
                  </a:lnTo>
                  <a:cubicBezTo>
                    <a:pt x="1626" y="3238"/>
                    <a:pt x="1639" y="3288"/>
                    <a:pt x="1421" y="2670"/>
                  </a:cubicBezTo>
                  <a:lnTo>
                    <a:pt x="1260" y="2214"/>
                  </a:lnTo>
                  <a:lnTo>
                    <a:pt x="1248" y="2009"/>
                  </a:lnTo>
                  <a:cubicBezTo>
                    <a:pt x="1234" y="1771"/>
                    <a:pt x="1228" y="1755"/>
                    <a:pt x="1077" y="1648"/>
                  </a:cubicBezTo>
                  <a:cubicBezTo>
                    <a:pt x="1020" y="1608"/>
                    <a:pt x="956" y="1560"/>
                    <a:pt x="933" y="1542"/>
                  </a:cubicBezTo>
                  <a:lnTo>
                    <a:pt x="896" y="1510"/>
                  </a:lnTo>
                  <a:lnTo>
                    <a:pt x="936" y="1433"/>
                  </a:lnTo>
                  <a:cubicBezTo>
                    <a:pt x="994" y="1326"/>
                    <a:pt x="981" y="1294"/>
                    <a:pt x="880" y="1294"/>
                  </a:cubicBezTo>
                  <a:lnTo>
                    <a:pt x="802" y="1294"/>
                  </a:lnTo>
                  <a:lnTo>
                    <a:pt x="728" y="1430"/>
                  </a:lnTo>
                  <a:cubicBezTo>
                    <a:pt x="676" y="1528"/>
                    <a:pt x="656" y="1577"/>
                    <a:pt x="663" y="1603"/>
                  </a:cubicBezTo>
                  <a:cubicBezTo>
                    <a:pt x="669" y="1622"/>
                    <a:pt x="720" y="1677"/>
                    <a:pt x="776" y="1723"/>
                  </a:cubicBezTo>
                  <a:cubicBezTo>
                    <a:pt x="840" y="1774"/>
                    <a:pt x="880" y="1821"/>
                    <a:pt x="880" y="1838"/>
                  </a:cubicBezTo>
                  <a:cubicBezTo>
                    <a:pt x="880" y="1856"/>
                    <a:pt x="876" y="1870"/>
                    <a:pt x="869" y="1870"/>
                  </a:cubicBezTo>
                  <a:cubicBezTo>
                    <a:pt x="863" y="1870"/>
                    <a:pt x="807" y="1821"/>
                    <a:pt x="744" y="1760"/>
                  </a:cubicBezTo>
                  <a:cubicBezTo>
                    <a:pt x="623" y="1641"/>
                    <a:pt x="559" y="1608"/>
                    <a:pt x="500" y="1635"/>
                  </a:cubicBezTo>
                  <a:cubicBezTo>
                    <a:pt x="455" y="1654"/>
                    <a:pt x="447" y="1646"/>
                    <a:pt x="400" y="1529"/>
                  </a:cubicBezTo>
                  <a:cubicBezTo>
                    <a:pt x="368" y="1445"/>
                    <a:pt x="360" y="1438"/>
                    <a:pt x="314" y="1438"/>
                  </a:cubicBezTo>
                  <a:cubicBezTo>
                    <a:pt x="247" y="1437"/>
                    <a:pt x="237" y="1429"/>
                    <a:pt x="176" y="1321"/>
                  </a:cubicBezTo>
                  <a:cubicBezTo>
                    <a:pt x="132" y="1240"/>
                    <a:pt x="119" y="1229"/>
                    <a:pt x="63" y="1219"/>
                  </a:cubicBezTo>
                  <a:cubicBezTo>
                    <a:pt x="8" y="1211"/>
                    <a:pt x="0" y="1205"/>
                    <a:pt x="0" y="1166"/>
                  </a:cubicBezTo>
                  <a:cubicBezTo>
                    <a:pt x="0" y="1113"/>
                    <a:pt x="52" y="1043"/>
                    <a:pt x="181" y="920"/>
                  </a:cubicBezTo>
                  <a:cubicBezTo>
                    <a:pt x="236" y="867"/>
                    <a:pt x="303" y="787"/>
                    <a:pt x="328" y="744"/>
                  </a:cubicBezTo>
                  <a:cubicBezTo>
                    <a:pt x="368" y="677"/>
                    <a:pt x="384" y="662"/>
                    <a:pt x="429" y="657"/>
                  </a:cubicBezTo>
                  <a:cubicBezTo>
                    <a:pt x="469" y="654"/>
                    <a:pt x="490" y="641"/>
                    <a:pt x="509" y="606"/>
                  </a:cubicBezTo>
                  <a:cubicBezTo>
                    <a:pt x="532" y="568"/>
                    <a:pt x="556" y="557"/>
                    <a:pt x="644" y="536"/>
                  </a:cubicBezTo>
                  <a:cubicBezTo>
                    <a:pt x="804" y="499"/>
                    <a:pt x="802" y="499"/>
                    <a:pt x="871" y="624"/>
                  </a:cubicBezTo>
                  <a:cubicBezTo>
                    <a:pt x="904" y="686"/>
                    <a:pt x="941" y="741"/>
                    <a:pt x="954" y="745"/>
                  </a:cubicBezTo>
                  <a:cubicBezTo>
                    <a:pt x="967" y="750"/>
                    <a:pt x="1012" y="725"/>
                    <a:pt x="1053" y="689"/>
                  </a:cubicBezTo>
                  <a:cubicBezTo>
                    <a:pt x="1127" y="629"/>
                    <a:pt x="1138" y="624"/>
                    <a:pt x="1248" y="621"/>
                  </a:cubicBezTo>
                  <a:lnTo>
                    <a:pt x="1365" y="616"/>
                  </a:lnTo>
                  <a:lnTo>
                    <a:pt x="1394" y="512"/>
                  </a:lnTo>
                  <a:cubicBezTo>
                    <a:pt x="1410" y="454"/>
                    <a:pt x="1424" y="385"/>
                    <a:pt x="1424" y="358"/>
                  </a:cubicBezTo>
                  <a:cubicBezTo>
                    <a:pt x="1424" y="331"/>
                    <a:pt x="1442" y="264"/>
                    <a:pt x="1464" y="208"/>
                  </a:cubicBezTo>
                  <a:cubicBezTo>
                    <a:pt x="1487" y="152"/>
                    <a:pt x="1504" y="81"/>
                    <a:pt x="1504" y="53"/>
                  </a:cubicBezTo>
                  <a:lnTo>
                    <a:pt x="1504" y="0"/>
                  </a:lnTo>
                  <a:lnTo>
                    <a:pt x="1597" y="0"/>
                  </a:lnTo>
                  <a:cubicBezTo>
                    <a:pt x="1647" y="0"/>
                    <a:pt x="1696" y="5"/>
                    <a:pt x="1706" y="11"/>
                  </a:cubicBezTo>
                  <a:cubicBezTo>
                    <a:pt x="1716" y="17"/>
                    <a:pt x="1772" y="192"/>
                    <a:pt x="1831" y="400"/>
                  </a:cubicBezTo>
                  <a:cubicBezTo>
                    <a:pt x="1901" y="649"/>
                    <a:pt x="1952" y="801"/>
                    <a:pt x="1984" y="853"/>
                  </a:cubicBezTo>
                  <a:cubicBezTo>
                    <a:pt x="2012" y="894"/>
                    <a:pt x="2032" y="936"/>
                    <a:pt x="2032" y="942"/>
                  </a:cubicBezTo>
                  <a:cubicBezTo>
                    <a:pt x="2032" y="949"/>
                    <a:pt x="1968" y="974"/>
                    <a:pt x="1890" y="997"/>
                  </a:cubicBezTo>
                  <a:cubicBezTo>
                    <a:pt x="1812" y="1019"/>
                    <a:pt x="1741" y="1048"/>
                    <a:pt x="1733" y="1057"/>
                  </a:cubicBezTo>
                  <a:cubicBezTo>
                    <a:pt x="1724" y="1069"/>
                    <a:pt x="1709" y="1158"/>
                    <a:pt x="1700" y="1257"/>
                  </a:cubicBezTo>
                  <a:cubicBezTo>
                    <a:pt x="1685" y="1408"/>
                    <a:pt x="1685" y="1445"/>
                    <a:pt x="1704" y="1493"/>
                  </a:cubicBezTo>
                  <a:cubicBezTo>
                    <a:pt x="1741" y="1581"/>
                    <a:pt x="1735" y="1587"/>
                    <a:pt x="1655" y="1544"/>
                  </a:cubicBezTo>
                  <a:cubicBezTo>
                    <a:pt x="1514" y="1465"/>
                    <a:pt x="1498" y="1493"/>
                    <a:pt x="1576" y="1677"/>
                  </a:cubicBezTo>
                  <a:cubicBezTo>
                    <a:pt x="1607" y="1749"/>
                    <a:pt x="1632" y="1816"/>
                    <a:pt x="1632" y="1824"/>
                  </a:cubicBezTo>
                  <a:cubicBezTo>
                    <a:pt x="1632" y="1832"/>
                    <a:pt x="1604" y="1875"/>
                    <a:pt x="1568" y="1920"/>
                  </a:cubicBezTo>
                  <a:cubicBezTo>
                    <a:pt x="1533" y="1965"/>
                    <a:pt x="1504" y="2006"/>
                    <a:pt x="1504" y="2013"/>
                  </a:cubicBezTo>
                  <a:cubicBezTo>
                    <a:pt x="1504" y="2049"/>
                    <a:pt x="1895" y="2648"/>
                    <a:pt x="1932" y="2667"/>
                  </a:cubicBezTo>
                  <a:cubicBezTo>
                    <a:pt x="1948" y="2675"/>
                    <a:pt x="1997" y="2677"/>
                    <a:pt x="2040" y="2672"/>
                  </a:cubicBezTo>
                  <a:lnTo>
                    <a:pt x="2067" y="2622"/>
                  </a:lnTo>
                  <a:lnTo>
                    <a:pt x="2078" y="2552"/>
                  </a:lnTo>
                  <a:cubicBezTo>
                    <a:pt x="2114" y="2512"/>
                    <a:pt x="2136" y="2525"/>
                    <a:pt x="2162" y="2517"/>
                  </a:cubicBezTo>
                  <a:cubicBezTo>
                    <a:pt x="2195" y="2507"/>
                    <a:pt x="2216" y="2545"/>
                    <a:pt x="2242" y="2592"/>
                  </a:cubicBezTo>
                  <a:cubicBezTo>
                    <a:pt x="2252" y="2611"/>
                    <a:pt x="2299" y="2635"/>
                    <a:pt x="2327" y="2679"/>
                  </a:cubicBezTo>
                  <a:cubicBezTo>
                    <a:pt x="2430" y="2749"/>
                    <a:pt x="2561" y="2722"/>
                    <a:pt x="2658" y="2769"/>
                  </a:cubicBezTo>
                  <a:cubicBezTo>
                    <a:pt x="2621" y="2914"/>
                    <a:pt x="2632" y="3076"/>
                    <a:pt x="2620" y="3005"/>
                  </a:cubicBezTo>
                  <a:cubicBezTo>
                    <a:pt x="2597" y="2865"/>
                    <a:pt x="2662" y="3083"/>
                    <a:pt x="2719" y="3187"/>
                  </a:cubicBezTo>
                  <a:lnTo>
                    <a:pt x="2975" y="3270"/>
                  </a:lnTo>
                  <a:lnTo>
                    <a:pt x="2991" y="3375"/>
                  </a:lnTo>
                  <a:cubicBezTo>
                    <a:pt x="2868" y="3480"/>
                    <a:pt x="2915" y="3779"/>
                    <a:pt x="2904" y="3761"/>
                  </a:cubicBezTo>
                  <a:cubicBezTo>
                    <a:pt x="2844" y="3661"/>
                    <a:pt x="2900" y="3763"/>
                    <a:pt x="3152" y="3925"/>
                  </a:cubicBezTo>
                  <a:cubicBezTo>
                    <a:pt x="3216" y="3968"/>
                    <a:pt x="3133" y="4250"/>
                    <a:pt x="3213" y="4355"/>
                  </a:cubicBezTo>
                  <a:cubicBezTo>
                    <a:pt x="3346" y="4484"/>
                    <a:pt x="3358" y="4499"/>
                    <a:pt x="3420" y="4622"/>
                  </a:cubicBezTo>
                  <a:lnTo>
                    <a:pt x="3500" y="4966"/>
                  </a:lnTo>
                  <a:lnTo>
                    <a:pt x="2096" y="4278"/>
                  </a:lnTo>
                  <a:cubicBezTo>
                    <a:pt x="2016" y="4203"/>
                    <a:pt x="1936" y="4098"/>
                    <a:pt x="1931" y="4099"/>
                  </a:cubicBezTo>
                  <a:cubicBezTo>
                    <a:pt x="1927" y="4101"/>
                    <a:pt x="1815" y="3969"/>
                    <a:pt x="1766" y="3915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1" name="Амурская область"/>
            <p:cNvSpPr>
              <a:spLocks/>
            </p:cNvSpPr>
            <p:nvPr/>
          </p:nvSpPr>
          <p:spPr bwMode="auto">
            <a:xfrm>
              <a:off x="11595100" y="4093869"/>
              <a:ext cx="2066925" cy="1400999"/>
            </a:xfrm>
            <a:custGeom>
              <a:avLst/>
              <a:gdLst/>
              <a:ahLst/>
              <a:cxnLst>
                <a:cxn ang="0">
                  <a:pos x="2120" y="1889"/>
                </a:cxn>
                <a:cxn ang="0">
                  <a:pos x="1525" y="1569"/>
                </a:cxn>
                <a:cxn ang="0">
                  <a:pos x="980" y="1692"/>
                </a:cxn>
                <a:cxn ang="0">
                  <a:pos x="696" y="1595"/>
                </a:cxn>
                <a:cxn ang="0">
                  <a:pos x="708" y="1420"/>
                </a:cxn>
                <a:cxn ang="0">
                  <a:pos x="546" y="1081"/>
                </a:cxn>
                <a:cxn ang="0">
                  <a:pos x="432" y="1161"/>
                </a:cxn>
                <a:cxn ang="0">
                  <a:pos x="301" y="1017"/>
                </a:cxn>
                <a:cxn ang="0">
                  <a:pos x="156" y="1011"/>
                </a:cxn>
                <a:cxn ang="0">
                  <a:pos x="0" y="852"/>
                </a:cxn>
                <a:cxn ang="0">
                  <a:pos x="229" y="739"/>
                </a:cxn>
                <a:cxn ang="0">
                  <a:pos x="765" y="675"/>
                </a:cxn>
                <a:cxn ang="0">
                  <a:pos x="1082" y="736"/>
                </a:cxn>
                <a:cxn ang="0">
                  <a:pos x="1458" y="622"/>
                </a:cxn>
                <a:cxn ang="0">
                  <a:pos x="1831" y="433"/>
                </a:cxn>
                <a:cxn ang="0">
                  <a:pos x="2170" y="153"/>
                </a:cxn>
                <a:cxn ang="0">
                  <a:pos x="2436" y="267"/>
                </a:cxn>
                <a:cxn ang="0">
                  <a:pos x="2477" y="745"/>
                </a:cxn>
                <a:cxn ang="0">
                  <a:pos x="2655" y="777"/>
                </a:cxn>
                <a:cxn ang="0">
                  <a:pos x="2876" y="729"/>
                </a:cxn>
                <a:cxn ang="0">
                  <a:pos x="3063" y="505"/>
                </a:cxn>
                <a:cxn ang="0">
                  <a:pos x="3247" y="340"/>
                </a:cxn>
                <a:cxn ang="0">
                  <a:pos x="3370" y="611"/>
                </a:cxn>
                <a:cxn ang="0">
                  <a:pos x="3264" y="713"/>
                </a:cxn>
                <a:cxn ang="0">
                  <a:pos x="3186" y="851"/>
                </a:cxn>
                <a:cxn ang="0">
                  <a:pos x="3196" y="937"/>
                </a:cxn>
                <a:cxn ang="0">
                  <a:pos x="3085" y="1203"/>
                </a:cxn>
                <a:cxn ang="0">
                  <a:pos x="3093" y="1716"/>
                </a:cxn>
                <a:cxn ang="0">
                  <a:pos x="3389" y="1870"/>
                </a:cxn>
                <a:cxn ang="0">
                  <a:pos x="3439" y="2123"/>
                </a:cxn>
                <a:cxn ang="0">
                  <a:pos x="3194" y="2248"/>
                </a:cxn>
                <a:cxn ang="0">
                  <a:pos x="2652" y="2361"/>
                </a:cxn>
              </a:cxnLst>
              <a:rect l="0" t="0" r="r" b="b"/>
              <a:pathLst>
                <a:path w="3472" h="2361">
                  <a:moveTo>
                    <a:pt x="2476" y="2214"/>
                  </a:moveTo>
                  <a:cubicBezTo>
                    <a:pt x="2386" y="2132"/>
                    <a:pt x="2226" y="1987"/>
                    <a:pt x="2120" y="1889"/>
                  </a:cubicBezTo>
                  <a:cubicBezTo>
                    <a:pt x="1759" y="1556"/>
                    <a:pt x="1772" y="1564"/>
                    <a:pt x="1664" y="1553"/>
                  </a:cubicBezTo>
                  <a:cubicBezTo>
                    <a:pt x="1586" y="1544"/>
                    <a:pt x="1560" y="1547"/>
                    <a:pt x="1525" y="1569"/>
                  </a:cubicBezTo>
                  <a:cubicBezTo>
                    <a:pt x="1490" y="1593"/>
                    <a:pt x="1461" y="1595"/>
                    <a:pt x="1335" y="1585"/>
                  </a:cubicBezTo>
                  <a:cubicBezTo>
                    <a:pt x="1173" y="1574"/>
                    <a:pt x="1136" y="1585"/>
                    <a:pt x="980" y="1692"/>
                  </a:cubicBezTo>
                  <a:cubicBezTo>
                    <a:pt x="896" y="1750"/>
                    <a:pt x="868" y="1745"/>
                    <a:pt x="768" y="1657"/>
                  </a:cubicBezTo>
                  <a:lnTo>
                    <a:pt x="696" y="1595"/>
                  </a:lnTo>
                  <a:lnTo>
                    <a:pt x="725" y="1547"/>
                  </a:lnTo>
                  <a:cubicBezTo>
                    <a:pt x="764" y="1483"/>
                    <a:pt x="760" y="1460"/>
                    <a:pt x="708" y="1420"/>
                  </a:cubicBezTo>
                  <a:cubicBezTo>
                    <a:pt x="674" y="1396"/>
                    <a:pt x="655" y="1360"/>
                    <a:pt x="634" y="1286"/>
                  </a:cubicBezTo>
                  <a:cubicBezTo>
                    <a:pt x="583" y="1100"/>
                    <a:pt x="575" y="1081"/>
                    <a:pt x="546" y="1081"/>
                  </a:cubicBezTo>
                  <a:cubicBezTo>
                    <a:pt x="530" y="1081"/>
                    <a:pt x="501" y="1099"/>
                    <a:pt x="480" y="1121"/>
                  </a:cubicBezTo>
                  <a:cubicBezTo>
                    <a:pt x="460" y="1142"/>
                    <a:pt x="439" y="1161"/>
                    <a:pt x="432" y="1161"/>
                  </a:cubicBezTo>
                  <a:cubicBezTo>
                    <a:pt x="428" y="1161"/>
                    <a:pt x="400" y="1128"/>
                    <a:pt x="372" y="1089"/>
                  </a:cubicBezTo>
                  <a:cubicBezTo>
                    <a:pt x="344" y="1049"/>
                    <a:pt x="312" y="1017"/>
                    <a:pt x="301" y="1017"/>
                  </a:cubicBezTo>
                  <a:cubicBezTo>
                    <a:pt x="292" y="1017"/>
                    <a:pt x="263" y="1036"/>
                    <a:pt x="237" y="1059"/>
                  </a:cubicBezTo>
                  <a:cubicBezTo>
                    <a:pt x="181" y="1113"/>
                    <a:pt x="143" y="1091"/>
                    <a:pt x="156" y="1011"/>
                  </a:cubicBezTo>
                  <a:cubicBezTo>
                    <a:pt x="164" y="963"/>
                    <a:pt x="159" y="956"/>
                    <a:pt x="82" y="915"/>
                  </a:cubicBezTo>
                  <a:cubicBezTo>
                    <a:pt x="37" y="891"/>
                    <a:pt x="0" y="862"/>
                    <a:pt x="0" y="852"/>
                  </a:cubicBezTo>
                  <a:cubicBezTo>
                    <a:pt x="0" y="841"/>
                    <a:pt x="37" y="808"/>
                    <a:pt x="82" y="777"/>
                  </a:cubicBezTo>
                  <a:cubicBezTo>
                    <a:pt x="159" y="726"/>
                    <a:pt x="167" y="724"/>
                    <a:pt x="229" y="739"/>
                  </a:cubicBezTo>
                  <a:cubicBezTo>
                    <a:pt x="333" y="766"/>
                    <a:pt x="538" y="752"/>
                    <a:pt x="658" y="710"/>
                  </a:cubicBezTo>
                  <a:lnTo>
                    <a:pt x="765" y="675"/>
                  </a:lnTo>
                  <a:lnTo>
                    <a:pt x="844" y="726"/>
                  </a:lnTo>
                  <a:cubicBezTo>
                    <a:pt x="940" y="787"/>
                    <a:pt x="962" y="788"/>
                    <a:pt x="1082" y="736"/>
                  </a:cubicBezTo>
                  <a:cubicBezTo>
                    <a:pt x="1156" y="702"/>
                    <a:pt x="1192" y="696"/>
                    <a:pt x="1250" y="702"/>
                  </a:cubicBezTo>
                  <a:cubicBezTo>
                    <a:pt x="1320" y="710"/>
                    <a:pt x="1333" y="705"/>
                    <a:pt x="1458" y="622"/>
                  </a:cubicBezTo>
                  <a:cubicBezTo>
                    <a:pt x="1540" y="568"/>
                    <a:pt x="1637" y="518"/>
                    <a:pt x="1703" y="499"/>
                  </a:cubicBezTo>
                  <a:cubicBezTo>
                    <a:pt x="1773" y="476"/>
                    <a:pt x="1820" y="452"/>
                    <a:pt x="1831" y="433"/>
                  </a:cubicBezTo>
                  <a:cubicBezTo>
                    <a:pt x="1893" y="318"/>
                    <a:pt x="1927" y="281"/>
                    <a:pt x="1980" y="272"/>
                  </a:cubicBezTo>
                  <a:cubicBezTo>
                    <a:pt x="2013" y="265"/>
                    <a:pt x="2088" y="217"/>
                    <a:pt x="2170" y="153"/>
                  </a:cubicBezTo>
                  <a:cubicBezTo>
                    <a:pt x="2348" y="12"/>
                    <a:pt x="2375" y="0"/>
                    <a:pt x="2429" y="19"/>
                  </a:cubicBezTo>
                  <a:cubicBezTo>
                    <a:pt x="2492" y="40"/>
                    <a:pt x="2495" y="118"/>
                    <a:pt x="2436" y="267"/>
                  </a:cubicBezTo>
                  <a:cubicBezTo>
                    <a:pt x="2392" y="377"/>
                    <a:pt x="2336" y="638"/>
                    <a:pt x="2336" y="734"/>
                  </a:cubicBezTo>
                  <a:cubicBezTo>
                    <a:pt x="2336" y="785"/>
                    <a:pt x="2346" y="785"/>
                    <a:pt x="2477" y="745"/>
                  </a:cubicBezTo>
                  <a:cubicBezTo>
                    <a:pt x="2533" y="728"/>
                    <a:pt x="2588" y="713"/>
                    <a:pt x="2599" y="713"/>
                  </a:cubicBezTo>
                  <a:cubicBezTo>
                    <a:pt x="2610" y="713"/>
                    <a:pt x="2636" y="742"/>
                    <a:pt x="2655" y="777"/>
                  </a:cubicBezTo>
                  <a:cubicBezTo>
                    <a:pt x="2674" y="812"/>
                    <a:pt x="2698" y="841"/>
                    <a:pt x="2708" y="841"/>
                  </a:cubicBezTo>
                  <a:cubicBezTo>
                    <a:pt x="2717" y="841"/>
                    <a:pt x="2792" y="790"/>
                    <a:pt x="2876" y="729"/>
                  </a:cubicBezTo>
                  <a:cubicBezTo>
                    <a:pt x="3013" y="624"/>
                    <a:pt x="3024" y="612"/>
                    <a:pt x="3024" y="561"/>
                  </a:cubicBezTo>
                  <a:cubicBezTo>
                    <a:pt x="3024" y="512"/>
                    <a:pt x="3029" y="505"/>
                    <a:pt x="3063" y="505"/>
                  </a:cubicBezTo>
                  <a:cubicBezTo>
                    <a:pt x="3090" y="505"/>
                    <a:pt x="3125" y="480"/>
                    <a:pt x="3175" y="422"/>
                  </a:cubicBezTo>
                  <a:lnTo>
                    <a:pt x="3247" y="340"/>
                  </a:lnTo>
                  <a:lnTo>
                    <a:pt x="3296" y="451"/>
                  </a:lnTo>
                  <a:cubicBezTo>
                    <a:pt x="3325" y="512"/>
                    <a:pt x="3357" y="584"/>
                    <a:pt x="3370" y="611"/>
                  </a:cubicBezTo>
                  <a:lnTo>
                    <a:pt x="3391" y="662"/>
                  </a:lnTo>
                  <a:lnTo>
                    <a:pt x="3264" y="713"/>
                  </a:lnTo>
                  <a:cubicBezTo>
                    <a:pt x="3194" y="740"/>
                    <a:pt x="3136" y="772"/>
                    <a:pt x="3136" y="782"/>
                  </a:cubicBezTo>
                  <a:cubicBezTo>
                    <a:pt x="3136" y="792"/>
                    <a:pt x="3159" y="822"/>
                    <a:pt x="3186" y="851"/>
                  </a:cubicBezTo>
                  <a:lnTo>
                    <a:pt x="3236" y="902"/>
                  </a:lnTo>
                  <a:lnTo>
                    <a:pt x="3196" y="937"/>
                  </a:lnTo>
                  <a:cubicBezTo>
                    <a:pt x="3170" y="960"/>
                    <a:pt x="3151" y="998"/>
                    <a:pt x="3144" y="1038"/>
                  </a:cubicBezTo>
                  <a:cubicBezTo>
                    <a:pt x="3138" y="1075"/>
                    <a:pt x="3111" y="1148"/>
                    <a:pt x="3085" y="1203"/>
                  </a:cubicBezTo>
                  <a:cubicBezTo>
                    <a:pt x="3040" y="1297"/>
                    <a:pt x="3037" y="1312"/>
                    <a:pt x="3044" y="1475"/>
                  </a:cubicBezTo>
                  <a:cubicBezTo>
                    <a:pt x="3048" y="1633"/>
                    <a:pt x="3053" y="1656"/>
                    <a:pt x="3093" y="1716"/>
                  </a:cubicBezTo>
                  <a:cubicBezTo>
                    <a:pt x="3135" y="1782"/>
                    <a:pt x="3140" y="1785"/>
                    <a:pt x="3221" y="1785"/>
                  </a:cubicBezTo>
                  <a:cubicBezTo>
                    <a:pt x="3301" y="1785"/>
                    <a:pt x="3309" y="1788"/>
                    <a:pt x="3389" y="1870"/>
                  </a:cubicBezTo>
                  <a:cubicBezTo>
                    <a:pt x="3436" y="1916"/>
                    <a:pt x="3472" y="1964"/>
                    <a:pt x="3472" y="1976"/>
                  </a:cubicBezTo>
                  <a:cubicBezTo>
                    <a:pt x="3472" y="1988"/>
                    <a:pt x="3458" y="2054"/>
                    <a:pt x="3439" y="2123"/>
                  </a:cubicBezTo>
                  <a:cubicBezTo>
                    <a:pt x="3413" y="2217"/>
                    <a:pt x="3397" y="2251"/>
                    <a:pt x="3373" y="2257"/>
                  </a:cubicBezTo>
                  <a:cubicBezTo>
                    <a:pt x="3356" y="2264"/>
                    <a:pt x="3274" y="2259"/>
                    <a:pt x="3194" y="2248"/>
                  </a:cubicBezTo>
                  <a:cubicBezTo>
                    <a:pt x="3056" y="2230"/>
                    <a:pt x="3044" y="2230"/>
                    <a:pt x="2968" y="2262"/>
                  </a:cubicBezTo>
                  <a:cubicBezTo>
                    <a:pt x="2895" y="2294"/>
                    <a:pt x="2680" y="2361"/>
                    <a:pt x="2652" y="2361"/>
                  </a:cubicBezTo>
                  <a:cubicBezTo>
                    <a:pt x="2645" y="2361"/>
                    <a:pt x="2567" y="2294"/>
                    <a:pt x="2476" y="2214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2" name="Еврейская автономная область"/>
            <p:cNvSpPr>
              <a:spLocks/>
            </p:cNvSpPr>
            <p:nvPr/>
          </p:nvSpPr>
          <p:spPr bwMode="auto">
            <a:xfrm>
              <a:off x="13652500" y="5189888"/>
              <a:ext cx="495300" cy="409816"/>
            </a:xfrm>
            <a:custGeom>
              <a:avLst/>
              <a:gdLst>
                <a:gd name="T0" fmla="*/ 266 w 52"/>
                <a:gd name="T1" fmla="*/ 676 h 43"/>
                <a:gd name="T2" fmla="*/ 154 w 52"/>
                <a:gd name="T3" fmla="*/ 563 h 43"/>
                <a:gd name="T4" fmla="*/ 34 w 52"/>
                <a:gd name="T5" fmla="*/ 299 h 43"/>
                <a:gd name="T6" fmla="*/ 61 w 52"/>
                <a:gd name="T7" fmla="*/ 203 h 43"/>
                <a:gd name="T8" fmla="*/ 410 w 52"/>
                <a:gd name="T9" fmla="*/ 17 h 43"/>
                <a:gd name="T10" fmla="*/ 483 w 52"/>
                <a:gd name="T11" fmla="*/ 44 h 43"/>
                <a:gd name="T12" fmla="*/ 685 w 52"/>
                <a:gd name="T13" fmla="*/ 35 h 43"/>
                <a:gd name="T14" fmla="*/ 837 w 52"/>
                <a:gd name="T15" fmla="*/ 4 h 43"/>
                <a:gd name="T16" fmla="*/ 747 w 52"/>
                <a:gd name="T17" fmla="*/ 160 h 43"/>
                <a:gd name="T18" fmla="*/ 605 w 52"/>
                <a:gd name="T19" fmla="*/ 396 h 43"/>
                <a:gd name="T20" fmla="*/ 331 w 52"/>
                <a:gd name="T21" fmla="*/ 680 h 43"/>
                <a:gd name="T22" fmla="*/ 266 w 52"/>
                <a:gd name="T23" fmla="*/ 676 h 4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2"/>
                <a:gd name="T37" fmla="*/ 0 h 43"/>
                <a:gd name="T38" fmla="*/ 840 w 52"/>
                <a:gd name="T39" fmla="*/ 683 h 4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2" h="43">
                  <a:moveTo>
                    <a:pt x="16" y="43"/>
                  </a:moveTo>
                  <a:cubicBezTo>
                    <a:pt x="16" y="42"/>
                    <a:pt x="13" y="39"/>
                    <a:pt x="10" y="35"/>
                  </a:cubicBezTo>
                  <a:cubicBezTo>
                    <a:pt x="0" y="24"/>
                    <a:pt x="1" y="25"/>
                    <a:pt x="2" y="19"/>
                  </a:cubicBezTo>
                  <a:cubicBezTo>
                    <a:pt x="3" y="16"/>
                    <a:pt x="4" y="13"/>
                    <a:pt x="4" y="13"/>
                  </a:cubicBezTo>
                  <a:cubicBezTo>
                    <a:pt x="5" y="11"/>
                    <a:pt x="24" y="1"/>
                    <a:pt x="25" y="1"/>
                  </a:cubicBezTo>
                  <a:cubicBezTo>
                    <a:pt x="26" y="1"/>
                    <a:pt x="28" y="2"/>
                    <a:pt x="30" y="3"/>
                  </a:cubicBezTo>
                  <a:cubicBezTo>
                    <a:pt x="33" y="4"/>
                    <a:pt x="34" y="4"/>
                    <a:pt x="42" y="2"/>
                  </a:cubicBezTo>
                  <a:cubicBezTo>
                    <a:pt x="47" y="1"/>
                    <a:pt x="52" y="0"/>
                    <a:pt x="52" y="0"/>
                  </a:cubicBezTo>
                  <a:cubicBezTo>
                    <a:pt x="52" y="1"/>
                    <a:pt x="50" y="5"/>
                    <a:pt x="46" y="10"/>
                  </a:cubicBezTo>
                  <a:cubicBezTo>
                    <a:pt x="43" y="15"/>
                    <a:pt x="39" y="22"/>
                    <a:pt x="37" y="25"/>
                  </a:cubicBezTo>
                  <a:cubicBezTo>
                    <a:pt x="34" y="32"/>
                    <a:pt x="24" y="42"/>
                    <a:pt x="20" y="43"/>
                  </a:cubicBezTo>
                  <a:cubicBezTo>
                    <a:pt x="19" y="43"/>
                    <a:pt x="17" y="43"/>
                    <a:pt x="16" y="43"/>
                  </a:cubicBezTo>
                  <a:cubicBezTo>
                    <a:pt x="16" y="43"/>
                    <a:pt x="16" y="43"/>
                    <a:pt x="16" y="4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113" name="Забайкальский край"/>
            <p:cNvSpPr>
              <a:spLocks/>
            </p:cNvSpPr>
            <p:nvPr/>
          </p:nvSpPr>
          <p:spPr bwMode="auto">
            <a:xfrm>
              <a:off x="10575925" y="4398848"/>
              <a:ext cx="1524000" cy="2201570"/>
            </a:xfrm>
            <a:custGeom>
              <a:avLst/>
              <a:gdLst/>
              <a:ahLst/>
              <a:cxnLst>
                <a:cxn ang="0">
                  <a:pos x="3" y="3520"/>
                </a:cxn>
                <a:cxn ang="0">
                  <a:pos x="141" y="3346"/>
                </a:cxn>
                <a:cxn ang="0">
                  <a:pos x="48" y="3192"/>
                </a:cxn>
                <a:cxn ang="0">
                  <a:pos x="75" y="3011"/>
                </a:cxn>
                <a:cxn ang="0">
                  <a:pos x="258" y="2959"/>
                </a:cxn>
                <a:cxn ang="0">
                  <a:pos x="510" y="2835"/>
                </a:cxn>
                <a:cxn ang="0">
                  <a:pos x="693" y="2584"/>
                </a:cxn>
                <a:cxn ang="0">
                  <a:pos x="995" y="2319"/>
                </a:cxn>
                <a:cxn ang="0">
                  <a:pos x="1027" y="2032"/>
                </a:cxn>
                <a:cxn ang="0">
                  <a:pos x="1066" y="1736"/>
                </a:cxn>
                <a:cxn ang="0">
                  <a:pos x="1390" y="1333"/>
                </a:cxn>
                <a:cxn ang="0">
                  <a:pos x="1144" y="1120"/>
                </a:cxn>
                <a:cxn ang="0">
                  <a:pos x="992" y="647"/>
                </a:cxn>
                <a:cxn ang="0">
                  <a:pos x="1142" y="311"/>
                </a:cxn>
                <a:cxn ang="0">
                  <a:pos x="1195" y="0"/>
                </a:cxn>
                <a:cxn ang="0">
                  <a:pos x="1334" y="82"/>
                </a:cxn>
                <a:cxn ang="0">
                  <a:pos x="1714" y="418"/>
                </a:cxn>
                <a:cxn ang="0">
                  <a:pos x="1858" y="613"/>
                </a:cxn>
                <a:cxn ang="0">
                  <a:pos x="1955" y="611"/>
                </a:cxn>
                <a:cxn ang="0">
                  <a:pos x="2064" y="648"/>
                </a:cxn>
                <a:cxn ang="0">
                  <a:pos x="2197" y="687"/>
                </a:cxn>
                <a:cxn ang="0">
                  <a:pos x="2285" y="778"/>
                </a:cxn>
                <a:cxn ang="0">
                  <a:pos x="2398" y="971"/>
                </a:cxn>
                <a:cxn ang="0">
                  <a:pos x="2338" y="1077"/>
                </a:cxn>
                <a:cxn ang="0">
                  <a:pos x="2546" y="1267"/>
                </a:cxn>
                <a:cxn ang="0">
                  <a:pos x="2328" y="1555"/>
                </a:cxn>
                <a:cxn ang="0">
                  <a:pos x="2461" y="1808"/>
                </a:cxn>
                <a:cxn ang="0">
                  <a:pos x="2488" y="1984"/>
                </a:cxn>
                <a:cxn ang="0">
                  <a:pos x="2493" y="2599"/>
                </a:cxn>
                <a:cxn ang="0">
                  <a:pos x="2358" y="2810"/>
                </a:cxn>
                <a:cxn ang="0">
                  <a:pos x="2022" y="2920"/>
                </a:cxn>
                <a:cxn ang="0">
                  <a:pos x="1651" y="2999"/>
                </a:cxn>
                <a:cxn ang="0">
                  <a:pos x="1270" y="3179"/>
                </a:cxn>
                <a:cxn ang="0">
                  <a:pos x="789" y="3615"/>
                </a:cxn>
                <a:cxn ang="0">
                  <a:pos x="64" y="3627"/>
                </a:cxn>
              </a:cxnLst>
              <a:rect l="0" t="0" r="r" b="b"/>
              <a:pathLst>
                <a:path w="2546" h="3691">
                  <a:moveTo>
                    <a:pt x="64" y="3627"/>
                  </a:moveTo>
                  <a:cubicBezTo>
                    <a:pt x="8" y="3583"/>
                    <a:pt x="0" y="3568"/>
                    <a:pt x="3" y="3520"/>
                  </a:cubicBezTo>
                  <a:cubicBezTo>
                    <a:pt x="6" y="3475"/>
                    <a:pt x="19" y="3456"/>
                    <a:pt x="74" y="3416"/>
                  </a:cubicBezTo>
                  <a:cubicBezTo>
                    <a:pt x="110" y="3389"/>
                    <a:pt x="141" y="3359"/>
                    <a:pt x="141" y="3346"/>
                  </a:cubicBezTo>
                  <a:cubicBezTo>
                    <a:pt x="142" y="3335"/>
                    <a:pt x="114" y="3314"/>
                    <a:pt x="78" y="3298"/>
                  </a:cubicBezTo>
                  <a:cubicBezTo>
                    <a:pt x="5" y="3267"/>
                    <a:pt x="2" y="3253"/>
                    <a:pt x="48" y="3192"/>
                  </a:cubicBezTo>
                  <a:cubicBezTo>
                    <a:pt x="78" y="3154"/>
                    <a:pt x="82" y="3143"/>
                    <a:pt x="66" y="3090"/>
                  </a:cubicBezTo>
                  <a:cubicBezTo>
                    <a:pt x="50" y="3040"/>
                    <a:pt x="51" y="3029"/>
                    <a:pt x="75" y="3011"/>
                  </a:cubicBezTo>
                  <a:cubicBezTo>
                    <a:pt x="91" y="2999"/>
                    <a:pt x="122" y="2994"/>
                    <a:pt x="149" y="2999"/>
                  </a:cubicBezTo>
                  <a:cubicBezTo>
                    <a:pt x="184" y="3005"/>
                    <a:pt x="208" y="2997"/>
                    <a:pt x="258" y="2959"/>
                  </a:cubicBezTo>
                  <a:cubicBezTo>
                    <a:pt x="301" y="2923"/>
                    <a:pt x="344" y="2906"/>
                    <a:pt x="403" y="2898"/>
                  </a:cubicBezTo>
                  <a:cubicBezTo>
                    <a:pt x="477" y="2888"/>
                    <a:pt x="490" y="2882"/>
                    <a:pt x="510" y="2835"/>
                  </a:cubicBezTo>
                  <a:cubicBezTo>
                    <a:pt x="525" y="2807"/>
                    <a:pt x="568" y="2752"/>
                    <a:pt x="610" y="2712"/>
                  </a:cubicBezTo>
                  <a:cubicBezTo>
                    <a:pt x="659" y="2664"/>
                    <a:pt x="686" y="2624"/>
                    <a:pt x="693" y="2584"/>
                  </a:cubicBezTo>
                  <a:cubicBezTo>
                    <a:pt x="702" y="2533"/>
                    <a:pt x="714" y="2522"/>
                    <a:pt x="803" y="2482"/>
                  </a:cubicBezTo>
                  <a:cubicBezTo>
                    <a:pt x="885" y="2443"/>
                    <a:pt x="918" y="2415"/>
                    <a:pt x="995" y="2319"/>
                  </a:cubicBezTo>
                  <a:cubicBezTo>
                    <a:pt x="1082" y="2210"/>
                    <a:pt x="1088" y="2195"/>
                    <a:pt x="1083" y="2128"/>
                  </a:cubicBezTo>
                  <a:cubicBezTo>
                    <a:pt x="1078" y="2064"/>
                    <a:pt x="1072" y="2053"/>
                    <a:pt x="1027" y="2032"/>
                  </a:cubicBezTo>
                  <a:cubicBezTo>
                    <a:pt x="954" y="2002"/>
                    <a:pt x="926" y="1915"/>
                    <a:pt x="971" y="1866"/>
                  </a:cubicBezTo>
                  <a:cubicBezTo>
                    <a:pt x="989" y="1847"/>
                    <a:pt x="1030" y="1789"/>
                    <a:pt x="1066" y="1736"/>
                  </a:cubicBezTo>
                  <a:cubicBezTo>
                    <a:pt x="1165" y="1579"/>
                    <a:pt x="1267" y="1459"/>
                    <a:pt x="1310" y="1448"/>
                  </a:cubicBezTo>
                  <a:cubicBezTo>
                    <a:pt x="1374" y="1431"/>
                    <a:pt x="1390" y="1408"/>
                    <a:pt x="1390" y="1333"/>
                  </a:cubicBezTo>
                  <a:cubicBezTo>
                    <a:pt x="1390" y="1279"/>
                    <a:pt x="1381" y="1255"/>
                    <a:pt x="1352" y="1226"/>
                  </a:cubicBezTo>
                  <a:cubicBezTo>
                    <a:pt x="1306" y="1184"/>
                    <a:pt x="1181" y="1120"/>
                    <a:pt x="1144" y="1120"/>
                  </a:cubicBezTo>
                  <a:cubicBezTo>
                    <a:pt x="1104" y="1120"/>
                    <a:pt x="902" y="789"/>
                    <a:pt x="891" y="704"/>
                  </a:cubicBezTo>
                  <a:cubicBezTo>
                    <a:pt x="886" y="669"/>
                    <a:pt x="894" y="664"/>
                    <a:pt x="992" y="647"/>
                  </a:cubicBezTo>
                  <a:cubicBezTo>
                    <a:pt x="1181" y="611"/>
                    <a:pt x="1240" y="562"/>
                    <a:pt x="1222" y="451"/>
                  </a:cubicBezTo>
                  <a:cubicBezTo>
                    <a:pt x="1202" y="323"/>
                    <a:pt x="1200" y="322"/>
                    <a:pt x="1142" y="311"/>
                  </a:cubicBezTo>
                  <a:cubicBezTo>
                    <a:pt x="1069" y="296"/>
                    <a:pt x="1038" y="240"/>
                    <a:pt x="1038" y="114"/>
                  </a:cubicBezTo>
                  <a:cubicBezTo>
                    <a:pt x="1038" y="2"/>
                    <a:pt x="1042" y="0"/>
                    <a:pt x="1195" y="0"/>
                  </a:cubicBezTo>
                  <a:lnTo>
                    <a:pt x="1302" y="0"/>
                  </a:lnTo>
                  <a:lnTo>
                    <a:pt x="1334" y="82"/>
                  </a:lnTo>
                  <a:cubicBezTo>
                    <a:pt x="1362" y="152"/>
                    <a:pt x="1387" y="183"/>
                    <a:pt x="1494" y="266"/>
                  </a:cubicBezTo>
                  <a:cubicBezTo>
                    <a:pt x="1565" y="322"/>
                    <a:pt x="1664" y="389"/>
                    <a:pt x="1714" y="418"/>
                  </a:cubicBezTo>
                  <a:cubicBezTo>
                    <a:pt x="1800" y="464"/>
                    <a:pt x="1805" y="471"/>
                    <a:pt x="1802" y="523"/>
                  </a:cubicBezTo>
                  <a:cubicBezTo>
                    <a:pt x="1798" y="571"/>
                    <a:pt x="1806" y="583"/>
                    <a:pt x="1858" y="613"/>
                  </a:cubicBezTo>
                  <a:lnTo>
                    <a:pt x="1917" y="647"/>
                  </a:lnTo>
                  <a:lnTo>
                    <a:pt x="1955" y="611"/>
                  </a:lnTo>
                  <a:cubicBezTo>
                    <a:pt x="1976" y="592"/>
                    <a:pt x="1997" y="576"/>
                    <a:pt x="2003" y="576"/>
                  </a:cubicBezTo>
                  <a:cubicBezTo>
                    <a:pt x="2008" y="576"/>
                    <a:pt x="2035" y="608"/>
                    <a:pt x="2064" y="648"/>
                  </a:cubicBezTo>
                  <a:cubicBezTo>
                    <a:pt x="2093" y="687"/>
                    <a:pt x="2125" y="720"/>
                    <a:pt x="2134" y="720"/>
                  </a:cubicBezTo>
                  <a:cubicBezTo>
                    <a:pt x="2146" y="720"/>
                    <a:pt x="2173" y="704"/>
                    <a:pt x="2197" y="687"/>
                  </a:cubicBezTo>
                  <a:cubicBezTo>
                    <a:pt x="2221" y="667"/>
                    <a:pt x="2243" y="655"/>
                    <a:pt x="2246" y="658"/>
                  </a:cubicBezTo>
                  <a:cubicBezTo>
                    <a:pt x="2248" y="661"/>
                    <a:pt x="2266" y="715"/>
                    <a:pt x="2285" y="778"/>
                  </a:cubicBezTo>
                  <a:cubicBezTo>
                    <a:pt x="2304" y="843"/>
                    <a:pt x="2336" y="909"/>
                    <a:pt x="2358" y="931"/>
                  </a:cubicBezTo>
                  <a:lnTo>
                    <a:pt x="2398" y="971"/>
                  </a:lnTo>
                  <a:lnTo>
                    <a:pt x="2365" y="1013"/>
                  </a:lnTo>
                  <a:cubicBezTo>
                    <a:pt x="2347" y="1037"/>
                    <a:pt x="2334" y="1066"/>
                    <a:pt x="2338" y="1077"/>
                  </a:cubicBezTo>
                  <a:cubicBezTo>
                    <a:pt x="2341" y="1090"/>
                    <a:pt x="2389" y="1136"/>
                    <a:pt x="2445" y="1183"/>
                  </a:cubicBezTo>
                  <a:lnTo>
                    <a:pt x="2546" y="1267"/>
                  </a:lnTo>
                  <a:lnTo>
                    <a:pt x="2456" y="1357"/>
                  </a:lnTo>
                  <a:cubicBezTo>
                    <a:pt x="2390" y="1424"/>
                    <a:pt x="2357" y="1475"/>
                    <a:pt x="2328" y="1555"/>
                  </a:cubicBezTo>
                  <a:cubicBezTo>
                    <a:pt x="2282" y="1675"/>
                    <a:pt x="2285" y="1704"/>
                    <a:pt x="2347" y="1719"/>
                  </a:cubicBezTo>
                  <a:cubicBezTo>
                    <a:pt x="2371" y="1725"/>
                    <a:pt x="2422" y="1765"/>
                    <a:pt x="2461" y="1808"/>
                  </a:cubicBezTo>
                  <a:lnTo>
                    <a:pt x="2531" y="1888"/>
                  </a:lnTo>
                  <a:lnTo>
                    <a:pt x="2488" y="1984"/>
                  </a:lnTo>
                  <a:cubicBezTo>
                    <a:pt x="2446" y="2077"/>
                    <a:pt x="2445" y="2088"/>
                    <a:pt x="2450" y="2319"/>
                  </a:cubicBezTo>
                  <a:cubicBezTo>
                    <a:pt x="2454" y="2544"/>
                    <a:pt x="2456" y="2559"/>
                    <a:pt x="2493" y="2599"/>
                  </a:cubicBezTo>
                  <a:cubicBezTo>
                    <a:pt x="2538" y="2645"/>
                    <a:pt x="2525" y="2671"/>
                    <a:pt x="2445" y="2704"/>
                  </a:cubicBezTo>
                  <a:cubicBezTo>
                    <a:pt x="2410" y="2719"/>
                    <a:pt x="2386" y="2747"/>
                    <a:pt x="2358" y="2810"/>
                  </a:cubicBezTo>
                  <a:cubicBezTo>
                    <a:pt x="2334" y="2864"/>
                    <a:pt x="2307" y="2901"/>
                    <a:pt x="2283" y="2909"/>
                  </a:cubicBezTo>
                  <a:cubicBezTo>
                    <a:pt x="2202" y="2941"/>
                    <a:pt x="2102" y="2944"/>
                    <a:pt x="2022" y="2920"/>
                  </a:cubicBezTo>
                  <a:cubicBezTo>
                    <a:pt x="1901" y="2883"/>
                    <a:pt x="1880" y="2888"/>
                    <a:pt x="1830" y="2960"/>
                  </a:cubicBezTo>
                  <a:cubicBezTo>
                    <a:pt x="1781" y="3032"/>
                    <a:pt x="1773" y="3034"/>
                    <a:pt x="1651" y="2999"/>
                  </a:cubicBezTo>
                  <a:cubicBezTo>
                    <a:pt x="1546" y="2968"/>
                    <a:pt x="1416" y="2975"/>
                    <a:pt x="1378" y="3015"/>
                  </a:cubicBezTo>
                  <a:cubicBezTo>
                    <a:pt x="1363" y="3029"/>
                    <a:pt x="1315" y="3103"/>
                    <a:pt x="1270" y="3179"/>
                  </a:cubicBezTo>
                  <a:cubicBezTo>
                    <a:pt x="1194" y="3312"/>
                    <a:pt x="1181" y="3325"/>
                    <a:pt x="989" y="3466"/>
                  </a:cubicBezTo>
                  <a:lnTo>
                    <a:pt x="789" y="3615"/>
                  </a:lnTo>
                  <a:lnTo>
                    <a:pt x="522" y="3647"/>
                  </a:lnTo>
                  <a:cubicBezTo>
                    <a:pt x="160" y="3691"/>
                    <a:pt x="144" y="3691"/>
                    <a:pt x="64" y="3627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5" name="Магаданская область"/>
            <p:cNvSpPr>
              <a:spLocks/>
            </p:cNvSpPr>
            <p:nvPr/>
          </p:nvSpPr>
          <p:spPr bwMode="auto">
            <a:xfrm>
              <a:off x="13014325" y="367402"/>
              <a:ext cx="1428750" cy="1953774"/>
            </a:xfrm>
            <a:custGeom>
              <a:avLst/>
              <a:gdLst/>
              <a:ahLst/>
              <a:cxnLst>
                <a:cxn ang="0">
                  <a:pos x="872" y="3135"/>
                </a:cxn>
                <a:cxn ang="0">
                  <a:pos x="858" y="2991"/>
                </a:cxn>
                <a:cxn ang="0">
                  <a:pos x="511" y="2799"/>
                </a:cxn>
                <a:cxn ang="0">
                  <a:pos x="320" y="2896"/>
                </a:cxn>
                <a:cxn ang="0">
                  <a:pos x="194" y="2658"/>
                </a:cxn>
                <a:cxn ang="0">
                  <a:pos x="0" y="2187"/>
                </a:cxn>
                <a:cxn ang="0">
                  <a:pos x="221" y="2059"/>
                </a:cxn>
                <a:cxn ang="0">
                  <a:pos x="95" y="1901"/>
                </a:cxn>
                <a:cxn ang="0">
                  <a:pos x="312" y="1744"/>
                </a:cxn>
                <a:cxn ang="0">
                  <a:pos x="431" y="1771"/>
                </a:cxn>
                <a:cxn ang="0">
                  <a:pos x="476" y="1533"/>
                </a:cxn>
                <a:cxn ang="0">
                  <a:pos x="464" y="1311"/>
                </a:cxn>
                <a:cxn ang="0">
                  <a:pos x="376" y="1128"/>
                </a:cxn>
                <a:cxn ang="0">
                  <a:pos x="280" y="946"/>
                </a:cxn>
                <a:cxn ang="0">
                  <a:pos x="208" y="760"/>
                </a:cxn>
                <a:cxn ang="0">
                  <a:pos x="434" y="573"/>
                </a:cxn>
                <a:cxn ang="0">
                  <a:pos x="581" y="410"/>
                </a:cxn>
                <a:cxn ang="0">
                  <a:pos x="575" y="216"/>
                </a:cxn>
                <a:cxn ang="0">
                  <a:pos x="709" y="296"/>
                </a:cxn>
                <a:cxn ang="0">
                  <a:pos x="914" y="287"/>
                </a:cxn>
                <a:cxn ang="0">
                  <a:pos x="1268" y="112"/>
                </a:cxn>
                <a:cxn ang="0">
                  <a:pos x="1597" y="120"/>
                </a:cxn>
                <a:cxn ang="0">
                  <a:pos x="1815" y="330"/>
                </a:cxn>
                <a:cxn ang="0">
                  <a:pos x="1935" y="432"/>
                </a:cxn>
                <a:cxn ang="0">
                  <a:pos x="2184" y="567"/>
                </a:cxn>
                <a:cxn ang="0">
                  <a:pos x="2400" y="1103"/>
                </a:cxn>
                <a:cxn ang="0">
                  <a:pos x="2164" y="999"/>
                </a:cxn>
                <a:cxn ang="0">
                  <a:pos x="1908" y="1107"/>
                </a:cxn>
                <a:cxn ang="0">
                  <a:pos x="1912" y="1847"/>
                </a:cxn>
                <a:cxn ang="0">
                  <a:pos x="2192" y="2282"/>
                </a:cxn>
                <a:cxn ang="0">
                  <a:pos x="2196" y="2373"/>
                </a:cxn>
                <a:cxn ang="0">
                  <a:pos x="1972" y="2872"/>
                </a:cxn>
                <a:cxn ang="0">
                  <a:pos x="1864" y="2680"/>
                </a:cxn>
                <a:cxn ang="0">
                  <a:pos x="1480" y="3024"/>
                </a:cxn>
                <a:cxn ang="0">
                  <a:pos x="1432" y="3160"/>
                </a:cxn>
                <a:cxn ang="0">
                  <a:pos x="1181" y="3208"/>
                </a:cxn>
                <a:cxn ang="0">
                  <a:pos x="845" y="3232"/>
                </a:cxn>
              </a:cxnLst>
              <a:rect l="0" t="0" r="r" b="b"/>
              <a:pathLst>
                <a:path w="2400" h="3280">
                  <a:moveTo>
                    <a:pt x="845" y="3232"/>
                  </a:moveTo>
                  <a:cubicBezTo>
                    <a:pt x="831" y="3199"/>
                    <a:pt x="834" y="3184"/>
                    <a:pt x="872" y="3135"/>
                  </a:cubicBezTo>
                  <a:lnTo>
                    <a:pt x="916" y="3077"/>
                  </a:lnTo>
                  <a:lnTo>
                    <a:pt x="858" y="2991"/>
                  </a:lnTo>
                  <a:cubicBezTo>
                    <a:pt x="797" y="2899"/>
                    <a:pt x="704" y="2839"/>
                    <a:pt x="592" y="2816"/>
                  </a:cubicBezTo>
                  <a:cubicBezTo>
                    <a:pt x="562" y="2810"/>
                    <a:pt x="525" y="2802"/>
                    <a:pt x="511" y="2799"/>
                  </a:cubicBezTo>
                  <a:cubicBezTo>
                    <a:pt x="496" y="2794"/>
                    <a:pt x="452" y="2816"/>
                    <a:pt x="412" y="2848"/>
                  </a:cubicBezTo>
                  <a:cubicBezTo>
                    <a:pt x="370" y="2880"/>
                    <a:pt x="328" y="2901"/>
                    <a:pt x="320" y="2896"/>
                  </a:cubicBezTo>
                  <a:cubicBezTo>
                    <a:pt x="312" y="2890"/>
                    <a:pt x="304" y="2861"/>
                    <a:pt x="304" y="2829"/>
                  </a:cubicBezTo>
                  <a:cubicBezTo>
                    <a:pt x="304" y="2781"/>
                    <a:pt x="288" y="2755"/>
                    <a:pt x="194" y="2658"/>
                  </a:cubicBezTo>
                  <a:cubicBezTo>
                    <a:pt x="53" y="2512"/>
                    <a:pt x="0" y="2410"/>
                    <a:pt x="0" y="2282"/>
                  </a:cubicBezTo>
                  <a:lnTo>
                    <a:pt x="0" y="2187"/>
                  </a:lnTo>
                  <a:lnTo>
                    <a:pt x="106" y="2133"/>
                  </a:lnTo>
                  <a:cubicBezTo>
                    <a:pt x="165" y="2104"/>
                    <a:pt x="216" y="2071"/>
                    <a:pt x="221" y="2059"/>
                  </a:cubicBezTo>
                  <a:cubicBezTo>
                    <a:pt x="224" y="2047"/>
                    <a:pt x="199" y="2007"/>
                    <a:pt x="162" y="1968"/>
                  </a:cubicBezTo>
                  <a:lnTo>
                    <a:pt x="95" y="1901"/>
                  </a:lnTo>
                  <a:lnTo>
                    <a:pt x="188" y="1818"/>
                  </a:lnTo>
                  <a:cubicBezTo>
                    <a:pt x="255" y="1759"/>
                    <a:pt x="290" y="1738"/>
                    <a:pt x="312" y="1744"/>
                  </a:cubicBezTo>
                  <a:cubicBezTo>
                    <a:pt x="330" y="1749"/>
                    <a:pt x="364" y="1757"/>
                    <a:pt x="388" y="1762"/>
                  </a:cubicBezTo>
                  <a:lnTo>
                    <a:pt x="431" y="1771"/>
                  </a:lnTo>
                  <a:lnTo>
                    <a:pt x="421" y="1690"/>
                  </a:lnTo>
                  <a:cubicBezTo>
                    <a:pt x="413" y="1613"/>
                    <a:pt x="415" y="1605"/>
                    <a:pt x="476" y="1533"/>
                  </a:cubicBezTo>
                  <a:cubicBezTo>
                    <a:pt x="511" y="1490"/>
                    <a:pt x="544" y="1447"/>
                    <a:pt x="551" y="1435"/>
                  </a:cubicBezTo>
                  <a:cubicBezTo>
                    <a:pt x="557" y="1424"/>
                    <a:pt x="524" y="1376"/>
                    <a:pt x="464" y="1311"/>
                  </a:cubicBezTo>
                  <a:lnTo>
                    <a:pt x="365" y="1205"/>
                  </a:lnTo>
                  <a:lnTo>
                    <a:pt x="376" y="1128"/>
                  </a:lnTo>
                  <a:cubicBezTo>
                    <a:pt x="386" y="1053"/>
                    <a:pt x="386" y="1051"/>
                    <a:pt x="328" y="1016"/>
                  </a:cubicBezTo>
                  <a:cubicBezTo>
                    <a:pt x="282" y="987"/>
                    <a:pt x="272" y="973"/>
                    <a:pt x="280" y="946"/>
                  </a:cubicBezTo>
                  <a:cubicBezTo>
                    <a:pt x="309" y="853"/>
                    <a:pt x="308" y="845"/>
                    <a:pt x="258" y="808"/>
                  </a:cubicBezTo>
                  <a:cubicBezTo>
                    <a:pt x="231" y="789"/>
                    <a:pt x="208" y="768"/>
                    <a:pt x="208" y="760"/>
                  </a:cubicBezTo>
                  <a:cubicBezTo>
                    <a:pt x="208" y="754"/>
                    <a:pt x="256" y="717"/>
                    <a:pt x="314" y="679"/>
                  </a:cubicBezTo>
                  <a:cubicBezTo>
                    <a:pt x="372" y="640"/>
                    <a:pt x="426" y="594"/>
                    <a:pt x="434" y="573"/>
                  </a:cubicBezTo>
                  <a:cubicBezTo>
                    <a:pt x="444" y="546"/>
                    <a:pt x="460" y="536"/>
                    <a:pt x="495" y="536"/>
                  </a:cubicBezTo>
                  <a:cubicBezTo>
                    <a:pt x="552" y="536"/>
                    <a:pt x="552" y="536"/>
                    <a:pt x="581" y="410"/>
                  </a:cubicBezTo>
                  <a:cubicBezTo>
                    <a:pt x="604" y="317"/>
                    <a:pt x="602" y="309"/>
                    <a:pt x="573" y="272"/>
                  </a:cubicBezTo>
                  <a:cubicBezTo>
                    <a:pt x="544" y="234"/>
                    <a:pt x="544" y="234"/>
                    <a:pt x="575" y="216"/>
                  </a:cubicBezTo>
                  <a:cubicBezTo>
                    <a:pt x="597" y="205"/>
                    <a:pt x="610" y="207"/>
                    <a:pt x="628" y="227"/>
                  </a:cubicBezTo>
                  <a:cubicBezTo>
                    <a:pt x="639" y="242"/>
                    <a:pt x="676" y="272"/>
                    <a:pt x="709" y="296"/>
                  </a:cubicBezTo>
                  <a:lnTo>
                    <a:pt x="768" y="341"/>
                  </a:lnTo>
                  <a:lnTo>
                    <a:pt x="914" y="287"/>
                  </a:lnTo>
                  <a:cubicBezTo>
                    <a:pt x="1004" y="253"/>
                    <a:pt x="1084" y="211"/>
                    <a:pt x="1120" y="178"/>
                  </a:cubicBezTo>
                  <a:cubicBezTo>
                    <a:pt x="1167" y="136"/>
                    <a:pt x="1199" y="122"/>
                    <a:pt x="1268" y="112"/>
                  </a:cubicBezTo>
                  <a:cubicBezTo>
                    <a:pt x="1324" y="106"/>
                    <a:pt x="1376" y="87"/>
                    <a:pt x="1410" y="63"/>
                  </a:cubicBezTo>
                  <a:cubicBezTo>
                    <a:pt x="1495" y="0"/>
                    <a:pt x="1528" y="10"/>
                    <a:pt x="1597" y="120"/>
                  </a:cubicBezTo>
                  <a:cubicBezTo>
                    <a:pt x="1648" y="203"/>
                    <a:pt x="1663" y="216"/>
                    <a:pt x="1706" y="216"/>
                  </a:cubicBezTo>
                  <a:cubicBezTo>
                    <a:pt x="1765" y="216"/>
                    <a:pt x="1776" y="229"/>
                    <a:pt x="1815" y="330"/>
                  </a:cubicBezTo>
                  <a:cubicBezTo>
                    <a:pt x="1829" y="370"/>
                    <a:pt x="1850" y="415"/>
                    <a:pt x="1861" y="431"/>
                  </a:cubicBezTo>
                  <a:cubicBezTo>
                    <a:pt x="1882" y="458"/>
                    <a:pt x="1885" y="458"/>
                    <a:pt x="1935" y="432"/>
                  </a:cubicBezTo>
                  <a:cubicBezTo>
                    <a:pt x="1983" y="407"/>
                    <a:pt x="1989" y="408"/>
                    <a:pt x="2037" y="439"/>
                  </a:cubicBezTo>
                  <a:cubicBezTo>
                    <a:pt x="2066" y="456"/>
                    <a:pt x="2132" y="514"/>
                    <a:pt x="2184" y="567"/>
                  </a:cubicBezTo>
                  <a:cubicBezTo>
                    <a:pt x="2237" y="619"/>
                    <a:pt x="2288" y="664"/>
                    <a:pt x="2298" y="664"/>
                  </a:cubicBezTo>
                  <a:cubicBezTo>
                    <a:pt x="2312" y="664"/>
                    <a:pt x="2400" y="1043"/>
                    <a:pt x="2400" y="1103"/>
                  </a:cubicBezTo>
                  <a:cubicBezTo>
                    <a:pt x="2400" y="1117"/>
                    <a:pt x="2325" y="1112"/>
                    <a:pt x="2277" y="1095"/>
                  </a:cubicBezTo>
                  <a:cubicBezTo>
                    <a:pt x="2253" y="1085"/>
                    <a:pt x="2202" y="1042"/>
                    <a:pt x="2164" y="999"/>
                  </a:cubicBezTo>
                  <a:cubicBezTo>
                    <a:pt x="2125" y="955"/>
                    <a:pt x="2080" y="920"/>
                    <a:pt x="2063" y="920"/>
                  </a:cubicBezTo>
                  <a:cubicBezTo>
                    <a:pt x="2042" y="920"/>
                    <a:pt x="1994" y="978"/>
                    <a:pt x="1908" y="1107"/>
                  </a:cubicBezTo>
                  <a:cubicBezTo>
                    <a:pt x="1839" y="1211"/>
                    <a:pt x="1778" y="1307"/>
                    <a:pt x="1773" y="1322"/>
                  </a:cubicBezTo>
                  <a:cubicBezTo>
                    <a:pt x="1762" y="1349"/>
                    <a:pt x="1780" y="1415"/>
                    <a:pt x="1912" y="1847"/>
                  </a:cubicBezTo>
                  <a:cubicBezTo>
                    <a:pt x="1999" y="2127"/>
                    <a:pt x="2050" y="2237"/>
                    <a:pt x="2120" y="2295"/>
                  </a:cubicBezTo>
                  <a:cubicBezTo>
                    <a:pt x="2143" y="2314"/>
                    <a:pt x="2152" y="2312"/>
                    <a:pt x="2192" y="2282"/>
                  </a:cubicBezTo>
                  <a:cubicBezTo>
                    <a:pt x="2244" y="2245"/>
                    <a:pt x="2272" y="2239"/>
                    <a:pt x="2272" y="2264"/>
                  </a:cubicBezTo>
                  <a:cubicBezTo>
                    <a:pt x="2272" y="2274"/>
                    <a:pt x="2237" y="2322"/>
                    <a:pt x="2196" y="2373"/>
                  </a:cubicBezTo>
                  <a:cubicBezTo>
                    <a:pt x="2128" y="2455"/>
                    <a:pt x="2114" y="2487"/>
                    <a:pt x="2074" y="2640"/>
                  </a:cubicBezTo>
                  <a:cubicBezTo>
                    <a:pt x="2020" y="2847"/>
                    <a:pt x="2008" y="2872"/>
                    <a:pt x="1972" y="2872"/>
                  </a:cubicBezTo>
                  <a:cubicBezTo>
                    <a:pt x="1916" y="2871"/>
                    <a:pt x="1906" y="2851"/>
                    <a:pt x="1925" y="2779"/>
                  </a:cubicBezTo>
                  <a:cubicBezTo>
                    <a:pt x="1946" y="2704"/>
                    <a:pt x="1932" y="2680"/>
                    <a:pt x="1864" y="2680"/>
                  </a:cubicBezTo>
                  <a:cubicBezTo>
                    <a:pt x="1823" y="2680"/>
                    <a:pt x="1472" y="2885"/>
                    <a:pt x="1461" y="2917"/>
                  </a:cubicBezTo>
                  <a:cubicBezTo>
                    <a:pt x="1455" y="2930"/>
                    <a:pt x="1464" y="2978"/>
                    <a:pt x="1480" y="3024"/>
                  </a:cubicBezTo>
                  <a:cubicBezTo>
                    <a:pt x="1496" y="3071"/>
                    <a:pt x="1504" y="3115"/>
                    <a:pt x="1498" y="3125"/>
                  </a:cubicBezTo>
                  <a:cubicBezTo>
                    <a:pt x="1493" y="3135"/>
                    <a:pt x="1463" y="3149"/>
                    <a:pt x="1432" y="3160"/>
                  </a:cubicBezTo>
                  <a:cubicBezTo>
                    <a:pt x="1402" y="3170"/>
                    <a:pt x="1376" y="3184"/>
                    <a:pt x="1376" y="3192"/>
                  </a:cubicBezTo>
                  <a:cubicBezTo>
                    <a:pt x="1376" y="3202"/>
                    <a:pt x="1290" y="3208"/>
                    <a:pt x="1181" y="3208"/>
                  </a:cubicBezTo>
                  <a:cubicBezTo>
                    <a:pt x="1012" y="3208"/>
                    <a:pt x="978" y="3213"/>
                    <a:pt x="936" y="3240"/>
                  </a:cubicBezTo>
                  <a:cubicBezTo>
                    <a:pt x="876" y="3280"/>
                    <a:pt x="868" y="3280"/>
                    <a:pt x="845" y="323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6" name="Приморский край"/>
            <p:cNvSpPr>
              <a:spLocks/>
            </p:cNvSpPr>
            <p:nvPr/>
          </p:nvSpPr>
          <p:spPr bwMode="auto">
            <a:xfrm>
              <a:off x="14195425" y="4875378"/>
              <a:ext cx="657225" cy="1744101"/>
            </a:xfrm>
            <a:custGeom>
              <a:avLst/>
              <a:gdLst/>
              <a:ahLst/>
              <a:cxnLst>
                <a:cxn ang="0">
                  <a:pos x="277" y="2916"/>
                </a:cxn>
                <a:cxn ang="0">
                  <a:pos x="320" y="2784"/>
                </a:cxn>
                <a:cxn ang="0">
                  <a:pos x="384" y="2644"/>
                </a:cxn>
                <a:cxn ang="0">
                  <a:pos x="280" y="2459"/>
                </a:cxn>
                <a:cxn ang="0">
                  <a:pos x="88" y="2224"/>
                </a:cxn>
                <a:cxn ang="0">
                  <a:pos x="0" y="2128"/>
                </a:cxn>
                <a:cxn ang="0">
                  <a:pos x="68" y="1926"/>
                </a:cxn>
                <a:cxn ang="0">
                  <a:pos x="189" y="1889"/>
                </a:cxn>
                <a:cxn ang="0">
                  <a:pos x="384" y="1819"/>
                </a:cxn>
                <a:cxn ang="0">
                  <a:pos x="362" y="1737"/>
                </a:cxn>
                <a:cxn ang="0">
                  <a:pos x="328" y="1505"/>
                </a:cxn>
                <a:cxn ang="0">
                  <a:pos x="279" y="1251"/>
                </a:cxn>
                <a:cxn ang="0">
                  <a:pos x="253" y="1121"/>
                </a:cxn>
                <a:cxn ang="0">
                  <a:pos x="295" y="1099"/>
                </a:cxn>
                <a:cxn ang="0">
                  <a:pos x="298" y="1038"/>
                </a:cxn>
                <a:cxn ang="0">
                  <a:pos x="314" y="923"/>
                </a:cxn>
                <a:cxn ang="0">
                  <a:pos x="356" y="849"/>
                </a:cxn>
                <a:cxn ang="0">
                  <a:pos x="602" y="849"/>
                </a:cxn>
                <a:cxn ang="0">
                  <a:pos x="690" y="771"/>
                </a:cxn>
                <a:cxn ang="0">
                  <a:pos x="776" y="692"/>
                </a:cxn>
                <a:cxn ang="0">
                  <a:pos x="733" y="603"/>
                </a:cxn>
                <a:cxn ang="0">
                  <a:pos x="690" y="515"/>
                </a:cxn>
                <a:cxn ang="0">
                  <a:pos x="749" y="510"/>
                </a:cxn>
                <a:cxn ang="0">
                  <a:pos x="818" y="465"/>
                </a:cxn>
                <a:cxn ang="0">
                  <a:pos x="816" y="233"/>
                </a:cxn>
                <a:cxn ang="0">
                  <a:pos x="743" y="240"/>
                </a:cxn>
                <a:cxn ang="0">
                  <a:pos x="639" y="232"/>
                </a:cxn>
                <a:cxn ang="0">
                  <a:pos x="592" y="195"/>
                </a:cxn>
                <a:cxn ang="0">
                  <a:pos x="658" y="91"/>
                </a:cxn>
                <a:cxn ang="0">
                  <a:pos x="724" y="0"/>
                </a:cxn>
                <a:cxn ang="0">
                  <a:pos x="797" y="52"/>
                </a:cxn>
                <a:cxn ang="0">
                  <a:pos x="877" y="150"/>
                </a:cxn>
                <a:cxn ang="0">
                  <a:pos x="935" y="216"/>
                </a:cxn>
                <a:cxn ang="0">
                  <a:pos x="997" y="299"/>
                </a:cxn>
                <a:cxn ang="0">
                  <a:pos x="1040" y="497"/>
                </a:cxn>
                <a:cxn ang="0">
                  <a:pos x="1084" y="1297"/>
                </a:cxn>
                <a:cxn ang="0">
                  <a:pos x="1092" y="1961"/>
                </a:cxn>
                <a:cxn ang="0">
                  <a:pos x="989" y="2185"/>
                </a:cxn>
                <a:cxn ang="0">
                  <a:pos x="887" y="2408"/>
                </a:cxn>
                <a:cxn ang="0">
                  <a:pos x="690" y="2467"/>
                </a:cxn>
                <a:cxn ang="0">
                  <a:pos x="474" y="2544"/>
                </a:cxn>
                <a:cxn ang="0">
                  <a:pos x="445" y="2672"/>
                </a:cxn>
                <a:cxn ang="0">
                  <a:pos x="407" y="2856"/>
                </a:cxn>
                <a:cxn ang="0">
                  <a:pos x="336" y="2929"/>
                </a:cxn>
                <a:cxn ang="0">
                  <a:pos x="277" y="2916"/>
                </a:cxn>
              </a:cxnLst>
              <a:rect l="0" t="0" r="r" b="b"/>
              <a:pathLst>
                <a:path w="1092" h="2929">
                  <a:moveTo>
                    <a:pt x="277" y="2916"/>
                  </a:moveTo>
                  <a:cubicBezTo>
                    <a:pt x="263" y="2907"/>
                    <a:pt x="274" y="2872"/>
                    <a:pt x="320" y="2784"/>
                  </a:cubicBezTo>
                  <a:cubicBezTo>
                    <a:pt x="356" y="2718"/>
                    <a:pt x="384" y="2656"/>
                    <a:pt x="384" y="2644"/>
                  </a:cubicBezTo>
                  <a:cubicBezTo>
                    <a:pt x="384" y="2633"/>
                    <a:pt x="338" y="2550"/>
                    <a:pt x="280" y="2459"/>
                  </a:cubicBezTo>
                  <a:cubicBezTo>
                    <a:pt x="208" y="2342"/>
                    <a:pt x="151" y="2273"/>
                    <a:pt x="88" y="2224"/>
                  </a:cubicBezTo>
                  <a:cubicBezTo>
                    <a:pt x="40" y="2185"/>
                    <a:pt x="0" y="2142"/>
                    <a:pt x="0" y="2128"/>
                  </a:cubicBezTo>
                  <a:cubicBezTo>
                    <a:pt x="0" y="2096"/>
                    <a:pt x="48" y="1950"/>
                    <a:pt x="68" y="1926"/>
                  </a:cubicBezTo>
                  <a:cubicBezTo>
                    <a:pt x="76" y="1916"/>
                    <a:pt x="130" y="1900"/>
                    <a:pt x="189" y="1889"/>
                  </a:cubicBezTo>
                  <a:cubicBezTo>
                    <a:pt x="317" y="1868"/>
                    <a:pt x="384" y="1844"/>
                    <a:pt x="384" y="1819"/>
                  </a:cubicBezTo>
                  <a:cubicBezTo>
                    <a:pt x="384" y="1809"/>
                    <a:pt x="375" y="1772"/>
                    <a:pt x="362" y="1737"/>
                  </a:cubicBezTo>
                  <a:cubicBezTo>
                    <a:pt x="349" y="1702"/>
                    <a:pt x="335" y="1596"/>
                    <a:pt x="328" y="1505"/>
                  </a:cubicBezTo>
                  <a:cubicBezTo>
                    <a:pt x="320" y="1379"/>
                    <a:pt x="308" y="1315"/>
                    <a:pt x="279" y="1251"/>
                  </a:cubicBezTo>
                  <a:cubicBezTo>
                    <a:pt x="239" y="1161"/>
                    <a:pt x="231" y="1121"/>
                    <a:pt x="253" y="1121"/>
                  </a:cubicBezTo>
                  <a:cubicBezTo>
                    <a:pt x="261" y="1121"/>
                    <a:pt x="279" y="1112"/>
                    <a:pt x="295" y="1099"/>
                  </a:cubicBezTo>
                  <a:cubicBezTo>
                    <a:pt x="324" y="1080"/>
                    <a:pt x="324" y="1075"/>
                    <a:pt x="298" y="1038"/>
                  </a:cubicBezTo>
                  <a:cubicBezTo>
                    <a:pt x="274" y="1000"/>
                    <a:pt x="274" y="995"/>
                    <a:pt x="314" y="923"/>
                  </a:cubicBezTo>
                  <a:lnTo>
                    <a:pt x="356" y="849"/>
                  </a:lnTo>
                  <a:lnTo>
                    <a:pt x="602" y="849"/>
                  </a:lnTo>
                  <a:lnTo>
                    <a:pt x="690" y="771"/>
                  </a:lnTo>
                  <a:lnTo>
                    <a:pt x="776" y="692"/>
                  </a:lnTo>
                  <a:lnTo>
                    <a:pt x="733" y="603"/>
                  </a:lnTo>
                  <a:lnTo>
                    <a:pt x="690" y="515"/>
                  </a:lnTo>
                  <a:lnTo>
                    <a:pt x="749" y="510"/>
                  </a:lnTo>
                  <a:cubicBezTo>
                    <a:pt x="796" y="505"/>
                    <a:pt x="810" y="497"/>
                    <a:pt x="818" y="465"/>
                  </a:cubicBezTo>
                  <a:cubicBezTo>
                    <a:pt x="836" y="403"/>
                    <a:pt x="834" y="244"/>
                    <a:pt x="816" y="233"/>
                  </a:cubicBezTo>
                  <a:cubicBezTo>
                    <a:pt x="808" y="227"/>
                    <a:pt x="775" y="230"/>
                    <a:pt x="743" y="240"/>
                  </a:cubicBezTo>
                  <a:cubicBezTo>
                    <a:pt x="698" y="252"/>
                    <a:pt x="674" y="249"/>
                    <a:pt x="639" y="232"/>
                  </a:cubicBezTo>
                  <a:cubicBezTo>
                    <a:pt x="613" y="219"/>
                    <a:pt x="592" y="203"/>
                    <a:pt x="592" y="195"/>
                  </a:cubicBezTo>
                  <a:cubicBezTo>
                    <a:pt x="592" y="188"/>
                    <a:pt x="621" y="140"/>
                    <a:pt x="658" y="91"/>
                  </a:cubicBezTo>
                  <a:lnTo>
                    <a:pt x="724" y="0"/>
                  </a:lnTo>
                  <a:lnTo>
                    <a:pt x="797" y="52"/>
                  </a:lnTo>
                  <a:cubicBezTo>
                    <a:pt x="850" y="91"/>
                    <a:pt x="874" y="120"/>
                    <a:pt x="877" y="150"/>
                  </a:cubicBezTo>
                  <a:cubicBezTo>
                    <a:pt x="882" y="182"/>
                    <a:pt x="896" y="200"/>
                    <a:pt x="935" y="216"/>
                  </a:cubicBezTo>
                  <a:cubicBezTo>
                    <a:pt x="978" y="233"/>
                    <a:pt x="989" y="248"/>
                    <a:pt x="997" y="299"/>
                  </a:cubicBezTo>
                  <a:cubicBezTo>
                    <a:pt x="1004" y="332"/>
                    <a:pt x="1023" y="422"/>
                    <a:pt x="1040" y="497"/>
                  </a:cubicBezTo>
                  <a:cubicBezTo>
                    <a:pt x="1072" y="620"/>
                    <a:pt x="1076" y="691"/>
                    <a:pt x="1084" y="1297"/>
                  </a:cubicBezTo>
                  <a:lnTo>
                    <a:pt x="1092" y="1961"/>
                  </a:lnTo>
                  <a:lnTo>
                    <a:pt x="989" y="2185"/>
                  </a:lnTo>
                  <a:lnTo>
                    <a:pt x="887" y="2408"/>
                  </a:lnTo>
                  <a:lnTo>
                    <a:pt x="690" y="2467"/>
                  </a:lnTo>
                  <a:cubicBezTo>
                    <a:pt x="583" y="2500"/>
                    <a:pt x="485" y="2534"/>
                    <a:pt x="474" y="2544"/>
                  </a:cubicBezTo>
                  <a:cubicBezTo>
                    <a:pt x="461" y="2553"/>
                    <a:pt x="450" y="2609"/>
                    <a:pt x="445" y="2672"/>
                  </a:cubicBezTo>
                  <a:cubicBezTo>
                    <a:pt x="440" y="2732"/>
                    <a:pt x="423" y="2814"/>
                    <a:pt x="407" y="2856"/>
                  </a:cubicBezTo>
                  <a:cubicBezTo>
                    <a:pt x="383" y="2915"/>
                    <a:pt x="368" y="2929"/>
                    <a:pt x="336" y="2929"/>
                  </a:cubicBezTo>
                  <a:cubicBezTo>
                    <a:pt x="314" y="2928"/>
                    <a:pt x="288" y="2923"/>
                    <a:pt x="277" y="2916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7" name="Республика Бурятия"/>
            <p:cNvSpPr>
              <a:spLocks/>
            </p:cNvSpPr>
            <p:nvPr/>
          </p:nvSpPr>
          <p:spPr bwMode="auto">
            <a:xfrm>
              <a:off x="9261475" y="4694297"/>
              <a:ext cx="2114550" cy="1906121"/>
            </a:xfrm>
            <a:custGeom>
              <a:avLst/>
              <a:gdLst/>
              <a:ahLst/>
              <a:cxnLst>
                <a:cxn ang="0">
                  <a:pos x="940" y="3122"/>
                </a:cxn>
                <a:cxn ang="0">
                  <a:pos x="833" y="2834"/>
                </a:cxn>
                <a:cxn ang="0">
                  <a:pos x="9" y="2539"/>
                </a:cxn>
                <a:cxn ang="0">
                  <a:pos x="174" y="2318"/>
                </a:cxn>
                <a:cxn ang="0">
                  <a:pos x="516" y="2454"/>
                </a:cxn>
                <a:cxn ang="0">
                  <a:pos x="934" y="2614"/>
                </a:cxn>
                <a:cxn ang="0">
                  <a:pos x="1076" y="2776"/>
                </a:cxn>
                <a:cxn ang="0">
                  <a:pos x="1203" y="2866"/>
                </a:cxn>
                <a:cxn ang="0">
                  <a:pos x="1396" y="2704"/>
                </a:cxn>
                <a:cxn ang="0">
                  <a:pos x="1619" y="2378"/>
                </a:cxn>
                <a:cxn ang="0">
                  <a:pos x="2003" y="1782"/>
                </a:cxn>
                <a:cxn ang="0">
                  <a:pos x="1947" y="1206"/>
                </a:cxn>
                <a:cxn ang="0">
                  <a:pos x="1849" y="784"/>
                </a:cxn>
                <a:cxn ang="0">
                  <a:pos x="1996" y="557"/>
                </a:cxn>
                <a:cxn ang="0">
                  <a:pos x="2276" y="408"/>
                </a:cxn>
                <a:cxn ang="0">
                  <a:pos x="2467" y="387"/>
                </a:cxn>
                <a:cxn ang="0">
                  <a:pos x="2702" y="426"/>
                </a:cxn>
                <a:cxn ang="0">
                  <a:pos x="2958" y="206"/>
                </a:cxn>
                <a:cxn ang="0">
                  <a:pos x="3092" y="94"/>
                </a:cxn>
                <a:cxn ang="0">
                  <a:pos x="3344" y="658"/>
                </a:cxn>
                <a:cxn ang="0">
                  <a:pos x="3556" y="826"/>
                </a:cxn>
                <a:cxn ang="0">
                  <a:pos x="3235" y="1218"/>
                </a:cxn>
                <a:cxn ang="0">
                  <a:pos x="3201" y="1562"/>
                </a:cxn>
                <a:cxn ang="0">
                  <a:pos x="2985" y="1946"/>
                </a:cxn>
                <a:cxn ang="0">
                  <a:pos x="2788" y="2186"/>
                </a:cxn>
                <a:cxn ang="0">
                  <a:pos x="2592" y="2363"/>
                </a:cxn>
                <a:cxn ang="0">
                  <a:pos x="2358" y="2451"/>
                </a:cxn>
                <a:cxn ang="0">
                  <a:pos x="2230" y="2592"/>
                </a:cxn>
                <a:cxn ang="0">
                  <a:pos x="2238" y="2824"/>
                </a:cxn>
                <a:cxn ang="0">
                  <a:pos x="2240" y="2891"/>
                </a:cxn>
                <a:cxn ang="0">
                  <a:pos x="1984" y="3024"/>
                </a:cxn>
                <a:cxn ang="0">
                  <a:pos x="1553" y="3019"/>
                </a:cxn>
                <a:cxn ang="0">
                  <a:pos x="1267" y="3194"/>
                </a:cxn>
              </a:cxnLst>
              <a:rect l="0" t="0" r="r" b="b"/>
              <a:pathLst>
                <a:path w="3556" h="3194">
                  <a:moveTo>
                    <a:pt x="1084" y="3157"/>
                  </a:moveTo>
                  <a:lnTo>
                    <a:pt x="940" y="3122"/>
                  </a:lnTo>
                  <a:lnTo>
                    <a:pt x="891" y="2981"/>
                  </a:lnTo>
                  <a:cubicBezTo>
                    <a:pt x="862" y="2904"/>
                    <a:pt x="836" y="2838"/>
                    <a:pt x="833" y="2834"/>
                  </a:cubicBezTo>
                  <a:cubicBezTo>
                    <a:pt x="820" y="2822"/>
                    <a:pt x="161" y="2680"/>
                    <a:pt x="104" y="2677"/>
                  </a:cubicBezTo>
                  <a:cubicBezTo>
                    <a:pt x="28" y="2672"/>
                    <a:pt x="0" y="2629"/>
                    <a:pt x="9" y="2539"/>
                  </a:cubicBezTo>
                  <a:cubicBezTo>
                    <a:pt x="16" y="2490"/>
                    <a:pt x="28" y="2459"/>
                    <a:pt x="56" y="2440"/>
                  </a:cubicBezTo>
                  <a:cubicBezTo>
                    <a:pt x="99" y="2406"/>
                    <a:pt x="96" y="2410"/>
                    <a:pt x="174" y="2318"/>
                  </a:cubicBezTo>
                  <a:cubicBezTo>
                    <a:pt x="246" y="2235"/>
                    <a:pt x="296" y="2232"/>
                    <a:pt x="308" y="2307"/>
                  </a:cubicBezTo>
                  <a:cubicBezTo>
                    <a:pt x="316" y="2350"/>
                    <a:pt x="336" y="2365"/>
                    <a:pt x="516" y="2454"/>
                  </a:cubicBezTo>
                  <a:cubicBezTo>
                    <a:pt x="654" y="2522"/>
                    <a:pt x="736" y="2554"/>
                    <a:pt x="779" y="2554"/>
                  </a:cubicBezTo>
                  <a:cubicBezTo>
                    <a:pt x="824" y="2554"/>
                    <a:pt x="870" y="2573"/>
                    <a:pt x="934" y="2614"/>
                  </a:cubicBezTo>
                  <a:cubicBezTo>
                    <a:pt x="1017" y="2667"/>
                    <a:pt x="1027" y="2680"/>
                    <a:pt x="1024" y="2723"/>
                  </a:cubicBezTo>
                  <a:cubicBezTo>
                    <a:pt x="1020" y="2766"/>
                    <a:pt x="1025" y="2771"/>
                    <a:pt x="1076" y="2776"/>
                  </a:cubicBezTo>
                  <a:cubicBezTo>
                    <a:pt x="1113" y="2779"/>
                    <a:pt x="1144" y="2794"/>
                    <a:pt x="1168" y="2822"/>
                  </a:cubicBezTo>
                  <a:lnTo>
                    <a:pt x="1203" y="2866"/>
                  </a:lnTo>
                  <a:lnTo>
                    <a:pt x="1276" y="2829"/>
                  </a:lnTo>
                  <a:cubicBezTo>
                    <a:pt x="1369" y="2782"/>
                    <a:pt x="1396" y="2754"/>
                    <a:pt x="1396" y="2704"/>
                  </a:cubicBezTo>
                  <a:cubicBezTo>
                    <a:pt x="1396" y="2677"/>
                    <a:pt x="1430" y="2626"/>
                    <a:pt x="1499" y="2549"/>
                  </a:cubicBezTo>
                  <a:cubicBezTo>
                    <a:pt x="1555" y="2486"/>
                    <a:pt x="1609" y="2408"/>
                    <a:pt x="1619" y="2378"/>
                  </a:cubicBezTo>
                  <a:cubicBezTo>
                    <a:pt x="1635" y="2330"/>
                    <a:pt x="1758" y="2176"/>
                    <a:pt x="1958" y="1958"/>
                  </a:cubicBezTo>
                  <a:cubicBezTo>
                    <a:pt x="1976" y="1939"/>
                    <a:pt x="1992" y="1877"/>
                    <a:pt x="2003" y="1782"/>
                  </a:cubicBezTo>
                  <a:cubicBezTo>
                    <a:pt x="2040" y="1462"/>
                    <a:pt x="2041" y="1424"/>
                    <a:pt x="2016" y="1384"/>
                  </a:cubicBezTo>
                  <a:cubicBezTo>
                    <a:pt x="2003" y="1363"/>
                    <a:pt x="1971" y="1283"/>
                    <a:pt x="1947" y="1206"/>
                  </a:cubicBezTo>
                  <a:cubicBezTo>
                    <a:pt x="1902" y="1067"/>
                    <a:pt x="1902" y="1066"/>
                    <a:pt x="1928" y="970"/>
                  </a:cubicBezTo>
                  <a:cubicBezTo>
                    <a:pt x="1956" y="862"/>
                    <a:pt x="1963" y="877"/>
                    <a:pt x="1849" y="784"/>
                  </a:cubicBezTo>
                  <a:cubicBezTo>
                    <a:pt x="1795" y="741"/>
                    <a:pt x="1817" y="690"/>
                    <a:pt x="1910" y="642"/>
                  </a:cubicBezTo>
                  <a:cubicBezTo>
                    <a:pt x="1966" y="613"/>
                    <a:pt x="1988" y="592"/>
                    <a:pt x="1996" y="557"/>
                  </a:cubicBezTo>
                  <a:cubicBezTo>
                    <a:pt x="2006" y="514"/>
                    <a:pt x="2011" y="510"/>
                    <a:pt x="2121" y="501"/>
                  </a:cubicBezTo>
                  <a:cubicBezTo>
                    <a:pt x="2240" y="491"/>
                    <a:pt x="2276" y="469"/>
                    <a:pt x="2276" y="408"/>
                  </a:cubicBezTo>
                  <a:cubicBezTo>
                    <a:pt x="2276" y="374"/>
                    <a:pt x="2292" y="373"/>
                    <a:pt x="2377" y="395"/>
                  </a:cubicBezTo>
                  <a:cubicBezTo>
                    <a:pt x="2428" y="410"/>
                    <a:pt x="2444" y="408"/>
                    <a:pt x="2467" y="387"/>
                  </a:cubicBezTo>
                  <a:cubicBezTo>
                    <a:pt x="2505" y="354"/>
                    <a:pt x="2524" y="357"/>
                    <a:pt x="2545" y="403"/>
                  </a:cubicBezTo>
                  <a:cubicBezTo>
                    <a:pt x="2566" y="448"/>
                    <a:pt x="2568" y="448"/>
                    <a:pt x="2702" y="426"/>
                  </a:cubicBezTo>
                  <a:cubicBezTo>
                    <a:pt x="2784" y="411"/>
                    <a:pt x="2817" y="395"/>
                    <a:pt x="2875" y="344"/>
                  </a:cubicBezTo>
                  <a:cubicBezTo>
                    <a:pt x="2934" y="293"/>
                    <a:pt x="2948" y="269"/>
                    <a:pt x="2958" y="206"/>
                  </a:cubicBezTo>
                  <a:cubicBezTo>
                    <a:pt x="2966" y="149"/>
                    <a:pt x="2982" y="118"/>
                    <a:pt x="3027" y="78"/>
                  </a:cubicBezTo>
                  <a:cubicBezTo>
                    <a:pt x="3112" y="0"/>
                    <a:pt x="3158" y="11"/>
                    <a:pt x="3092" y="94"/>
                  </a:cubicBezTo>
                  <a:cubicBezTo>
                    <a:pt x="3046" y="155"/>
                    <a:pt x="3052" y="219"/>
                    <a:pt x="3121" y="350"/>
                  </a:cubicBezTo>
                  <a:cubicBezTo>
                    <a:pt x="3228" y="557"/>
                    <a:pt x="3294" y="646"/>
                    <a:pt x="3344" y="658"/>
                  </a:cubicBezTo>
                  <a:cubicBezTo>
                    <a:pt x="3368" y="662"/>
                    <a:pt x="3427" y="690"/>
                    <a:pt x="3473" y="715"/>
                  </a:cubicBezTo>
                  <a:cubicBezTo>
                    <a:pt x="3552" y="760"/>
                    <a:pt x="3556" y="768"/>
                    <a:pt x="3556" y="826"/>
                  </a:cubicBezTo>
                  <a:cubicBezTo>
                    <a:pt x="3556" y="878"/>
                    <a:pt x="3550" y="890"/>
                    <a:pt x="3508" y="907"/>
                  </a:cubicBezTo>
                  <a:cubicBezTo>
                    <a:pt x="3452" y="930"/>
                    <a:pt x="3360" y="1035"/>
                    <a:pt x="3235" y="1218"/>
                  </a:cubicBezTo>
                  <a:cubicBezTo>
                    <a:pt x="3187" y="1286"/>
                    <a:pt x="3140" y="1355"/>
                    <a:pt x="3129" y="1370"/>
                  </a:cubicBezTo>
                  <a:cubicBezTo>
                    <a:pt x="3096" y="1414"/>
                    <a:pt x="3140" y="1534"/>
                    <a:pt x="3201" y="1562"/>
                  </a:cubicBezTo>
                  <a:cubicBezTo>
                    <a:pt x="3291" y="1602"/>
                    <a:pt x="3283" y="1662"/>
                    <a:pt x="3166" y="1802"/>
                  </a:cubicBezTo>
                  <a:cubicBezTo>
                    <a:pt x="3118" y="1861"/>
                    <a:pt x="3059" y="1907"/>
                    <a:pt x="2985" y="1946"/>
                  </a:cubicBezTo>
                  <a:cubicBezTo>
                    <a:pt x="2884" y="1998"/>
                    <a:pt x="2876" y="2008"/>
                    <a:pt x="2864" y="2069"/>
                  </a:cubicBezTo>
                  <a:cubicBezTo>
                    <a:pt x="2854" y="2118"/>
                    <a:pt x="2835" y="2147"/>
                    <a:pt x="2788" y="2186"/>
                  </a:cubicBezTo>
                  <a:cubicBezTo>
                    <a:pt x="2753" y="2213"/>
                    <a:pt x="2710" y="2266"/>
                    <a:pt x="2692" y="2299"/>
                  </a:cubicBezTo>
                  <a:cubicBezTo>
                    <a:pt x="2662" y="2358"/>
                    <a:pt x="2656" y="2363"/>
                    <a:pt x="2592" y="2363"/>
                  </a:cubicBezTo>
                  <a:cubicBezTo>
                    <a:pt x="2540" y="2363"/>
                    <a:pt x="2507" y="2374"/>
                    <a:pt x="2456" y="2411"/>
                  </a:cubicBezTo>
                  <a:cubicBezTo>
                    <a:pt x="2412" y="2445"/>
                    <a:pt x="2379" y="2458"/>
                    <a:pt x="2358" y="2451"/>
                  </a:cubicBezTo>
                  <a:cubicBezTo>
                    <a:pt x="2316" y="2438"/>
                    <a:pt x="2212" y="2490"/>
                    <a:pt x="2212" y="2525"/>
                  </a:cubicBezTo>
                  <a:cubicBezTo>
                    <a:pt x="2212" y="2541"/>
                    <a:pt x="2220" y="2571"/>
                    <a:pt x="2230" y="2592"/>
                  </a:cubicBezTo>
                  <a:cubicBezTo>
                    <a:pt x="2246" y="2626"/>
                    <a:pt x="2243" y="2640"/>
                    <a:pt x="2214" y="2680"/>
                  </a:cubicBezTo>
                  <a:cubicBezTo>
                    <a:pt x="2164" y="2750"/>
                    <a:pt x="2171" y="2789"/>
                    <a:pt x="2238" y="2824"/>
                  </a:cubicBezTo>
                  <a:lnTo>
                    <a:pt x="2296" y="2853"/>
                  </a:lnTo>
                  <a:lnTo>
                    <a:pt x="2240" y="2891"/>
                  </a:lnTo>
                  <a:cubicBezTo>
                    <a:pt x="2198" y="2920"/>
                    <a:pt x="2180" y="2944"/>
                    <a:pt x="2174" y="2990"/>
                  </a:cubicBezTo>
                  <a:cubicBezTo>
                    <a:pt x="2163" y="3061"/>
                    <a:pt x="2153" y="3062"/>
                    <a:pt x="1984" y="3024"/>
                  </a:cubicBezTo>
                  <a:cubicBezTo>
                    <a:pt x="1897" y="3005"/>
                    <a:pt x="1830" y="3002"/>
                    <a:pt x="1712" y="3008"/>
                  </a:cubicBezTo>
                  <a:lnTo>
                    <a:pt x="1553" y="3019"/>
                  </a:lnTo>
                  <a:lnTo>
                    <a:pt x="1428" y="3107"/>
                  </a:lnTo>
                  <a:cubicBezTo>
                    <a:pt x="1355" y="3158"/>
                    <a:pt x="1288" y="3194"/>
                    <a:pt x="1267" y="3194"/>
                  </a:cubicBezTo>
                  <a:cubicBezTo>
                    <a:pt x="1246" y="3192"/>
                    <a:pt x="1164" y="3176"/>
                    <a:pt x="1084" y="3157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8" name="Республика Саха (Якутия)"/>
            <p:cNvSpPr>
              <a:spLocks/>
            </p:cNvSpPr>
            <p:nvPr/>
          </p:nvSpPr>
          <p:spPr bwMode="auto">
            <a:xfrm>
              <a:off x="9404351" y="-147250"/>
              <a:ext cx="3943350" cy="4727180"/>
            </a:xfrm>
            <a:custGeom>
              <a:avLst/>
              <a:gdLst/>
              <a:ahLst/>
              <a:cxnLst>
                <a:cxn ang="0">
                  <a:pos x="3029" y="7176"/>
                </a:cxn>
                <a:cxn ang="0">
                  <a:pos x="2683" y="7111"/>
                </a:cxn>
                <a:cxn ang="0">
                  <a:pos x="2322" y="7042"/>
                </a:cxn>
                <a:cxn ang="0">
                  <a:pos x="2064" y="7651"/>
                </a:cxn>
                <a:cxn ang="0">
                  <a:pos x="1586" y="7811"/>
                </a:cxn>
                <a:cxn ang="0">
                  <a:pos x="1453" y="7397"/>
                </a:cxn>
                <a:cxn ang="0">
                  <a:pos x="1298" y="6989"/>
                </a:cxn>
                <a:cxn ang="0">
                  <a:pos x="1197" y="6683"/>
                </a:cxn>
                <a:cxn ang="0">
                  <a:pos x="898" y="6317"/>
                </a:cxn>
                <a:cxn ang="0">
                  <a:pos x="579" y="6083"/>
                </a:cxn>
                <a:cxn ang="0">
                  <a:pos x="387" y="5855"/>
                </a:cxn>
                <a:cxn ang="0">
                  <a:pos x="259" y="5410"/>
                </a:cxn>
                <a:cxn ang="0">
                  <a:pos x="280" y="5066"/>
                </a:cxn>
                <a:cxn ang="0">
                  <a:pos x="82" y="4383"/>
                </a:cxn>
                <a:cxn ang="0">
                  <a:pos x="245" y="4123"/>
                </a:cxn>
                <a:cxn ang="0">
                  <a:pos x="509" y="3603"/>
                </a:cxn>
                <a:cxn ang="0">
                  <a:pos x="187" y="2779"/>
                </a:cxn>
                <a:cxn ang="0">
                  <a:pos x="339" y="2568"/>
                </a:cxn>
                <a:cxn ang="0">
                  <a:pos x="867" y="2415"/>
                </a:cxn>
                <a:cxn ang="0">
                  <a:pos x="1455" y="2354"/>
                </a:cxn>
                <a:cxn ang="0">
                  <a:pos x="1594" y="2005"/>
                </a:cxn>
                <a:cxn ang="0">
                  <a:pos x="2021" y="2059"/>
                </a:cxn>
                <a:cxn ang="0">
                  <a:pos x="2207" y="2368"/>
                </a:cxn>
                <a:cxn ang="0">
                  <a:pos x="2691" y="2163"/>
                </a:cxn>
                <a:cxn ang="0">
                  <a:pos x="3019" y="2051"/>
                </a:cxn>
                <a:cxn ang="0">
                  <a:pos x="3339" y="1859"/>
                </a:cxn>
                <a:cxn ang="0">
                  <a:pos x="3363" y="1573"/>
                </a:cxn>
                <a:cxn ang="0">
                  <a:pos x="3931" y="815"/>
                </a:cxn>
                <a:cxn ang="0">
                  <a:pos x="4167" y="891"/>
                </a:cxn>
                <a:cxn ang="0">
                  <a:pos x="5027" y="221"/>
                </a:cxn>
                <a:cxn ang="0">
                  <a:pos x="5503" y="165"/>
                </a:cxn>
                <a:cxn ang="0">
                  <a:pos x="5821" y="63"/>
                </a:cxn>
                <a:cxn ang="0">
                  <a:pos x="6195" y="277"/>
                </a:cxn>
                <a:cxn ang="0">
                  <a:pos x="6035" y="701"/>
                </a:cxn>
                <a:cxn ang="0">
                  <a:pos x="6344" y="976"/>
                </a:cxn>
                <a:cxn ang="0">
                  <a:pos x="6624" y="1162"/>
                </a:cxn>
                <a:cxn ang="0">
                  <a:pos x="6467" y="1383"/>
                </a:cxn>
                <a:cxn ang="0">
                  <a:pos x="6269" y="1669"/>
                </a:cxn>
                <a:cxn ang="0">
                  <a:pos x="6395" y="1992"/>
                </a:cxn>
                <a:cxn ang="0">
                  <a:pos x="6498" y="2367"/>
                </a:cxn>
                <a:cxn ang="0">
                  <a:pos x="6227" y="2632"/>
                </a:cxn>
                <a:cxn ang="0">
                  <a:pos x="6223" y="2893"/>
                </a:cxn>
                <a:cxn ang="0">
                  <a:pos x="6023" y="3112"/>
                </a:cxn>
                <a:cxn ang="0">
                  <a:pos x="6341" y="3754"/>
                </a:cxn>
                <a:cxn ang="0">
                  <a:pos x="5893" y="4122"/>
                </a:cxn>
                <a:cxn ang="0">
                  <a:pos x="5789" y="4397"/>
                </a:cxn>
                <a:cxn ang="0">
                  <a:pos x="5760" y="4661"/>
                </a:cxn>
                <a:cxn ang="0">
                  <a:pos x="5994" y="5256"/>
                </a:cxn>
                <a:cxn ang="0">
                  <a:pos x="5840" y="5536"/>
                </a:cxn>
                <a:cxn ang="0">
                  <a:pos x="5592" y="5843"/>
                </a:cxn>
                <a:cxn ang="0">
                  <a:pos x="5413" y="6407"/>
                </a:cxn>
                <a:cxn ang="0">
                  <a:pos x="5490" y="6725"/>
                </a:cxn>
                <a:cxn ang="0">
                  <a:pos x="5696" y="6947"/>
                </a:cxn>
                <a:cxn ang="0">
                  <a:pos x="5515" y="7445"/>
                </a:cxn>
                <a:cxn ang="0">
                  <a:pos x="4925" y="7760"/>
                </a:cxn>
                <a:cxn ang="0">
                  <a:pos x="4450" y="7730"/>
                </a:cxn>
                <a:cxn ang="0">
                  <a:pos x="3731" y="7853"/>
                </a:cxn>
              </a:cxnLst>
              <a:rect l="0" t="0" r="r" b="b"/>
              <a:pathLst>
                <a:path w="6624" h="7927">
                  <a:moveTo>
                    <a:pt x="3507" y="7845"/>
                  </a:moveTo>
                  <a:cubicBezTo>
                    <a:pt x="3395" y="7760"/>
                    <a:pt x="3384" y="7744"/>
                    <a:pt x="3333" y="7607"/>
                  </a:cubicBezTo>
                  <a:cubicBezTo>
                    <a:pt x="3303" y="7530"/>
                    <a:pt x="3245" y="7447"/>
                    <a:pt x="3029" y="7176"/>
                  </a:cubicBezTo>
                  <a:lnTo>
                    <a:pt x="2986" y="7122"/>
                  </a:lnTo>
                  <a:lnTo>
                    <a:pt x="2784" y="7208"/>
                  </a:lnTo>
                  <a:lnTo>
                    <a:pt x="2683" y="7111"/>
                  </a:lnTo>
                  <a:lnTo>
                    <a:pt x="2581" y="7013"/>
                  </a:lnTo>
                  <a:lnTo>
                    <a:pt x="2464" y="7023"/>
                  </a:lnTo>
                  <a:cubicBezTo>
                    <a:pt x="2400" y="7029"/>
                    <a:pt x="2336" y="7037"/>
                    <a:pt x="2322" y="7042"/>
                  </a:cubicBezTo>
                  <a:cubicBezTo>
                    <a:pt x="2309" y="7045"/>
                    <a:pt x="2256" y="7133"/>
                    <a:pt x="2207" y="7235"/>
                  </a:cubicBezTo>
                  <a:cubicBezTo>
                    <a:pt x="2138" y="7378"/>
                    <a:pt x="2112" y="7448"/>
                    <a:pt x="2106" y="7523"/>
                  </a:cubicBezTo>
                  <a:cubicBezTo>
                    <a:pt x="2098" y="7592"/>
                    <a:pt x="2085" y="7632"/>
                    <a:pt x="2064" y="7651"/>
                  </a:cubicBezTo>
                  <a:cubicBezTo>
                    <a:pt x="2034" y="7679"/>
                    <a:pt x="2031" y="7677"/>
                    <a:pt x="1989" y="7624"/>
                  </a:cubicBezTo>
                  <a:cubicBezTo>
                    <a:pt x="1959" y="7587"/>
                    <a:pt x="1936" y="7573"/>
                    <a:pt x="1919" y="7581"/>
                  </a:cubicBezTo>
                  <a:cubicBezTo>
                    <a:pt x="1869" y="7599"/>
                    <a:pt x="1643" y="7755"/>
                    <a:pt x="1586" y="7811"/>
                  </a:cubicBezTo>
                  <a:lnTo>
                    <a:pt x="1528" y="7866"/>
                  </a:lnTo>
                  <a:lnTo>
                    <a:pt x="1479" y="7823"/>
                  </a:lnTo>
                  <a:cubicBezTo>
                    <a:pt x="1418" y="7773"/>
                    <a:pt x="1416" y="7760"/>
                    <a:pt x="1453" y="7397"/>
                  </a:cubicBezTo>
                  <a:cubicBezTo>
                    <a:pt x="1467" y="7256"/>
                    <a:pt x="1474" y="7131"/>
                    <a:pt x="1471" y="7120"/>
                  </a:cubicBezTo>
                  <a:cubicBezTo>
                    <a:pt x="1466" y="7109"/>
                    <a:pt x="1439" y="7095"/>
                    <a:pt x="1411" y="7088"/>
                  </a:cubicBezTo>
                  <a:cubicBezTo>
                    <a:pt x="1376" y="7080"/>
                    <a:pt x="1344" y="7051"/>
                    <a:pt x="1298" y="6989"/>
                  </a:cubicBezTo>
                  <a:cubicBezTo>
                    <a:pt x="1240" y="6911"/>
                    <a:pt x="1234" y="6893"/>
                    <a:pt x="1242" y="6839"/>
                  </a:cubicBezTo>
                  <a:cubicBezTo>
                    <a:pt x="1247" y="6807"/>
                    <a:pt x="1256" y="6767"/>
                    <a:pt x="1261" y="6754"/>
                  </a:cubicBezTo>
                  <a:cubicBezTo>
                    <a:pt x="1267" y="6736"/>
                    <a:pt x="1250" y="6715"/>
                    <a:pt x="1197" y="6683"/>
                  </a:cubicBezTo>
                  <a:cubicBezTo>
                    <a:pt x="1152" y="6656"/>
                    <a:pt x="1125" y="6627"/>
                    <a:pt x="1123" y="6610"/>
                  </a:cubicBezTo>
                  <a:cubicBezTo>
                    <a:pt x="1123" y="6576"/>
                    <a:pt x="1063" y="6464"/>
                    <a:pt x="1000" y="6379"/>
                  </a:cubicBezTo>
                  <a:cubicBezTo>
                    <a:pt x="973" y="6341"/>
                    <a:pt x="944" y="6325"/>
                    <a:pt x="898" y="6317"/>
                  </a:cubicBezTo>
                  <a:cubicBezTo>
                    <a:pt x="839" y="6307"/>
                    <a:pt x="835" y="6306"/>
                    <a:pt x="861" y="6279"/>
                  </a:cubicBezTo>
                  <a:cubicBezTo>
                    <a:pt x="882" y="6255"/>
                    <a:pt x="883" y="6240"/>
                    <a:pt x="869" y="6195"/>
                  </a:cubicBezTo>
                  <a:cubicBezTo>
                    <a:pt x="835" y="6096"/>
                    <a:pt x="818" y="6090"/>
                    <a:pt x="579" y="6083"/>
                  </a:cubicBezTo>
                  <a:lnTo>
                    <a:pt x="363" y="6080"/>
                  </a:lnTo>
                  <a:lnTo>
                    <a:pt x="359" y="6003"/>
                  </a:lnTo>
                  <a:cubicBezTo>
                    <a:pt x="355" y="5954"/>
                    <a:pt x="365" y="5904"/>
                    <a:pt x="387" y="5855"/>
                  </a:cubicBezTo>
                  <a:cubicBezTo>
                    <a:pt x="405" y="5813"/>
                    <a:pt x="419" y="5765"/>
                    <a:pt x="419" y="5749"/>
                  </a:cubicBezTo>
                  <a:cubicBezTo>
                    <a:pt x="419" y="5731"/>
                    <a:pt x="386" y="5671"/>
                    <a:pt x="346" y="5615"/>
                  </a:cubicBezTo>
                  <a:cubicBezTo>
                    <a:pt x="287" y="5531"/>
                    <a:pt x="271" y="5493"/>
                    <a:pt x="259" y="5410"/>
                  </a:cubicBezTo>
                  <a:cubicBezTo>
                    <a:pt x="242" y="5293"/>
                    <a:pt x="231" y="5256"/>
                    <a:pt x="210" y="5256"/>
                  </a:cubicBezTo>
                  <a:cubicBezTo>
                    <a:pt x="173" y="5256"/>
                    <a:pt x="181" y="5205"/>
                    <a:pt x="229" y="5139"/>
                  </a:cubicBezTo>
                  <a:lnTo>
                    <a:pt x="280" y="5066"/>
                  </a:lnTo>
                  <a:lnTo>
                    <a:pt x="221" y="4765"/>
                  </a:lnTo>
                  <a:lnTo>
                    <a:pt x="163" y="4464"/>
                  </a:lnTo>
                  <a:lnTo>
                    <a:pt x="82" y="4383"/>
                  </a:lnTo>
                  <a:lnTo>
                    <a:pt x="0" y="4299"/>
                  </a:lnTo>
                  <a:lnTo>
                    <a:pt x="91" y="4208"/>
                  </a:lnTo>
                  <a:cubicBezTo>
                    <a:pt x="178" y="4122"/>
                    <a:pt x="187" y="4117"/>
                    <a:pt x="245" y="4123"/>
                  </a:cubicBezTo>
                  <a:cubicBezTo>
                    <a:pt x="330" y="4136"/>
                    <a:pt x="347" y="4107"/>
                    <a:pt x="370" y="3928"/>
                  </a:cubicBezTo>
                  <a:cubicBezTo>
                    <a:pt x="381" y="3843"/>
                    <a:pt x="394" y="3763"/>
                    <a:pt x="399" y="3747"/>
                  </a:cubicBezTo>
                  <a:cubicBezTo>
                    <a:pt x="402" y="3731"/>
                    <a:pt x="453" y="3666"/>
                    <a:pt x="509" y="3603"/>
                  </a:cubicBezTo>
                  <a:cubicBezTo>
                    <a:pt x="565" y="3539"/>
                    <a:pt x="611" y="3475"/>
                    <a:pt x="611" y="3461"/>
                  </a:cubicBezTo>
                  <a:cubicBezTo>
                    <a:pt x="611" y="3416"/>
                    <a:pt x="365" y="3059"/>
                    <a:pt x="291" y="2995"/>
                  </a:cubicBezTo>
                  <a:cubicBezTo>
                    <a:pt x="226" y="2939"/>
                    <a:pt x="219" y="2927"/>
                    <a:pt x="187" y="2779"/>
                  </a:cubicBezTo>
                  <a:cubicBezTo>
                    <a:pt x="168" y="2695"/>
                    <a:pt x="155" y="2613"/>
                    <a:pt x="159" y="2600"/>
                  </a:cubicBezTo>
                  <a:cubicBezTo>
                    <a:pt x="165" y="2575"/>
                    <a:pt x="263" y="2504"/>
                    <a:pt x="291" y="2504"/>
                  </a:cubicBezTo>
                  <a:cubicBezTo>
                    <a:pt x="299" y="2504"/>
                    <a:pt x="322" y="2533"/>
                    <a:pt x="339" y="2568"/>
                  </a:cubicBezTo>
                  <a:cubicBezTo>
                    <a:pt x="383" y="2653"/>
                    <a:pt x="419" y="2651"/>
                    <a:pt x="464" y="2560"/>
                  </a:cubicBezTo>
                  <a:cubicBezTo>
                    <a:pt x="507" y="2471"/>
                    <a:pt x="541" y="2450"/>
                    <a:pt x="706" y="2408"/>
                  </a:cubicBezTo>
                  <a:cubicBezTo>
                    <a:pt x="840" y="2376"/>
                    <a:pt x="867" y="2376"/>
                    <a:pt x="867" y="2415"/>
                  </a:cubicBezTo>
                  <a:cubicBezTo>
                    <a:pt x="867" y="2448"/>
                    <a:pt x="962" y="2520"/>
                    <a:pt x="1005" y="2520"/>
                  </a:cubicBezTo>
                  <a:cubicBezTo>
                    <a:pt x="1026" y="2520"/>
                    <a:pt x="1128" y="2485"/>
                    <a:pt x="1232" y="2442"/>
                  </a:cubicBezTo>
                  <a:cubicBezTo>
                    <a:pt x="1335" y="2399"/>
                    <a:pt x="1435" y="2359"/>
                    <a:pt x="1455" y="2354"/>
                  </a:cubicBezTo>
                  <a:cubicBezTo>
                    <a:pt x="1507" y="2336"/>
                    <a:pt x="1511" y="2303"/>
                    <a:pt x="1467" y="2205"/>
                  </a:cubicBezTo>
                  <a:cubicBezTo>
                    <a:pt x="1421" y="2103"/>
                    <a:pt x="1419" y="2074"/>
                    <a:pt x="1450" y="2031"/>
                  </a:cubicBezTo>
                  <a:cubicBezTo>
                    <a:pt x="1469" y="2005"/>
                    <a:pt x="1490" y="2002"/>
                    <a:pt x="1594" y="2005"/>
                  </a:cubicBezTo>
                  <a:cubicBezTo>
                    <a:pt x="1711" y="2010"/>
                    <a:pt x="1719" y="2008"/>
                    <a:pt x="1773" y="1960"/>
                  </a:cubicBezTo>
                  <a:cubicBezTo>
                    <a:pt x="1803" y="1935"/>
                    <a:pt x="1835" y="1912"/>
                    <a:pt x="1842" y="1912"/>
                  </a:cubicBezTo>
                  <a:cubicBezTo>
                    <a:pt x="1850" y="1912"/>
                    <a:pt x="1930" y="1978"/>
                    <a:pt x="2021" y="2059"/>
                  </a:cubicBezTo>
                  <a:cubicBezTo>
                    <a:pt x="2147" y="2175"/>
                    <a:pt x="2178" y="2208"/>
                    <a:pt x="2154" y="2213"/>
                  </a:cubicBezTo>
                  <a:cubicBezTo>
                    <a:pt x="2120" y="2219"/>
                    <a:pt x="2083" y="2245"/>
                    <a:pt x="2083" y="2264"/>
                  </a:cubicBezTo>
                  <a:cubicBezTo>
                    <a:pt x="2083" y="2271"/>
                    <a:pt x="2139" y="2317"/>
                    <a:pt x="2207" y="2368"/>
                  </a:cubicBezTo>
                  <a:cubicBezTo>
                    <a:pt x="2315" y="2450"/>
                    <a:pt x="2359" y="2471"/>
                    <a:pt x="2546" y="2531"/>
                  </a:cubicBezTo>
                  <a:cubicBezTo>
                    <a:pt x="2832" y="2623"/>
                    <a:pt x="2834" y="2621"/>
                    <a:pt x="2751" y="2371"/>
                  </a:cubicBezTo>
                  <a:cubicBezTo>
                    <a:pt x="2719" y="2272"/>
                    <a:pt x="2691" y="2178"/>
                    <a:pt x="2691" y="2163"/>
                  </a:cubicBezTo>
                  <a:cubicBezTo>
                    <a:pt x="2691" y="2141"/>
                    <a:pt x="2712" y="2138"/>
                    <a:pt x="2840" y="2141"/>
                  </a:cubicBezTo>
                  <a:lnTo>
                    <a:pt x="2987" y="2144"/>
                  </a:lnTo>
                  <a:lnTo>
                    <a:pt x="3019" y="2051"/>
                  </a:lnTo>
                  <a:cubicBezTo>
                    <a:pt x="3037" y="2002"/>
                    <a:pt x="3061" y="1957"/>
                    <a:pt x="3074" y="1952"/>
                  </a:cubicBezTo>
                  <a:cubicBezTo>
                    <a:pt x="3087" y="1947"/>
                    <a:pt x="3141" y="1938"/>
                    <a:pt x="3194" y="1933"/>
                  </a:cubicBezTo>
                  <a:cubicBezTo>
                    <a:pt x="3320" y="1920"/>
                    <a:pt x="3351" y="1904"/>
                    <a:pt x="3339" y="1859"/>
                  </a:cubicBezTo>
                  <a:cubicBezTo>
                    <a:pt x="3331" y="1832"/>
                    <a:pt x="3347" y="1808"/>
                    <a:pt x="3403" y="1754"/>
                  </a:cubicBezTo>
                  <a:cubicBezTo>
                    <a:pt x="3443" y="1715"/>
                    <a:pt x="3475" y="1679"/>
                    <a:pt x="3475" y="1671"/>
                  </a:cubicBezTo>
                  <a:cubicBezTo>
                    <a:pt x="3475" y="1663"/>
                    <a:pt x="3426" y="1618"/>
                    <a:pt x="3363" y="1573"/>
                  </a:cubicBezTo>
                  <a:cubicBezTo>
                    <a:pt x="3248" y="1490"/>
                    <a:pt x="3242" y="1480"/>
                    <a:pt x="3231" y="1347"/>
                  </a:cubicBezTo>
                  <a:cubicBezTo>
                    <a:pt x="3223" y="1258"/>
                    <a:pt x="3229" y="1248"/>
                    <a:pt x="3360" y="1175"/>
                  </a:cubicBezTo>
                  <a:cubicBezTo>
                    <a:pt x="3648" y="1011"/>
                    <a:pt x="3835" y="895"/>
                    <a:pt x="3931" y="815"/>
                  </a:cubicBezTo>
                  <a:cubicBezTo>
                    <a:pt x="4029" y="735"/>
                    <a:pt x="4047" y="727"/>
                    <a:pt x="4106" y="731"/>
                  </a:cubicBezTo>
                  <a:cubicBezTo>
                    <a:pt x="4176" y="736"/>
                    <a:pt x="4175" y="733"/>
                    <a:pt x="4152" y="842"/>
                  </a:cubicBezTo>
                  <a:cubicBezTo>
                    <a:pt x="4147" y="867"/>
                    <a:pt x="4152" y="887"/>
                    <a:pt x="4167" y="891"/>
                  </a:cubicBezTo>
                  <a:cubicBezTo>
                    <a:pt x="4189" y="899"/>
                    <a:pt x="4704" y="791"/>
                    <a:pt x="4736" y="770"/>
                  </a:cubicBezTo>
                  <a:cubicBezTo>
                    <a:pt x="4747" y="763"/>
                    <a:pt x="4816" y="637"/>
                    <a:pt x="4891" y="490"/>
                  </a:cubicBezTo>
                  <a:lnTo>
                    <a:pt x="5027" y="221"/>
                  </a:lnTo>
                  <a:lnTo>
                    <a:pt x="5155" y="154"/>
                  </a:lnTo>
                  <a:cubicBezTo>
                    <a:pt x="5282" y="88"/>
                    <a:pt x="5285" y="88"/>
                    <a:pt x="5375" y="104"/>
                  </a:cubicBezTo>
                  <a:cubicBezTo>
                    <a:pt x="5443" y="117"/>
                    <a:pt x="5475" y="133"/>
                    <a:pt x="5503" y="165"/>
                  </a:cubicBezTo>
                  <a:cubicBezTo>
                    <a:pt x="5522" y="189"/>
                    <a:pt x="5539" y="215"/>
                    <a:pt x="5539" y="221"/>
                  </a:cubicBezTo>
                  <a:cubicBezTo>
                    <a:pt x="5539" y="226"/>
                    <a:pt x="5554" y="235"/>
                    <a:pt x="5571" y="242"/>
                  </a:cubicBezTo>
                  <a:cubicBezTo>
                    <a:pt x="5619" y="256"/>
                    <a:pt x="5792" y="133"/>
                    <a:pt x="5821" y="63"/>
                  </a:cubicBezTo>
                  <a:cubicBezTo>
                    <a:pt x="5848" y="0"/>
                    <a:pt x="5845" y="0"/>
                    <a:pt x="6008" y="66"/>
                  </a:cubicBezTo>
                  <a:cubicBezTo>
                    <a:pt x="6104" y="104"/>
                    <a:pt x="6227" y="192"/>
                    <a:pt x="6227" y="219"/>
                  </a:cubicBezTo>
                  <a:cubicBezTo>
                    <a:pt x="6227" y="229"/>
                    <a:pt x="6213" y="255"/>
                    <a:pt x="6195" y="277"/>
                  </a:cubicBezTo>
                  <a:cubicBezTo>
                    <a:pt x="6178" y="299"/>
                    <a:pt x="6163" y="339"/>
                    <a:pt x="6163" y="365"/>
                  </a:cubicBezTo>
                  <a:cubicBezTo>
                    <a:pt x="6163" y="421"/>
                    <a:pt x="6143" y="463"/>
                    <a:pt x="6082" y="535"/>
                  </a:cubicBezTo>
                  <a:cubicBezTo>
                    <a:pt x="6040" y="581"/>
                    <a:pt x="6035" y="597"/>
                    <a:pt x="6035" y="701"/>
                  </a:cubicBezTo>
                  <a:cubicBezTo>
                    <a:pt x="6035" y="799"/>
                    <a:pt x="6042" y="824"/>
                    <a:pt x="6067" y="847"/>
                  </a:cubicBezTo>
                  <a:cubicBezTo>
                    <a:pt x="6085" y="863"/>
                    <a:pt x="6103" y="888"/>
                    <a:pt x="6107" y="904"/>
                  </a:cubicBezTo>
                  <a:cubicBezTo>
                    <a:pt x="6123" y="955"/>
                    <a:pt x="6231" y="989"/>
                    <a:pt x="6344" y="976"/>
                  </a:cubicBezTo>
                  <a:lnTo>
                    <a:pt x="6447" y="965"/>
                  </a:lnTo>
                  <a:lnTo>
                    <a:pt x="6535" y="1063"/>
                  </a:lnTo>
                  <a:lnTo>
                    <a:pt x="6624" y="1162"/>
                  </a:lnTo>
                  <a:lnTo>
                    <a:pt x="6605" y="1245"/>
                  </a:lnTo>
                  <a:cubicBezTo>
                    <a:pt x="6587" y="1322"/>
                    <a:pt x="6583" y="1328"/>
                    <a:pt x="6531" y="1336"/>
                  </a:cubicBezTo>
                  <a:cubicBezTo>
                    <a:pt x="6490" y="1343"/>
                    <a:pt x="6475" y="1354"/>
                    <a:pt x="6467" y="1383"/>
                  </a:cubicBezTo>
                  <a:cubicBezTo>
                    <a:pt x="6461" y="1410"/>
                    <a:pt x="6418" y="1448"/>
                    <a:pt x="6336" y="1503"/>
                  </a:cubicBezTo>
                  <a:cubicBezTo>
                    <a:pt x="6267" y="1547"/>
                    <a:pt x="6213" y="1594"/>
                    <a:pt x="6213" y="1608"/>
                  </a:cubicBezTo>
                  <a:cubicBezTo>
                    <a:pt x="6211" y="1621"/>
                    <a:pt x="6237" y="1648"/>
                    <a:pt x="6269" y="1669"/>
                  </a:cubicBezTo>
                  <a:cubicBezTo>
                    <a:pt x="6315" y="1699"/>
                    <a:pt x="6325" y="1712"/>
                    <a:pt x="6315" y="1741"/>
                  </a:cubicBezTo>
                  <a:cubicBezTo>
                    <a:pt x="6285" y="1839"/>
                    <a:pt x="6287" y="1845"/>
                    <a:pt x="6346" y="1882"/>
                  </a:cubicBezTo>
                  <a:cubicBezTo>
                    <a:pt x="6402" y="1919"/>
                    <a:pt x="6405" y="1922"/>
                    <a:pt x="6395" y="1992"/>
                  </a:cubicBezTo>
                  <a:cubicBezTo>
                    <a:pt x="6386" y="2064"/>
                    <a:pt x="6387" y="2067"/>
                    <a:pt x="6474" y="2160"/>
                  </a:cubicBezTo>
                  <a:cubicBezTo>
                    <a:pt x="6523" y="2213"/>
                    <a:pt x="6563" y="2264"/>
                    <a:pt x="6563" y="2274"/>
                  </a:cubicBezTo>
                  <a:cubicBezTo>
                    <a:pt x="6563" y="2283"/>
                    <a:pt x="6535" y="2325"/>
                    <a:pt x="6498" y="2367"/>
                  </a:cubicBezTo>
                  <a:cubicBezTo>
                    <a:pt x="6442" y="2429"/>
                    <a:pt x="6434" y="2448"/>
                    <a:pt x="6439" y="2498"/>
                  </a:cubicBezTo>
                  <a:cubicBezTo>
                    <a:pt x="6445" y="2554"/>
                    <a:pt x="6445" y="2554"/>
                    <a:pt x="6392" y="2544"/>
                  </a:cubicBezTo>
                  <a:cubicBezTo>
                    <a:pt x="6343" y="2535"/>
                    <a:pt x="6328" y="2543"/>
                    <a:pt x="6227" y="2632"/>
                  </a:cubicBezTo>
                  <a:cubicBezTo>
                    <a:pt x="6165" y="2687"/>
                    <a:pt x="6115" y="2739"/>
                    <a:pt x="6115" y="2751"/>
                  </a:cubicBezTo>
                  <a:cubicBezTo>
                    <a:pt x="6115" y="2760"/>
                    <a:pt x="6141" y="2794"/>
                    <a:pt x="6171" y="2824"/>
                  </a:cubicBezTo>
                  <a:cubicBezTo>
                    <a:pt x="6203" y="2855"/>
                    <a:pt x="6226" y="2885"/>
                    <a:pt x="6223" y="2893"/>
                  </a:cubicBezTo>
                  <a:cubicBezTo>
                    <a:pt x="6221" y="2899"/>
                    <a:pt x="6176" y="2930"/>
                    <a:pt x="6123" y="2957"/>
                  </a:cubicBezTo>
                  <a:lnTo>
                    <a:pt x="6027" y="3008"/>
                  </a:lnTo>
                  <a:lnTo>
                    <a:pt x="6023" y="3112"/>
                  </a:lnTo>
                  <a:cubicBezTo>
                    <a:pt x="6016" y="3259"/>
                    <a:pt x="6079" y="3391"/>
                    <a:pt x="6218" y="3523"/>
                  </a:cubicBezTo>
                  <a:lnTo>
                    <a:pt x="6319" y="3621"/>
                  </a:lnTo>
                  <a:lnTo>
                    <a:pt x="6341" y="3754"/>
                  </a:lnTo>
                  <a:cubicBezTo>
                    <a:pt x="6373" y="3944"/>
                    <a:pt x="6376" y="3936"/>
                    <a:pt x="6285" y="3936"/>
                  </a:cubicBezTo>
                  <a:cubicBezTo>
                    <a:pt x="6207" y="3936"/>
                    <a:pt x="6205" y="3936"/>
                    <a:pt x="6168" y="4010"/>
                  </a:cubicBezTo>
                  <a:cubicBezTo>
                    <a:pt x="6122" y="4103"/>
                    <a:pt x="6067" y="4125"/>
                    <a:pt x="5893" y="4122"/>
                  </a:cubicBezTo>
                  <a:cubicBezTo>
                    <a:pt x="5775" y="4119"/>
                    <a:pt x="5770" y="4120"/>
                    <a:pt x="5743" y="4165"/>
                  </a:cubicBezTo>
                  <a:cubicBezTo>
                    <a:pt x="5728" y="4192"/>
                    <a:pt x="5715" y="4223"/>
                    <a:pt x="5715" y="4235"/>
                  </a:cubicBezTo>
                  <a:cubicBezTo>
                    <a:pt x="5715" y="4248"/>
                    <a:pt x="5749" y="4320"/>
                    <a:pt x="5789" y="4397"/>
                  </a:cubicBezTo>
                  <a:lnTo>
                    <a:pt x="5861" y="4536"/>
                  </a:lnTo>
                  <a:lnTo>
                    <a:pt x="5811" y="4599"/>
                  </a:lnTo>
                  <a:lnTo>
                    <a:pt x="5760" y="4661"/>
                  </a:lnTo>
                  <a:lnTo>
                    <a:pt x="5786" y="4781"/>
                  </a:lnTo>
                  <a:cubicBezTo>
                    <a:pt x="5808" y="4895"/>
                    <a:pt x="5819" y="4914"/>
                    <a:pt x="5939" y="5066"/>
                  </a:cubicBezTo>
                  <a:cubicBezTo>
                    <a:pt x="6071" y="5232"/>
                    <a:pt x="6077" y="5255"/>
                    <a:pt x="5994" y="5256"/>
                  </a:cubicBezTo>
                  <a:cubicBezTo>
                    <a:pt x="5957" y="5256"/>
                    <a:pt x="5939" y="5312"/>
                    <a:pt x="5939" y="5440"/>
                  </a:cubicBezTo>
                  <a:lnTo>
                    <a:pt x="5939" y="5504"/>
                  </a:lnTo>
                  <a:lnTo>
                    <a:pt x="5840" y="5536"/>
                  </a:lnTo>
                  <a:lnTo>
                    <a:pt x="5739" y="5568"/>
                  </a:lnTo>
                  <a:lnTo>
                    <a:pt x="5749" y="5760"/>
                  </a:lnTo>
                  <a:lnTo>
                    <a:pt x="5592" y="5843"/>
                  </a:lnTo>
                  <a:lnTo>
                    <a:pt x="5435" y="5925"/>
                  </a:lnTo>
                  <a:lnTo>
                    <a:pt x="5442" y="6157"/>
                  </a:lnTo>
                  <a:cubicBezTo>
                    <a:pt x="5447" y="6379"/>
                    <a:pt x="5445" y="6389"/>
                    <a:pt x="5413" y="6407"/>
                  </a:cubicBezTo>
                  <a:cubicBezTo>
                    <a:pt x="5362" y="6434"/>
                    <a:pt x="5373" y="6466"/>
                    <a:pt x="5448" y="6507"/>
                  </a:cubicBezTo>
                  <a:cubicBezTo>
                    <a:pt x="5519" y="6547"/>
                    <a:pt x="5519" y="6549"/>
                    <a:pt x="5501" y="6659"/>
                  </a:cubicBezTo>
                  <a:lnTo>
                    <a:pt x="5490" y="6725"/>
                  </a:lnTo>
                  <a:lnTo>
                    <a:pt x="5594" y="6786"/>
                  </a:lnTo>
                  <a:cubicBezTo>
                    <a:pt x="5651" y="6819"/>
                    <a:pt x="5703" y="6856"/>
                    <a:pt x="5707" y="6869"/>
                  </a:cubicBezTo>
                  <a:cubicBezTo>
                    <a:pt x="5712" y="6882"/>
                    <a:pt x="5707" y="6917"/>
                    <a:pt x="5696" y="6947"/>
                  </a:cubicBezTo>
                  <a:cubicBezTo>
                    <a:pt x="5679" y="6994"/>
                    <a:pt x="5682" y="7021"/>
                    <a:pt x="5712" y="7139"/>
                  </a:cubicBezTo>
                  <a:cubicBezTo>
                    <a:pt x="5752" y="7296"/>
                    <a:pt x="5749" y="7307"/>
                    <a:pt x="5643" y="7335"/>
                  </a:cubicBezTo>
                  <a:cubicBezTo>
                    <a:pt x="5583" y="7349"/>
                    <a:pt x="5567" y="7363"/>
                    <a:pt x="5515" y="7445"/>
                  </a:cubicBezTo>
                  <a:cubicBezTo>
                    <a:pt x="5461" y="7533"/>
                    <a:pt x="5453" y="7541"/>
                    <a:pt x="5367" y="7560"/>
                  </a:cubicBezTo>
                  <a:cubicBezTo>
                    <a:pt x="5307" y="7575"/>
                    <a:pt x="5229" y="7615"/>
                    <a:pt x="5136" y="7677"/>
                  </a:cubicBezTo>
                  <a:cubicBezTo>
                    <a:pt x="5003" y="7767"/>
                    <a:pt x="4991" y="7771"/>
                    <a:pt x="4925" y="7760"/>
                  </a:cubicBezTo>
                  <a:cubicBezTo>
                    <a:pt x="4871" y="7752"/>
                    <a:pt x="4837" y="7759"/>
                    <a:pt x="4763" y="7791"/>
                  </a:cubicBezTo>
                  <a:cubicBezTo>
                    <a:pt x="4647" y="7843"/>
                    <a:pt x="4631" y="7842"/>
                    <a:pt x="4531" y="7781"/>
                  </a:cubicBezTo>
                  <a:lnTo>
                    <a:pt x="4450" y="7730"/>
                  </a:lnTo>
                  <a:lnTo>
                    <a:pt x="4317" y="7773"/>
                  </a:lnTo>
                  <a:cubicBezTo>
                    <a:pt x="4173" y="7819"/>
                    <a:pt x="4021" y="7829"/>
                    <a:pt x="3903" y="7797"/>
                  </a:cubicBezTo>
                  <a:cubicBezTo>
                    <a:pt x="3835" y="7779"/>
                    <a:pt x="3832" y="7779"/>
                    <a:pt x="3731" y="7853"/>
                  </a:cubicBezTo>
                  <a:cubicBezTo>
                    <a:pt x="3675" y="7895"/>
                    <a:pt x="3626" y="7927"/>
                    <a:pt x="3621" y="7927"/>
                  </a:cubicBezTo>
                  <a:cubicBezTo>
                    <a:pt x="3616" y="7927"/>
                    <a:pt x="3565" y="7890"/>
                    <a:pt x="3507" y="7845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9" name="Сахалинская область"/>
            <p:cNvSpPr>
              <a:spLocks/>
            </p:cNvSpPr>
            <p:nvPr/>
          </p:nvSpPr>
          <p:spPr bwMode="auto">
            <a:xfrm>
              <a:off x="14195425" y="3502971"/>
              <a:ext cx="1323975" cy="1381938"/>
            </a:xfrm>
            <a:custGeom>
              <a:avLst/>
              <a:gdLst/>
              <a:ahLst/>
              <a:cxnLst>
                <a:cxn ang="0">
                  <a:pos x="1870" y="2283"/>
                </a:cxn>
                <a:cxn ang="0">
                  <a:pos x="1792" y="2232"/>
                </a:cxn>
                <a:cxn ang="0">
                  <a:pos x="1502" y="1825"/>
                </a:cxn>
                <a:cxn ang="0">
                  <a:pos x="1360" y="1656"/>
                </a:cxn>
                <a:cxn ang="0">
                  <a:pos x="1005" y="1277"/>
                </a:cxn>
                <a:cxn ang="0">
                  <a:pos x="718" y="929"/>
                </a:cxn>
                <a:cxn ang="0">
                  <a:pos x="589" y="869"/>
                </a:cxn>
                <a:cxn ang="0">
                  <a:pos x="248" y="566"/>
                </a:cxn>
                <a:cxn ang="0">
                  <a:pos x="194" y="339"/>
                </a:cxn>
                <a:cxn ang="0">
                  <a:pos x="205" y="233"/>
                </a:cxn>
                <a:cxn ang="0">
                  <a:pos x="62" y="97"/>
                </a:cxn>
                <a:cxn ang="0">
                  <a:pos x="43" y="16"/>
                </a:cxn>
                <a:cxn ang="0">
                  <a:pos x="174" y="105"/>
                </a:cxn>
                <a:cxn ang="0">
                  <a:pos x="406" y="326"/>
                </a:cxn>
                <a:cxn ang="0">
                  <a:pos x="560" y="499"/>
                </a:cxn>
                <a:cxn ang="0">
                  <a:pos x="875" y="720"/>
                </a:cxn>
                <a:cxn ang="0">
                  <a:pos x="1533" y="1094"/>
                </a:cxn>
                <a:cxn ang="0">
                  <a:pos x="1442" y="1157"/>
                </a:cxn>
                <a:cxn ang="0">
                  <a:pos x="1325" y="1229"/>
                </a:cxn>
                <a:cxn ang="0">
                  <a:pos x="1398" y="1441"/>
                </a:cxn>
                <a:cxn ang="0">
                  <a:pos x="1522" y="1720"/>
                </a:cxn>
                <a:cxn ang="0">
                  <a:pos x="1914" y="1942"/>
                </a:cxn>
                <a:cxn ang="0">
                  <a:pos x="2125" y="2069"/>
                </a:cxn>
                <a:cxn ang="0">
                  <a:pos x="1990" y="2054"/>
                </a:cxn>
                <a:cxn ang="0">
                  <a:pos x="1882" y="2061"/>
                </a:cxn>
                <a:cxn ang="0">
                  <a:pos x="1936" y="2257"/>
                </a:cxn>
                <a:cxn ang="0">
                  <a:pos x="1870" y="2283"/>
                </a:cxn>
              </a:cxnLst>
              <a:rect l="0" t="0" r="r" b="b"/>
              <a:pathLst>
                <a:path w="2222" h="2325">
                  <a:moveTo>
                    <a:pt x="1870" y="2283"/>
                  </a:moveTo>
                  <a:cubicBezTo>
                    <a:pt x="1845" y="2269"/>
                    <a:pt x="1810" y="2246"/>
                    <a:pt x="1792" y="2232"/>
                  </a:cubicBezTo>
                  <a:cubicBezTo>
                    <a:pt x="1731" y="2179"/>
                    <a:pt x="1576" y="1961"/>
                    <a:pt x="1502" y="1825"/>
                  </a:cubicBezTo>
                  <a:cubicBezTo>
                    <a:pt x="1437" y="1704"/>
                    <a:pt x="1419" y="1681"/>
                    <a:pt x="1360" y="1656"/>
                  </a:cubicBezTo>
                  <a:cubicBezTo>
                    <a:pt x="1304" y="1632"/>
                    <a:pt x="1238" y="1561"/>
                    <a:pt x="1005" y="1277"/>
                  </a:cubicBezTo>
                  <a:lnTo>
                    <a:pt x="718" y="929"/>
                  </a:lnTo>
                  <a:lnTo>
                    <a:pt x="589" y="869"/>
                  </a:lnTo>
                  <a:cubicBezTo>
                    <a:pt x="427" y="795"/>
                    <a:pt x="350" y="726"/>
                    <a:pt x="248" y="566"/>
                  </a:cubicBezTo>
                  <a:cubicBezTo>
                    <a:pt x="162" y="432"/>
                    <a:pt x="150" y="385"/>
                    <a:pt x="194" y="339"/>
                  </a:cubicBezTo>
                  <a:cubicBezTo>
                    <a:pt x="214" y="315"/>
                    <a:pt x="218" y="296"/>
                    <a:pt x="205" y="233"/>
                  </a:cubicBezTo>
                  <a:cubicBezTo>
                    <a:pt x="190" y="157"/>
                    <a:pt x="184" y="150"/>
                    <a:pt x="62" y="97"/>
                  </a:cubicBezTo>
                  <a:cubicBezTo>
                    <a:pt x="8" y="75"/>
                    <a:pt x="0" y="41"/>
                    <a:pt x="43" y="16"/>
                  </a:cubicBezTo>
                  <a:cubicBezTo>
                    <a:pt x="67" y="0"/>
                    <a:pt x="86" y="14"/>
                    <a:pt x="174" y="105"/>
                  </a:cubicBezTo>
                  <a:cubicBezTo>
                    <a:pt x="230" y="165"/>
                    <a:pt x="334" y="264"/>
                    <a:pt x="406" y="326"/>
                  </a:cubicBezTo>
                  <a:cubicBezTo>
                    <a:pt x="488" y="398"/>
                    <a:pt x="544" y="462"/>
                    <a:pt x="560" y="499"/>
                  </a:cubicBezTo>
                  <a:cubicBezTo>
                    <a:pt x="581" y="553"/>
                    <a:pt x="611" y="574"/>
                    <a:pt x="875" y="720"/>
                  </a:cubicBezTo>
                  <a:cubicBezTo>
                    <a:pt x="1373" y="997"/>
                    <a:pt x="1518" y="1080"/>
                    <a:pt x="1533" y="1094"/>
                  </a:cubicBezTo>
                  <a:cubicBezTo>
                    <a:pt x="1542" y="1102"/>
                    <a:pt x="1506" y="1128"/>
                    <a:pt x="1442" y="1157"/>
                  </a:cubicBezTo>
                  <a:cubicBezTo>
                    <a:pt x="1382" y="1184"/>
                    <a:pt x="1330" y="1216"/>
                    <a:pt x="1325" y="1229"/>
                  </a:cubicBezTo>
                  <a:cubicBezTo>
                    <a:pt x="1320" y="1241"/>
                    <a:pt x="1354" y="1337"/>
                    <a:pt x="1398" y="1441"/>
                  </a:cubicBezTo>
                  <a:cubicBezTo>
                    <a:pt x="1445" y="1545"/>
                    <a:pt x="1499" y="1670"/>
                    <a:pt x="1522" y="1720"/>
                  </a:cubicBezTo>
                  <a:cubicBezTo>
                    <a:pt x="1568" y="1825"/>
                    <a:pt x="1581" y="1832"/>
                    <a:pt x="1914" y="1942"/>
                  </a:cubicBezTo>
                  <a:cubicBezTo>
                    <a:pt x="2120" y="2009"/>
                    <a:pt x="2222" y="2070"/>
                    <a:pt x="2125" y="2069"/>
                  </a:cubicBezTo>
                  <a:cubicBezTo>
                    <a:pt x="2099" y="2069"/>
                    <a:pt x="2038" y="2062"/>
                    <a:pt x="1990" y="2054"/>
                  </a:cubicBezTo>
                  <a:cubicBezTo>
                    <a:pt x="1926" y="2045"/>
                    <a:pt x="1896" y="2046"/>
                    <a:pt x="1882" y="2061"/>
                  </a:cubicBezTo>
                  <a:cubicBezTo>
                    <a:pt x="1859" y="2081"/>
                    <a:pt x="1858" y="2077"/>
                    <a:pt x="1936" y="2257"/>
                  </a:cubicBezTo>
                  <a:cubicBezTo>
                    <a:pt x="1963" y="2318"/>
                    <a:pt x="1947" y="2325"/>
                    <a:pt x="1870" y="228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0" name="Хабаровский край"/>
            <p:cNvSpPr>
              <a:spLocks/>
            </p:cNvSpPr>
            <p:nvPr/>
          </p:nvSpPr>
          <p:spPr bwMode="auto">
            <a:xfrm>
              <a:off x="12642850" y="2054319"/>
              <a:ext cx="2143125" cy="3469140"/>
            </a:xfrm>
            <a:custGeom>
              <a:avLst/>
              <a:gdLst/>
              <a:ahLst/>
              <a:cxnLst>
                <a:cxn ang="0">
                  <a:pos x="2704" y="5411"/>
                </a:cxn>
                <a:cxn ang="0">
                  <a:pos x="2416" y="5249"/>
                </a:cxn>
                <a:cxn ang="0">
                  <a:pos x="1936" y="5320"/>
                </a:cxn>
                <a:cxn ang="0">
                  <a:pos x="1654" y="5256"/>
                </a:cxn>
                <a:cxn ang="0">
                  <a:pos x="1323" y="4889"/>
                </a:cxn>
                <a:cxn ang="0">
                  <a:pos x="1472" y="4379"/>
                </a:cxn>
                <a:cxn ang="0">
                  <a:pos x="1558" y="4155"/>
                </a:cxn>
                <a:cxn ang="0">
                  <a:pos x="1400" y="3784"/>
                </a:cxn>
                <a:cxn ang="0">
                  <a:pos x="1096" y="4104"/>
                </a:cxn>
                <a:cxn ang="0">
                  <a:pos x="699" y="4120"/>
                </a:cxn>
                <a:cxn ang="0">
                  <a:pos x="757" y="3476"/>
                </a:cxn>
                <a:cxn ang="0">
                  <a:pos x="486" y="3454"/>
                </a:cxn>
                <a:cxn ang="0">
                  <a:pos x="302" y="3248"/>
                </a:cxn>
                <a:cxn ang="0">
                  <a:pos x="104" y="2953"/>
                </a:cxn>
                <a:cxn ang="0">
                  <a:pos x="35" y="2491"/>
                </a:cxn>
                <a:cxn ang="0">
                  <a:pos x="342" y="2104"/>
                </a:cxn>
                <a:cxn ang="0">
                  <a:pos x="534" y="1849"/>
                </a:cxn>
                <a:cxn ang="0">
                  <a:pos x="522" y="1340"/>
                </a:cxn>
                <a:cxn ang="0">
                  <a:pos x="398" y="721"/>
                </a:cxn>
                <a:cxn ang="0">
                  <a:pos x="467" y="478"/>
                </a:cxn>
                <a:cxn ang="0">
                  <a:pos x="790" y="289"/>
                </a:cxn>
                <a:cxn ang="0">
                  <a:pos x="957" y="121"/>
                </a:cxn>
                <a:cxn ang="0">
                  <a:pos x="1437" y="166"/>
                </a:cxn>
                <a:cxn ang="0">
                  <a:pos x="1392" y="363"/>
                </a:cxn>
                <a:cxn ang="0">
                  <a:pos x="1803" y="417"/>
                </a:cxn>
                <a:cxn ang="0">
                  <a:pos x="1794" y="598"/>
                </a:cxn>
                <a:cxn ang="0">
                  <a:pos x="1478" y="937"/>
                </a:cxn>
                <a:cxn ang="0">
                  <a:pos x="1302" y="1539"/>
                </a:cxn>
                <a:cxn ang="0">
                  <a:pos x="1394" y="1806"/>
                </a:cxn>
                <a:cxn ang="0">
                  <a:pos x="1320" y="2428"/>
                </a:cxn>
                <a:cxn ang="0">
                  <a:pos x="1206" y="3361"/>
                </a:cxn>
                <a:cxn ang="0">
                  <a:pos x="1581" y="3233"/>
                </a:cxn>
                <a:cxn ang="0">
                  <a:pos x="1784" y="3302"/>
                </a:cxn>
                <a:cxn ang="0">
                  <a:pos x="1949" y="3409"/>
                </a:cxn>
                <a:cxn ang="0">
                  <a:pos x="2026" y="3036"/>
                </a:cxn>
                <a:cxn ang="0">
                  <a:pos x="2459" y="2939"/>
                </a:cxn>
                <a:cxn ang="0">
                  <a:pos x="2902" y="3228"/>
                </a:cxn>
                <a:cxn ang="0">
                  <a:pos x="3458" y="4254"/>
                </a:cxn>
                <a:cxn ang="0">
                  <a:pos x="3581" y="4904"/>
                </a:cxn>
                <a:cxn ang="0">
                  <a:pos x="3155" y="4936"/>
                </a:cxn>
                <a:cxn ang="0">
                  <a:pos x="3387" y="5009"/>
                </a:cxn>
                <a:cxn ang="0">
                  <a:pos x="3341" y="5201"/>
                </a:cxn>
                <a:cxn ang="0">
                  <a:pos x="3331" y="5414"/>
                </a:cxn>
                <a:cxn ang="0">
                  <a:pos x="2944" y="5537"/>
                </a:cxn>
                <a:cxn ang="0">
                  <a:pos x="2832" y="5825"/>
                </a:cxn>
              </a:cxnLst>
              <a:rect l="0" t="0" r="r" b="b"/>
              <a:pathLst>
                <a:path w="3589" h="5825">
                  <a:moveTo>
                    <a:pt x="2792" y="5760"/>
                  </a:moveTo>
                  <a:cubicBezTo>
                    <a:pt x="2773" y="5713"/>
                    <a:pt x="2768" y="5672"/>
                    <a:pt x="2776" y="5616"/>
                  </a:cubicBezTo>
                  <a:cubicBezTo>
                    <a:pt x="2786" y="5542"/>
                    <a:pt x="2782" y="5532"/>
                    <a:pt x="2704" y="5411"/>
                  </a:cubicBezTo>
                  <a:cubicBezTo>
                    <a:pt x="2659" y="5340"/>
                    <a:pt x="2616" y="5264"/>
                    <a:pt x="2606" y="5241"/>
                  </a:cubicBezTo>
                  <a:cubicBezTo>
                    <a:pt x="2598" y="5219"/>
                    <a:pt x="2586" y="5201"/>
                    <a:pt x="2579" y="5201"/>
                  </a:cubicBezTo>
                  <a:cubicBezTo>
                    <a:pt x="2573" y="5201"/>
                    <a:pt x="2499" y="5222"/>
                    <a:pt x="2416" y="5249"/>
                  </a:cubicBezTo>
                  <a:cubicBezTo>
                    <a:pt x="2238" y="5305"/>
                    <a:pt x="2238" y="5305"/>
                    <a:pt x="2157" y="5264"/>
                  </a:cubicBezTo>
                  <a:lnTo>
                    <a:pt x="2093" y="5232"/>
                  </a:lnTo>
                  <a:lnTo>
                    <a:pt x="1936" y="5320"/>
                  </a:lnTo>
                  <a:cubicBezTo>
                    <a:pt x="1848" y="5369"/>
                    <a:pt x="1773" y="5409"/>
                    <a:pt x="1768" y="5409"/>
                  </a:cubicBezTo>
                  <a:cubicBezTo>
                    <a:pt x="1763" y="5409"/>
                    <a:pt x="1758" y="5398"/>
                    <a:pt x="1758" y="5384"/>
                  </a:cubicBezTo>
                  <a:cubicBezTo>
                    <a:pt x="1758" y="5369"/>
                    <a:pt x="1712" y="5312"/>
                    <a:pt x="1654" y="5256"/>
                  </a:cubicBezTo>
                  <a:cubicBezTo>
                    <a:pt x="1555" y="5158"/>
                    <a:pt x="1546" y="5153"/>
                    <a:pt x="1472" y="5153"/>
                  </a:cubicBezTo>
                  <a:cubicBezTo>
                    <a:pt x="1402" y="5153"/>
                    <a:pt x="1394" y="5148"/>
                    <a:pt x="1363" y="5092"/>
                  </a:cubicBezTo>
                  <a:cubicBezTo>
                    <a:pt x="1339" y="5049"/>
                    <a:pt x="1328" y="4995"/>
                    <a:pt x="1323" y="4889"/>
                  </a:cubicBezTo>
                  <a:cubicBezTo>
                    <a:pt x="1317" y="4753"/>
                    <a:pt x="1318" y="4739"/>
                    <a:pt x="1370" y="4628"/>
                  </a:cubicBezTo>
                  <a:cubicBezTo>
                    <a:pt x="1398" y="4564"/>
                    <a:pt x="1422" y="4494"/>
                    <a:pt x="1422" y="4472"/>
                  </a:cubicBezTo>
                  <a:cubicBezTo>
                    <a:pt x="1422" y="4451"/>
                    <a:pt x="1445" y="4409"/>
                    <a:pt x="1472" y="4379"/>
                  </a:cubicBezTo>
                  <a:cubicBezTo>
                    <a:pt x="1512" y="4332"/>
                    <a:pt x="1517" y="4316"/>
                    <a:pt x="1504" y="4291"/>
                  </a:cubicBezTo>
                  <a:cubicBezTo>
                    <a:pt x="1494" y="4273"/>
                    <a:pt x="1474" y="4251"/>
                    <a:pt x="1458" y="4243"/>
                  </a:cubicBezTo>
                  <a:cubicBezTo>
                    <a:pt x="1421" y="4220"/>
                    <a:pt x="1442" y="4203"/>
                    <a:pt x="1558" y="4155"/>
                  </a:cubicBezTo>
                  <a:cubicBezTo>
                    <a:pt x="1611" y="4134"/>
                    <a:pt x="1661" y="4107"/>
                    <a:pt x="1667" y="4094"/>
                  </a:cubicBezTo>
                  <a:cubicBezTo>
                    <a:pt x="1682" y="4070"/>
                    <a:pt x="1515" y="3697"/>
                    <a:pt x="1490" y="3697"/>
                  </a:cubicBezTo>
                  <a:cubicBezTo>
                    <a:pt x="1482" y="3697"/>
                    <a:pt x="1442" y="3736"/>
                    <a:pt x="1400" y="3784"/>
                  </a:cubicBezTo>
                  <a:cubicBezTo>
                    <a:pt x="1338" y="3856"/>
                    <a:pt x="1315" y="3872"/>
                    <a:pt x="1266" y="3876"/>
                  </a:cubicBezTo>
                  <a:cubicBezTo>
                    <a:pt x="1206" y="3881"/>
                    <a:pt x="1206" y="3881"/>
                    <a:pt x="1211" y="3947"/>
                  </a:cubicBezTo>
                  <a:cubicBezTo>
                    <a:pt x="1218" y="4012"/>
                    <a:pt x="1216" y="4014"/>
                    <a:pt x="1096" y="4104"/>
                  </a:cubicBezTo>
                  <a:cubicBezTo>
                    <a:pt x="1029" y="4153"/>
                    <a:pt x="968" y="4193"/>
                    <a:pt x="960" y="4193"/>
                  </a:cubicBezTo>
                  <a:cubicBezTo>
                    <a:pt x="952" y="4193"/>
                    <a:pt x="930" y="4166"/>
                    <a:pt x="912" y="4134"/>
                  </a:cubicBezTo>
                  <a:cubicBezTo>
                    <a:pt x="874" y="4070"/>
                    <a:pt x="858" y="4070"/>
                    <a:pt x="699" y="4120"/>
                  </a:cubicBezTo>
                  <a:cubicBezTo>
                    <a:pt x="629" y="4142"/>
                    <a:pt x="622" y="4140"/>
                    <a:pt x="622" y="4116"/>
                  </a:cubicBezTo>
                  <a:cubicBezTo>
                    <a:pt x="622" y="4041"/>
                    <a:pt x="675" y="3803"/>
                    <a:pt x="722" y="3676"/>
                  </a:cubicBezTo>
                  <a:cubicBezTo>
                    <a:pt x="763" y="3558"/>
                    <a:pt x="770" y="3524"/>
                    <a:pt x="757" y="3476"/>
                  </a:cubicBezTo>
                  <a:cubicBezTo>
                    <a:pt x="744" y="3425"/>
                    <a:pt x="733" y="3414"/>
                    <a:pt x="675" y="3393"/>
                  </a:cubicBezTo>
                  <a:lnTo>
                    <a:pt x="606" y="3369"/>
                  </a:lnTo>
                  <a:lnTo>
                    <a:pt x="486" y="3454"/>
                  </a:lnTo>
                  <a:cubicBezTo>
                    <a:pt x="421" y="3499"/>
                    <a:pt x="360" y="3537"/>
                    <a:pt x="352" y="3537"/>
                  </a:cubicBezTo>
                  <a:cubicBezTo>
                    <a:pt x="334" y="3537"/>
                    <a:pt x="286" y="3380"/>
                    <a:pt x="286" y="3321"/>
                  </a:cubicBezTo>
                  <a:cubicBezTo>
                    <a:pt x="286" y="3297"/>
                    <a:pt x="294" y="3265"/>
                    <a:pt x="302" y="3248"/>
                  </a:cubicBezTo>
                  <a:cubicBezTo>
                    <a:pt x="334" y="3188"/>
                    <a:pt x="304" y="3139"/>
                    <a:pt x="195" y="3076"/>
                  </a:cubicBezTo>
                  <a:lnTo>
                    <a:pt x="93" y="3017"/>
                  </a:lnTo>
                  <a:lnTo>
                    <a:pt x="104" y="2953"/>
                  </a:lnTo>
                  <a:cubicBezTo>
                    <a:pt x="122" y="2848"/>
                    <a:pt x="122" y="2844"/>
                    <a:pt x="58" y="2803"/>
                  </a:cubicBezTo>
                  <a:cubicBezTo>
                    <a:pt x="6" y="2768"/>
                    <a:pt x="0" y="2760"/>
                    <a:pt x="21" y="2740"/>
                  </a:cubicBezTo>
                  <a:cubicBezTo>
                    <a:pt x="38" y="2721"/>
                    <a:pt x="42" y="2673"/>
                    <a:pt x="35" y="2491"/>
                  </a:cubicBezTo>
                  <a:lnTo>
                    <a:pt x="27" y="2265"/>
                  </a:lnTo>
                  <a:lnTo>
                    <a:pt x="186" y="2184"/>
                  </a:lnTo>
                  <a:lnTo>
                    <a:pt x="342" y="2104"/>
                  </a:lnTo>
                  <a:lnTo>
                    <a:pt x="339" y="2008"/>
                  </a:lnTo>
                  <a:lnTo>
                    <a:pt x="336" y="1910"/>
                  </a:lnTo>
                  <a:lnTo>
                    <a:pt x="534" y="1849"/>
                  </a:lnTo>
                  <a:lnTo>
                    <a:pt x="550" y="1609"/>
                  </a:lnTo>
                  <a:lnTo>
                    <a:pt x="606" y="1603"/>
                  </a:lnTo>
                  <a:cubicBezTo>
                    <a:pt x="717" y="1593"/>
                    <a:pt x="715" y="1590"/>
                    <a:pt x="522" y="1340"/>
                  </a:cubicBezTo>
                  <a:cubicBezTo>
                    <a:pt x="419" y="1209"/>
                    <a:pt x="398" y="1172"/>
                    <a:pt x="384" y="1094"/>
                  </a:cubicBezTo>
                  <a:cubicBezTo>
                    <a:pt x="362" y="976"/>
                    <a:pt x="360" y="987"/>
                    <a:pt x="416" y="921"/>
                  </a:cubicBezTo>
                  <a:cubicBezTo>
                    <a:pt x="472" y="859"/>
                    <a:pt x="470" y="841"/>
                    <a:pt x="398" y="721"/>
                  </a:cubicBezTo>
                  <a:cubicBezTo>
                    <a:pt x="374" y="680"/>
                    <a:pt x="346" y="620"/>
                    <a:pt x="333" y="587"/>
                  </a:cubicBezTo>
                  <a:cubicBezTo>
                    <a:pt x="314" y="536"/>
                    <a:pt x="315" y="526"/>
                    <a:pt x="339" y="500"/>
                  </a:cubicBezTo>
                  <a:cubicBezTo>
                    <a:pt x="362" y="480"/>
                    <a:pt x="390" y="473"/>
                    <a:pt x="467" y="478"/>
                  </a:cubicBezTo>
                  <a:cubicBezTo>
                    <a:pt x="522" y="480"/>
                    <a:pt x="598" y="472"/>
                    <a:pt x="638" y="460"/>
                  </a:cubicBezTo>
                  <a:cubicBezTo>
                    <a:pt x="699" y="441"/>
                    <a:pt x="717" y="427"/>
                    <a:pt x="750" y="363"/>
                  </a:cubicBezTo>
                  <a:lnTo>
                    <a:pt x="790" y="289"/>
                  </a:lnTo>
                  <a:lnTo>
                    <a:pt x="978" y="289"/>
                  </a:lnTo>
                  <a:lnTo>
                    <a:pt x="966" y="204"/>
                  </a:lnTo>
                  <a:lnTo>
                    <a:pt x="957" y="121"/>
                  </a:lnTo>
                  <a:lnTo>
                    <a:pt x="1035" y="60"/>
                  </a:lnTo>
                  <a:cubicBezTo>
                    <a:pt x="1114" y="1"/>
                    <a:pt x="1117" y="0"/>
                    <a:pt x="1190" y="17"/>
                  </a:cubicBezTo>
                  <a:cubicBezTo>
                    <a:pt x="1306" y="43"/>
                    <a:pt x="1384" y="91"/>
                    <a:pt x="1437" y="166"/>
                  </a:cubicBezTo>
                  <a:lnTo>
                    <a:pt x="1485" y="236"/>
                  </a:lnTo>
                  <a:lnTo>
                    <a:pt x="1438" y="300"/>
                  </a:lnTo>
                  <a:lnTo>
                    <a:pt x="1392" y="363"/>
                  </a:lnTo>
                  <a:lnTo>
                    <a:pt x="1432" y="422"/>
                  </a:lnTo>
                  <a:cubicBezTo>
                    <a:pt x="1477" y="488"/>
                    <a:pt x="1509" y="494"/>
                    <a:pt x="1566" y="449"/>
                  </a:cubicBezTo>
                  <a:cubicBezTo>
                    <a:pt x="1602" y="422"/>
                    <a:pt x="1632" y="417"/>
                    <a:pt x="1803" y="417"/>
                  </a:cubicBezTo>
                  <a:cubicBezTo>
                    <a:pt x="1962" y="417"/>
                    <a:pt x="1998" y="420"/>
                    <a:pt x="1998" y="440"/>
                  </a:cubicBezTo>
                  <a:cubicBezTo>
                    <a:pt x="1998" y="452"/>
                    <a:pt x="1963" y="473"/>
                    <a:pt x="1915" y="489"/>
                  </a:cubicBezTo>
                  <a:cubicBezTo>
                    <a:pt x="1805" y="526"/>
                    <a:pt x="1789" y="540"/>
                    <a:pt x="1794" y="598"/>
                  </a:cubicBezTo>
                  <a:cubicBezTo>
                    <a:pt x="1798" y="643"/>
                    <a:pt x="1792" y="649"/>
                    <a:pt x="1730" y="672"/>
                  </a:cubicBezTo>
                  <a:cubicBezTo>
                    <a:pt x="1691" y="686"/>
                    <a:pt x="1651" y="712"/>
                    <a:pt x="1642" y="729"/>
                  </a:cubicBezTo>
                  <a:cubicBezTo>
                    <a:pt x="1632" y="747"/>
                    <a:pt x="1558" y="840"/>
                    <a:pt x="1478" y="937"/>
                  </a:cubicBezTo>
                  <a:cubicBezTo>
                    <a:pt x="1398" y="1033"/>
                    <a:pt x="1325" y="1124"/>
                    <a:pt x="1312" y="1140"/>
                  </a:cubicBezTo>
                  <a:cubicBezTo>
                    <a:pt x="1294" y="1164"/>
                    <a:pt x="1296" y="1182"/>
                    <a:pt x="1328" y="1257"/>
                  </a:cubicBezTo>
                  <a:cubicBezTo>
                    <a:pt x="1368" y="1353"/>
                    <a:pt x="1366" y="1374"/>
                    <a:pt x="1302" y="1539"/>
                  </a:cubicBezTo>
                  <a:lnTo>
                    <a:pt x="1274" y="1612"/>
                  </a:lnTo>
                  <a:lnTo>
                    <a:pt x="1333" y="1708"/>
                  </a:lnTo>
                  <a:lnTo>
                    <a:pt x="1394" y="1806"/>
                  </a:lnTo>
                  <a:lnTo>
                    <a:pt x="1344" y="2004"/>
                  </a:lnTo>
                  <a:lnTo>
                    <a:pt x="1294" y="2204"/>
                  </a:lnTo>
                  <a:lnTo>
                    <a:pt x="1320" y="2428"/>
                  </a:lnTo>
                  <a:lnTo>
                    <a:pt x="1346" y="2654"/>
                  </a:lnTo>
                  <a:lnTo>
                    <a:pt x="1272" y="3000"/>
                  </a:lnTo>
                  <a:cubicBezTo>
                    <a:pt x="1230" y="3190"/>
                    <a:pt x="1202" y="3353"/>
                    <a:pt x="1206" y="3361"/>
                  </a:cubicBezTo>
                  <a:cubicBezTo>
                    <a:pt x="1213" y="3369"/>
                    <a:pt x="1248" y="3377"/>
                    <a:pt x="1285" y="3377"/>
                  </a:cubicBezTo>
                  <a:cubicBezTo>
                    <a:pt x="1341" y="3377"/>
                    <a:pt x="1376" y="3363"/>
                    <a:pt x="1459" y="3305"/>
                  </a:cubicBezTo>
                  <a:cubicBezTo>
                    <a:pt x="1518" y="3265"/>
                    <a:pt x="1573" y="3233"/>
                    <a:pt x="1581" y="3233"/>
                  </a:cubicBezTo>
                  <a:cubicBezTo>
                    <a:pt x="1590" y="3233"/>
                    <a:pt x="1627" y="3268"/>
                    <a:pt x="1666" y="3313"/>
                  </a:cubicBezTo>
                  <a:cubicBezTo>
                    <a:pt x="1746" y="3406"/>
                    <a:pt x="1795" y="3419"/>
                    <a:pt x="1794" y="3345"/>
                  </a:cubicBezTo>
                  <a:cubicBezTo>
                    <a:pt x="1794" y="3340"/>
                    <a:pt x="1789" y="3321"/>
                    <a:pt x="1784" y="3302"/>
                  </a:cubicBezTo>
                  <a:cubicBezTo>
                    <a:pt x="1776" y="3275"/>
                    <a:pt x="1782" y="3262"/>
                    <a:pt x="1808" y="3248"/>
                  </a:cubicBezTo>
                  <a:cubicBezTo>
                    <a:pt x="1851" y="3225"/>
                    <a:pt x="1874" y="3246"/>
                    <a:pt x="1901" y="3340"/>
                  </a:cubicBezTo>
                  <a:cubicBezTo>
                    <a:pt x="1914" y="3388"/>
                    <a:pt x="1928" y="3409"/>
                    <a:pt x="1949" y="3409"/>
                  </a:cubicBezTo>
                  <a:cubicBezTo>
                    <a:pt x="1981" y="3409"/>
                    <a:pt x="2126" y="3262"/>
                    <a:pt x="2126" y="3232"/>
                  </a:cubicBezTo>
                  <a:cubicBezTo>
                    <a:pt x="2126" y="3220"/>
                    <a:pt x="2104" y="3172"/>
                    <a:pt x="2075" y="3124"/>
                  </a:cubicBezTo>
                  <a:lnTo>
                    <a:pt x="2026" y="3036"/>
                  </a:lnTo>
                  <a:lnTo>
                    <a:pt x="2093" y="2972"/>
                  </a:lnTo>
                  <a:cubicBezTo>
                    <a:pt x="2157" y="2913"/>
                    <a:pt x="2165" y="2910"/>
                    <a:pt x="2235" y="2920"/>
                  </a:cubicBezTo>
                  <a:cubicBezTo>
                    <a:pt x="2277" y="2924"/>
                    <a:pt x="2378" y="2934"/>
                    <a:pt x="2459" y="2939"/>
                  </a:cubicBezTo>
                  <a:cubicBezTo>
                    <a:pt x="2618" y="2948"/>
                    <a:pt x="2610" y="2944"/>
                    <a:pt x="2626" y="3048"/>
                  </a:cubicBezTo>
                  <a:cubicBezTo>
                    <a:pt x="2629" y="3067"/>
                    <a:pt x="2680" y="3105"/>
                    <a:pt x="2766" y="3153"/>
                  </a:cubicBezTo>
                  <a:lnTo>
                    <a:pt x="2902" y="3228"/>
                  </a:lnTo>
                  <a:lnTo>
                    <a:pt x="2930" y="3355"/>
                  </a:lnTo>
                  <a:cubicBezTo>
                    <a:pt x="2971" y="3555"/>
                    <a:pt x="3066" y="3740"/>
                    <a:pt x="3216" y="3915"/>
                  </a:cubicBezTo>
                  <a:cubicBezTo>
                    <a:pt x="3288" y="3998"/>
                    <a:pt x="3397" y="4150"/>
                    <a:pt x="3458" y="4254"/>
                  </a:cubicBezTo>
                  <a:lnTo>
                    <a:pt x="3571" y="4440"/>
                  </a:lnTo>
                  <a:lnTo>
                    <a:pt x="3582" y="4664"/>
                  </a:lnTo>
                  <a:cubicBezTo>
                    <a:pt x="3589" y="4788"/>
                    <a:pt x="3587" y="4896"/>
                    <a:pt x="3581" y="4904"/>
                  </a:cubicBezTo>
                  <a:cubicBezTo>
                    <a:pt x="3563" y="4923"/>
                    <a:pt x="3518" y="4884"/>
                    <a:pt x="3518" y="4848"/>
                  </a:cubicBezTo>
                  <a:cubicBezTo>
                    <a:pt x="3518" y="4820"/>
                    <a:pt x="3357" y="4689"/>
                    <a:pt x="3325" y="4689"/>
                  </a:cubicBezTo>
                  <a:cubicBezTo>
                    <a:pt x="3299" y="4689"/>
                    <a:pt x="3150" y="4905"/>
                    <a:pt x="3155" y="4936"/>
                  </a:cubicBezTo>
                  <a:cubicBezTo>
                    <a:pt x="3157" y="4955"/>
                    <a:pt x="3186" y="4984"/>
                    <a:pt x="3221" y="5003"/>
                  </a:cubicBezTo>
                  <a:cubicBezTo>
                    <a:pt x="3270" y="5030"/>
                    <a:pt x="3293" y="5035"/>
                    <a:pt x="3333" y="5024"/>
                  </a:cubicBezTo>
                  <a:cubicBezTo>
                    <a:pt x="3360" y="5016"/>
                    <a:pt x="3384" y="5009"/>
                    <a:pt x="3387" y="5009"/>
                  </a:cubicBezTo>
                  <a:cubicBezTo>
                    <a:pt x="3389" y="5009"/>
                    <a:pt x="3390" y="5052"/>
                    <a:pt x="3390" y="5105"/>
                  </a:cubicBezTo>
                  <a:lnTo>
                    <a:pt x="3390" y="5201"/>
                  </a:lnTo>
                  <a:lnTo>
                    <a:pt x="3341" y="5201"/>
                  </a:lnTo>
                  <a:cubicBezTo>
                    <a:pt x="3315" y="5201"/>
                    <a:pt x="3278" y="5208"/>
                    <a:pt x="3261" y="5217"/>
                  </a:cubicBezTo>
                  <a:cubicBezTo>
                    <a:pt x="3230" y="5235"/>
                    <a:pt x="3230" y="5238"/>
                    <a:pt x="3280" y="5324"/>
                  </a:cubicBezTo>
                  <a:lnTo>
                    <a:pt x="3331" y="5414"/>
                  </a:lnTo>
                  <a:lnTo>
                    <a:pt x="3266" y="5475"/>
                  </a:lnTo>
                  <a:cubicBezTo>
                    <a:pt x="3200" y="5536"/>
                    <a:pt x="3198" y="5537"/>
                    <a:pt x="3072" y="5537"/>
                  </a:cubicBezTo>
                  <a:lnTo>
                    <a:pt x="2944" y="5537"/>
                  </a:lnTo>
                  <a:lnTo>
                    <a:pt x="2886" y="5625"/>
                  </a:lnTo>
                  <a:cubicBezTo>
                    <a:pt x="2827" y="5720"/>
                    <a:pt x="2821" y="5744"/>
                    <a:pt x="2848" y="5772"/>
                  </a:cubicBezTo>
                  <a:cubicBezTo>
                    <a:pt x="2867" y="5790"/>
                    <a:pt x="2856" y="5825"/>
                    <a:pt x="2832" y="5825"/>
                  </a:cubicBezTo>
                  <a:cubicBezTo>
                    <a:pt x="2824" y="5825"/>
                    <a:pt x="2806" y="5795"/>
                    <a:pt x="2792" y="576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1" name="Чукотский автономный округ"/>
            <p:cNvSpPr>
              <a:spLocks/>
            </p:cNvSpPr>
            <p:nvPr/>
          </p:nvSpPr>
          <p:spPr bwMode="auto">
            <a:xfrm>
              <a:off x="12890500" y="-2091494"/>
              <a:ext cx="2066925" cy="2630447"/>
            </a:xfrm>
            <a:custGeom>
              <a:avLst/>
              <a:gdLst/>
              <a:ahLst/>
              <a:cxnLst>
                <a:cxn ang="0">
                  <a:pos x="785" y="4252"/>
                </a:cxn>
                <a:cxn ang="0">
                  <a:pos x="620" y="4149"/>
                </a:cxn>
                <a:cxn ang="0">
                  <a:pos x="363" y="4159"/>
                </a:cxn>
                <a:cxn ang="0">
                  <a:pos x="236" y="3919"/>
                </a:cxn>
                <a:cxn ang="0">
                  <a:pos x="348" y="3623"/>
                </a:cxn>
                <a:cxn ang="0">
                  <a:pos x="419" y="3405"/>
                </a:cxn>
                <a:cxn ang="0">
                  <a:pos x="22" y="3180"/>
                </a:cxn>
                <a:cxn ang="0">
                  <a:pos x="332" y="2616"/>
                </a:cxn>
                <a:cxn ang="0">
                  <a:pos x="547" y="2541"/>
                </a:cxn>
                <a:cxn ang="0">
                  <a:pos x="758" y="2248"/>
                </a:cxn>
                <a:cxn ang="0">
                  <a:pos x="449" y="2175"/>
                </a:cxn>
                <a:cxn ang="0">
                  <a:pos x="673" y="1610"/>
                </a:cxn>
                <a:cxn ang="0">
                  <a:pos x="1940" y="639"/>
                </a:cxn>
                <a:cxn ang="0">
                  <a:pos x="2180" y="701"/>
                </a:cxn>
                <a:cxn ang="0">
                  <a:pos x="2241" y="485"/>
                </a:cxn>
                <a:cxn ang="0">
                  <a:pos x="2204" y="288"/>
                </a:cxn>
                <a:cxn ang="0">
                  <a:pos x="2523" y="4"/>
                </a:cxn>
                <a:cxn ang="0">
                  <a:pos x="2660" y="92"/>
                </a:cxn>
                <a:cxn ang="0">
                  <a:pos x="2868" y="431"/>
                </a:cxn>
                <a:cxn ang="0">
                  <a:pos x="3006" y="639"/>
                </a:cxn>
                <a:cxn ang="0">
                  <a:pos x="2723" y="858"/>
                </a:cxn>
                <a:cxn ang="0">
                  <a:pos x="2484" y="1095"/>
                </a:cxn>
                <a:cxn ang="0">
                  <a:pos x="2166" y="1325"/>
                </a:cxn>
                <a:cxn ang="0">
                  <a:pos x="2371" y="1477"/>
                </a:cxn>
                <a:cxn ang="0">
                  <a:pos x="2588" y="1655"/>
                </a:cxn>
                <a:cxn ang="0">
                  <a:pos x="2550" y="1885"/>
                </a:cxn>
                <a:cxn ang="0">
                  <a:pos x="2792" y="1975"/>
                </a:cxn>
                <a:cxn ang="0">
                  <a:pos x="3206" y="1920"/>
                </a:cxn>
                <a:cxn ang="0">
                  <a:pos x="3472" y="1978"/>
                </a:cxn>
                <a:cxn ang="0">
                  <a:pos x="3294" y="2487"/>
                </a:cxn>
                <a:cxn ang="0">
                  <a:pos x="3228" y="2783"/>
                </a:cxn>
                <a:cxn ang="0">
                  <a:pos x="3116" y="2855"/>
                </a:cxn>
                <a:cxn ang="0">
                  <a:pos x="3036" y="3170"/>
                </a:cxn>
                <a:cxn ang="0">
                  <a:pos x="2995" y="3383"/>
                </a:cxn>
                <a:cxn ang="0">
                  <a:pos x="2710" y="3450"/>
                </a:cxn>
                <a:cxn ang="0">
                  <a:pos x="2552" y="3391"/>
                </a:cxn>
                <a:cxn ang="0">
                  <a:pos x="2144" y="3381"/>
                </a:cxn>
                <a:cxn ang="0">
                  <a:pos x="1942" y="3544"/>
                </a:cxn>
                <a:cxn ang="0">
                  <a:pos x="1628" y="4002"/>
                </a:cxn>
                <a:cxn ang="0">
                  <a:pos x="1318" y="4221"/>
                </a:cxn>
                <a:cxn ang="0">
                  <a:pos x="904" y="4298"/>
                </a:cxn>
              </a:cxnLst>
              <a:rect l="0" t="0" r="r" b="b"/>
              <a:pathLst>
                <a:path w="3472" h="4365">
                  <a:moveTo>
                    <a:pt x="904" y="4298"/>
                  </a:moveTo>
                  <a:cubicBezTo>
                    <a:pt x="833" y="4239"/>
                    <a:pt x="824" y="4234"/>
                    <a:pt x="785" y="4252"/>
                  </a:cubicBezTo>
                  <a:cubicBezTo>
                    <a:pt x="747" y="4269"/>
                    <a:pt x="739" y="4264"/>
                    <a:pt x="681" y="4210"/>
                  </a:cubicBezTo>
                  <a:lnTo>
                    <a:pt x="620" y="4149"/>
                  </a:lnTo>
                  <a:lnTo>
                    <a:pt x="492" y="4154"/>
                  </a:lnTo>
                  <a:lnTo>
                    <a:pt x="363" y="4159"/>
                  </a:lnTo>
                  <a:lnTo>
                    <a:pt x="300" y="4090"/>
                  </a:lnTo>
                  <a:cubicBezTo>
                    <a:pt x="240" y="4024"/>
                    <a:pt x="236" y="4015"/>
                    <a:pt x="236" y="3919"/>
                  </a:cubicBezTo>
                  <a:cubicBezTo>
                    <a:pt x="236" y="3826"/>
                    <a:pt x="241" y="3812"/>
                    <a:pt x="292" y="3749"/>
                  </a:cubicBezTo>
                  <a:cubicBezTo>
                    <a:pt x="334" y="3700"/>
                    <a:pt x="348" y="3666"/>
                    <a:pt x="348" y="3623"/>
                  </a:cubicBezTo>
                  <a:cubicBezTo>
                    <a:pt x="348" y="3581"/>
                    <a:pt x="363" y="3546"/>
                    <a:pt x="400" y="3501"/>
                  </a:cubicBezTo>
                  <a:cubicBezTo>
                    <a:pt x="449" y="3439"/>
                    <a:pt x="449" y="3439"/>
                    <a:pt x="419" y="3405"/>
                  </a:cubicBezTo>
                  <a:cubicBezTo>
                    <a:pt x="361" y="3341"/>
                    <a:pt x="244" y="3268"/>
                    <a:pt x="140" y="3231"/>
                  </a:cubicBezTo>
                  <a:cubicBezTo>
                    <a:pt x="83" y="3210"/>
                    <a:pt x="30" y="3188"/>
                    <a:pt x="22" y="3180"/>
                  </a:cubicBezTo>
                  <a:cubicBezTo>
                    <a:pt x="0" y="3160"/>
                    <a:pt x="48" y="3069"/>
                    <a:pt x="179" y="2887"/>
                  </a:cubicBezTo>
                  <a:cubicBezTo>
                    <a:pt x="316" y="2698"/>
                    <a:pt x="332" y="2669"/>
                    <a:pt x="332" y="2616"/>
                  </a:cubicBezTo>
                  <a:cubicBezTo>
                    <a:pt x="332" y="2594"/>
                    <a:pt x="342" y="2570"/>
                    <a:pt x="352" y="2564"/>
                  </a:cubicBezTo>
                  <a:cubicBezTo>
                    <a:pt x="363" y="2557"/>
                    <a:pt x="451" y="2548"/>
                    <a:pt x="547" y="2541"/>
                  </a:cubicBezTo>
                  <a:cubicBezTo>
                    <a:pt x="657" y="2533"/>
                    <a:pt x="728" y="2522"/>
                    <a:pt x="740" y="2508"/>
                  </a:cubicBezTo>
                  <a:cubicBezTo>
                    <a:pt x="768" y="2479"/>
                    <a:pt x="782" y="2277"/>
                    <a:pt x="758" y="2248"/>
                  </a:cubicBezTo>
                  <a:cubicBezTo>
                    <a:pt x="747" y="2232"/>
                    <a:pt x="700" y="2223"/>
                    <a:pt x="620" y="2220"/>
                  </a:cubicBezTo>
                  <a:cubicBezTo>
                    <a:pt x="524" y="2215"/>
                    <a:pt x="491" y="2207"/>
                    <a:pt x="449" y="2175"/>
                  </a:cubicBezTo>
                  <a:cubicBezTo>
                    <a:pt x="420" y="2154"/>
                    <a:pt x="396" y="2125"/>
                    <a:pt x="396" y="2114"/>
                  </a:cubicBezTo>
                  <a:cubicBezTo>
                    <a:pt x="396" y="2092"/>
                    <a:pt x="572" y="1770"/>
                    <a:pt x="673" y="1610"/>
                  </a:cubicBezTo>
                  <a:cubicBezTo>
                    <a:pt x="723" y="1530"/>
                    <a:pt x="908" y="1357"/>
                    <a:pt x="1134" y="1183"/>
                  </a:cubicBezTo>
                  <a:cubicBezTo>
                    <a:pt x="1356" y="1010"/>
                    <a:pt x="1907" y="639"/>
                    <a:pt x="1940" y="639"/>
                  </a:cubicBezTo>
                  <a:cubicBezTo>
                    <a:pt x="1958" y="639"/>
                    <a:pt x="2012" y="653"/>
                    <a:pt x="2060" y="671"/>
                  </a:cubicBezTo>
                  <a:cubicBezTo>
                    <a:pt x="2108" y="688"/>
                    <a:pt x="2163" y="703"/>
                    <a:pt x="2180" y="701"/>
                  </a:cubicBezTo>
                  <a:cubicBezTo>
                    <a:pt x="2224" y="701"/>
                    <a:pt x="2387" y="586"/>
                    <a:pt x="2395" y="551"/>
                  </a:cubicBezTo>
                  <a:cubicBezTo>
                    <a:pt x="2403" y="511"/>
                    <a:pt x="2374" y="498"/>
                    <a:pt x="2241" y="485"/>
                  </a:cubicBezTo>
                  <a:cubicBezTo>
                    <a:pt x="2123" y="474"/>
                    <a:pt x="2099" y="456"/>
                    <a:pt x="2148" y="415"/>
                  </a:cubicBezTo>
                  <a:cubicBezTo>
                    <a:pt x="2161" y="404"/>
                    <a:pt x="2187" y="348"/>
                    <a:pt x="2204" y="288"/>
                  </a:cubicBezTo>
                  <a:cubicBezTo>
                    <a:pt x="2236" y="183"/>
                    <a:pt x="2236" y="181"/>
                    <a:pt x="2368" y="96"/>
                  </a:cubicBezTo>
                  <a:cubicBezTo>
                    <a:pt x="2438" y="48"/>
                    <a:pt x="2508" y="7"/>
                    <a:pt x="2523" y="4"/>
                  </a:cubicBezTo>
                  <a:cubicBezTo>
                    <a:pt x="2537" y="0"/>
                    <a:pt x="2574" y="20"/>
                    <a:pt x="2604" y="45"/>
                  </a:cubicBezTo>
                  <a:lnTo>
                    <a:pt x="2660" y="92"/>
                  </a:lnTo>
                  <a:lnTo>
                    <a:pt x="2632" y="200"/>
                  </a:lnTo>
                  <a:cubicBezTo>
                    <a:pt x="2584" y="388"/>
                    <a:pt x="2576" y="380"/>
                    <a:pt x="2868" y="431"/>
                  </a:cubicBezTo>
                  <a:cubicBezTo>
                    <a:pt x="2972" y="448"/>
                    <a:pt x="3068" y="471"/>
                    <a:pt x="3080" y="480"/>
                  </a:cubicBezTo>
                  <a:cubicBezTo>
                    <a:pt x="3132" y="525"/>
                    <a:pt x="3080" y="639"/>
                    <a:pt x="3006" y="639"/>
                  </a:cubicBezTo>
                  <a:cubicBezTo>
                    <a:pt x="2950" y="639"/>
                    <a:pt x="2929" y="656"/>
                    <a:pt x="2844" y="772"/>
                  </a:cubicBezTo>
                  <a:cubicBezTo>
                    <a:pt x="2780" y="860"/>
                    <a:pt x="2774" y="866"/>
                    <a:pt x="2723" y="858"/>
                  </a:cubicBezTo>
                  <a:cubicBezTo>
                    <a:pt x="2678" y="850"/>
                    <a:pt x="2657" y="858"/>
                    <a:pt x="2590" y="912"/>
                  </a:cubicBezTo>
                  <a:cubicBezTo>
                    <a:pt x="2507" y="978"/>
                    <a:pt x="2500" y="989"/>
                    <a:pt x="2484" y="1095"/>
                  </a:cubicBezTo>
                  <a:cubicBezTo>
                    <a:pt x="2464" y="1223"/>
                    <a:pt x="2473" y="1215"/>
                    <a:pt x="2328" y="1204"/>
                  </a:cubicBezTo>
                  <a:cubicBezTo>
                    <a:pt x="2166" y="1192"/>
                    <a:pt x="2150" y="1204"/>
                    <a:pt x="2166" y="1325"/>
                  </a:cubicBezTo>
                  <a:cubicBezTo>
                    <a:pt x="2172" y="1368"/>
                    <a:pt x="2185" y="1416"/>
                    <a:pt x="2195" y="1429"/>
                  </a:cubicBezTo>
                  <a:cubicBezTo>
                    <a:pt x="2206" y="1445"/>
                    <a:pt x="2272" y="1463"/>
                    <a:pt x="2371" y="1477"/>
                  </a:cubicBezTo>
                  <a:cubicBezTo>
                    <a:pt x="2457" y="1490"/>
                    <a:pt x="2536" y="1506"/>
                    <a:pt x="2542" y="1514"/>
                  </a:cubicBezTo>
                  <a:cubicBezTo>
                    <a:pt x="2550" y="1522"/>
                    <a:pt x="2571" y="1584"/>
                    <a:pt x="2588" y="1655"/>
                  </a:cubicBezTo>
                  <a:lnTo>
                    <a:pt x="2620" y="1781"/>
                  </a:lnTo>
                  <a:lnTo>
                    <a:pt x="2550" y="1885"/>
                  </a:lnTo>
                  <a:cubicBezTo>
                    <a:pt x="2462" y="2012"/>
                    <a:pt x="2470" y="2031"/>
                    <a:pt x="2611" y="2031"/>
                  </a:cubicBezTo>
                  <a:cubicBezTo>
                    <a:pt x="2697" y="2031"/>
                    <a:pt x="2720" y="2023"/>
                    <a:pt x="2792" y="1975"/>
                  </a:cubicBezTo>
                  <a:cubicBezTo>
                    <a:pt x="2884" y="1912"/>
                    <a:pt x="2894" y="1911"/>
                    <a:pt x="3020" y="1936"/>
                  </a:cubicBezTo>
                  <a:cubicBezTo>
                    <a:pt x="3099" y="1952"/>
                    <a:pt x="3120" y="1951"/>
                    <a:pt x="3206" y="1920"/>
                  </a:cubicBezTo>
                  <a:cubicBezTo>
                    <a:pt x="3334" y="1876"/>
                    <a:pt x="3374" y="1877"/>
                    <a:pt x="3427" y="1932"/>
                  </a:cubicBezTo>
                  <a:lnTo>
                    <a:pt x="3472" y="1978"/>
                  </a:lnTo>
                  <a:lnTo>
                    <a:pt x="3232" y="2234"/>
                  </a:lnTo>
                  <a:lnTo>
                    <a:pt x="3294" y="2487"/>
                  </a:lnTo>
                  <a:cubicBezTo>
                    <a:pt x="3329" y="2626"/>
                    <a:pt x="3355" y="2749"/>
                    <a:pt x="3350" y="2760"/>
                  </a:cubicBezTo>
                  <a:cubicBezTo>
                    <a:pt x="3344" y="2776"/>
                    <a:pt x="3308" y="2783"/>
                    <a:pt x="3228" y="2783"/>
                  </a:cubicBezTo>
                  <a:lnTo>
                    <a:pt x="3116" y="2783"/>
                  </a:lnTo>
                  <a:lnTo>
                    <a:pt x="3116" y="2855"/>
                  </a:lnTo>
                  <a:cubicBezTo>
                    <a:pt x="3116" y="2896"/>
                    <a:pt x="3099" y="2968"/>
                    <a:pt x="3076" y="3023"/>
                  </a:cubicBezTo>
                  <a:cubicBezTo>
                    <a:pt x="3054" y="3074"/>
                    <a:pt x="3036" y="3141"/>
                    <a:pt x="3036" y="3170"/>
                  </a:cubicBezTo>
                  <a:cubicBezTo>
                    <a:pt x="3036" y="3199"/>
                    <a:pt x="3027" y="3258"/>
                    <a:pt x="3016" y="3303"/>
                  </a:cubicBezTo>
                  <a:lnTo>
                    <a:pt x="2995" y="3383"/>
                  </a:lnTo>
                  <a:lnTo>
                    <a:pt x="2883" y="3391"/>
                  </a:lnTo>
                  <a:cubicBezTo>
                    <a:pt x="2784" y="3397"/>
                    <a:pt x="2763" y="3405"/>
                    <a:pt x="2710" y="3450"/>
                  </a:cubicBezTo>
                  <a:cubicBezTo>
                    <a:pt x="2678" y="3479"/>
                    <a:pt x="2643" y="3503"/>
                    <a:pt x="2632" y="3503"/>
                  </a:cubicBezTo>
                  <a:cubicBezTo>
                    <a:pt x="2622" y="3501"/>
                    <a:pt x="2585" y="3452"/>
                    <a:pt x="2552" y="3391"/>
                  </a:cubicBezTo>
                  <a:cubicBezTo>
                    <a:pt x="2484" y="3263"/>
                    <a:pt x="2481" y="3263"/>
                    <a:pt x="2310" y="3303"/>
                  </a:cubicBezTo>
                  <a:cubicBezTo>
                    <a:pt x="2171" y="3335"/>
                    <a:pt x="2163" y="3338"/>
                    <a:pt x="2144" y="3381"/>
                  </a:cubicBezTo>
                  <a:cubicBezTo>
                    <a:pt x="2132" y="3408"/>
                    <a:pt x="2108" y="3423"/>
                    <a:pt x="2065" y="3429"/>
                  </a:cubicBezTo>
                  <a:cubicBezTo>
                    <a:pt x="2011" y="3439"/>
                    <a:pt x="1998" y="3452"/>
                    <a:pt x="1942" y="3544"/>
                  </a:cubicBezTo>
                  <a:cubicBezTo>
                    <a:pt x="1908" y="3602"/>
                    <a:pt x="1841" y="3682"/>
                    <a:pt x="1795" y="3722"/>
                  </a:cubicBezTo>
                  <a:cubicBezTo>
                    <a:pt x="1664" y="3834"/>
                    <a:pt x="1628" y="3893"/>
                    <a:pt x="1628" y="4002"/>
                  </a:cubicBezTo>
                  <a:cubicBezTo>
                    <a:pt x="1628" y="4111"/>
                    <a:pt x="1601" y="4136"/>
                    <a:pt x="1467" y="4152"/>
                  </a:cubicBezTo>
                  <a:cubicBezTo>
                    <a:pt x="1400" y="4160"/>
                    <a:pt x="1369" y="4173"/>
                    <a:pt x="1318" y="4221"/>
                  </a:cubicBezTo>
                  <a:cubicBezTo>
                    <a:pt x="1262" y="4271"/>
                    <a:pt x="1052" y="4365"/>
                    <a:pt x="996" y="4365"/>
                  </a:cubicBezTo>
                  <a:cubicBezTo>
                    <a:pt x="988" y="4365"/>
                    <a:pt x="945" y="4335"/>
                    <a:pt x="904" y="4298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810189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="" xmlns:a16="http://schemas.microsoft.com/office/drawing/2014/main" id="{471CBC5B-1E69-0E49-9ACB-FED09C8D3F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09614" y="6355682"/>
            <a:ext cx="444492" cy="365125"/>
          </a:xfrm>
          <a:solidFill>
            <a:schemeClr val="accent4">
              <a:lumMod val="60000"/>
              <a:lumOff val="40000"/>
            </a:schemeClr>
          </a:solidFill>
        </p:spPr>
        <p:txBody>
          <a:bodyPr/>
          <a:lstStyle/>
          <a:p>
            <a:pPr algn="ctr"/>
            <a:fld id="{41B81EEA-DF2A-1C47-9781-44818CAE4220}" type="slidenum">
              <a:rPr lang="ru-RU" smtClean="0"/>
              <a:pPr algn="ctr"/>
              <a:t>2</a:t>
            </a:fld>
            <a:endParaRPr lang="ru-RU" dirty="0"/>
          </a:p>
        </p:txBody>
      </p:sp>
      <p:grpSp>
        <p:nvGrpSpPr>
          <p:cNvPr id="27" name="Группа 26"/>
          <p:cNvGrpSpPr/>
          <p:nvPr/>
        </p:nvGrpSpPr>
        <p:grpSpPr>
          <a:xfrm>
            <a:off x="2012808" y="180184"/>
            <a:ext cx="9830567" cy="589253"/>
            <a:chOff x="1439586" y="5107200"/>
            <a:chExt cx="10403790" cy="529239"/>
          </a:xfrm>
        </p:grpSpPr>
        <p:sp>
          <p:nvSpPr>
            <p:cNvPr id="28" name="object 9">
              <a:extLst>
                <a:ext uri="{FF2B5EF4-FFF2-40B4-BE49-F238E27FC236}">
                  <a16:creationId xmlns="" xmlns:a16="http://schemas.microsoft.com/office/drawing/2014/main" id="{222E1C3D-BC3A-D443-8563-08790B13AA2D}"/>
                </a:ext>
              </a:extLst>
            </p:cNvPr>
            <p:cNvSpPr/>
            <p:nvPr/>
          </p:nvSpPr>
          <p:spPr>
            <a:xfrm>
              <a:off x="1439586" y="5161088"/>
              <a:ext cx="7096699" cy="475351"/>
            </a:xfrm>
            <a:custGeom>
              <a:avLst/>
              <a:gdLst/>
              <a:ahLst/>
              <a:cxnLst/>
              <a:rect l="l" t="t" r="r" b="b"/>
              <a:pathLst>
                <a:path w="3267075">
                  <a:moveTo>
                    <a:pt x="0" y="0"/>
                  </a:moveTo>
                  <a:lnTo>
                    <a:pt x="3266757" y="0"/>
                  </a:lnTo>
                </a:path>
              </a:pathLst>
            </a:custGeom>
            <a:ln w="25400">
              <a:solidFill>
                <a:srgbClr val="334286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grpSp>
          <p:nvGrpSpPr>
            <p:cNvPr id="29" name="Группа 28"/>
            <p:cNvGrpSpPr/>
            <p:nvPr/>
          </p:nvGrpSpPr>
          <p:grpSpPr>
            <a:xfrm>
              <a:off x="8360857" y="5107200"/>
              <a:ext cx="3482519" cy="106098"/>
              <a:chOff x="8360857" y="5107200"/>
              <a:chExt cx="3482519" cy="106098"/>
            </a:xfrm>
          </p:grpSpPr>
          <p:sp>
            <p:nvSpPr>
              <p:cNvPr id="30" name="object 11">
                <a:extLst>
                  <a:ext uri="{FF2B5EF4-FFF2-40B4-BE49-F238E27FC236}">
                    <a16:creationId xmlns="" xmlns:a16="http://schemas.microsoft.com/office/drawing/2014/main" id="{E7D5C25E-08D6-344C-B0C6-CB0D11FF9875}"/>
                  </a:ext>
                </a:extLst>
              </p:cNvPr>
              <p:cNvSpPr/>
              <p:nvPr/>
            </p:nvSpPr>
            <p:spPr>
              <a:xfrm flipV="1">
                <a:off x="8400256" y="5107200"/>
                <a:ext cx="3443120" cy="49992"/>
              </a:xfrm>
              <a:custGeom>
                <a:avLst/>
                <a:gdLst/>
                <a:ahLst/>
                <a:cxnLst/>
                <a:rect l="l" t="t" r="r" b="b"/>
                <a:pathLst>
                  <a:path w="3249929">
                    <a:moveTo>
                      <a:pt x="0" y="0"/>
                    </a:moveTo>
                    <a:lnTo>
                      <a:pt x="3249561" y="0"/>
                    </a:lnTo>
                  </a:path>
                </a:pathLst>
              </a:custGeom>
              <a:ln w="25400">
                <a:solidFill>
                  <a:srgbClr val="FFC32E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grpSp>
            <p:nvGrpSpPr>
              <p:cNvPr id="31" name="Группа 30"/>
              <p:cNvGrpSpPr/>
              <p:nvPr/>
            </p:nvGrpSpPr>
            <p:grpSpPr>
              <a:xfrm>
                <a:off x="8360857" y="5109584"/>
                <a:ext cx="238082" cy="103714"/>
                <a:chOff x="2667374" y="2712291"/>
                <a:chExt cx="238082" cy="103714"/>
              </a:xfrm>
            </p:grpSpPr>
            <p:sp>
              <p:nvSpPr>
                <p:cNvPr id="32" name="object 12">
                  <a:extLst>
                    <a:ext uri="{FF2B5EF4-FFF2-40B4-BE49-F238E27FC236}">
                      <a16:creationId xmlns="" xmlns:a16="http://schemas.microsoft.com/office/drawing/2014/main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667374" y="2712291"/>
                  <a:ext cx="238082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chemeClr val="bg1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33" name="object 12">
                  <a:extLst>
                    <a:ext uri="{FF2B5EF4-FFF2-40B4-BE49-F238E27FC236}">
                      <a16:creationId xmlns="" xmlns:a16="http://schemas.microsoft.com/office/drawing/2014/main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739089" y="2712291"/>
                  <a:ext cx="103714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rgbClr val="334286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</p:grpSp>
      </p:grpSp>
      <p:sp>
        <p:nvSpPr>
          <p:cNvPr id="64" name="Текст 3"/>
          <p:cNvSpPr>
            <a:spLocks noGrp="1"/>
          </p:cNvSpPr>
          <p:nvPr>
            <p:ph type="body" sz="quarter" idx="10"/>
          </p:nvPr>
        </p:nvSpPr>
        <p:spPr>
          <a:xfrm>
            <a:off x="1352166" y="665989"/>
            <a:ext cx="8572949" cy="540001"/>
          </a:xfrm>
        </p:spPr>
        <p:txBody>
          <a:bodyPr>
            <a:noAutofit/>
          </a:bodyPr>
          <a:lstStyle/>
          <a:p>
            <a:r>
              <a:rPr lang="ru-RU" sz="2600" dirty="0"/>
              <a:t>ИНДЕКС ПРОМЫШЛЕННОГО ПРОИЗВОДСТВА</a:t>
            </a:r>
          </a:p>
        </p:txBody>
      </p:sp>
      <p:grpSp>
        <p:nvGrpSpPr>
          <p:cNvPr id="4" name="Группа 3"/>
          <p:cNvGrpSpPr/>
          <p:nvPr/>
        </p:nvGrpSpPr>
        <p:grpSpPr>
          <a:xfrm>
            <a:off x="436776" y="665989"/>
            <a:ext cx="720000" cy="720000"/>
            <a:chOff x="436776" y="665989"/>
            <a:chExt cx="720000" cy="720000"/>
          </a:xfrm>
        </p:grpSpPr>
        <p:pic>
          <p:nvPicPr>
            <p:cNvPr id="3" name="Рисунок 2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26438" y="769438"/>
              <a:ext cx="540676" cy="540000"/>
            </a:xfrm>
            <a:prstGeom prst="rect">
              <a:avLst/>
            </a:prstGeom>
          </p:spPr>
        </p:pic>
        <p:sp>
          <p:nvSpPr>
            <p:cNvPr id="56" name="Овал 55"/>
            <p:cNvSpPr/>
            <p:nvPr/>
          </p:nvSpPr>
          <p:spPr>
            <a:xfrm>
              <a:off x="436776" y="665989"/>
              <a:ext cx="720000" cy="720000"/>
            </a:xfrm>
            <a:prstGeom prst="ellipse">
              <a:avLst/>
            </a:prstGeom>
            <a:noFill/>
            <a:ln w="38100">
              <a:solidFill>
                <a:srgbClr val="33428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cxnSp>
        <p:nvCxnSpPr>
          <p:cNvPr id="89" name="Прямая соединительная линия 88"/>
          <p:cNvCxnSpPr/>
          <p:nvPr/>
        </p:nvCxnSpPr>
        <p:spPr>
          <a:xfrm>
            <a:off x="294704" y="3580665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Прямоугольник 92"/>
          <p:cNvSpPr/>
          <p:nvPr/>
        </p:nvSpPr>
        <p:spPr>
          <a:xfrm>
            <a:off x="190843" y="1734522"/>
            <a:ext cx="285405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spc="-30" dirty="0" smtClean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 соответствующему месяцу 2020 года</a:t>
            </a:r>
            <a:endParaRPr lang="ru-RU" sz="1200" spc="-30" dirty="0">
              <a:solidFill>
                <a:srgbClr val="59595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7" name="Рисунок 96"/>
          <p:cNvPicPr>
            <a:picLocks noChangeAspect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81401" y="2358052"/>
            <a:ext cx="1105300" cy="1103918"/>
          </a:xfrm>
          <a:prstGeom prst="rect">
            <a:avLst/>
          </a:prstGeom>
        </p:spPr>
      </p:pic>
      <p:cxnSp>
        <p:nvCxnSpPr>
          <p:cNvPr id="100" name="Прямая соединительная линия 99"/>
          <p:cNvCxnSpPr/>
          <p:nvPr/>
        </p:nvCxnSpPr>
        <p:spPr>
          <a:xfrm>
            <a:off x="281475" y="5558127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Прямоугольник 110"/>
          <p:cNvSpPr/>
          <p:nvPr/>
        </p:nvSpPr>
        <p:spPr>
          <a:xfrm>
            <a:off x="4264404" y="6285208"/>
            <a:ext cx="3321935" cy="22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1100" spc="-4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 соответствующему месяцу предыдущего года</a:t>
            </a:r>
            <a:endParaRPr lang="ru-RU" sz="1100" b="1" spc="-4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8036057" y="6307035"/>
            <a:ext cx="516677" cy="170846"/>
            <a:chOff x="3753166" y="6493433"/>
            <a:chExt cx="516677" cy="170846"/>
          </a:xfrm>
        </p:grpSpPr>
        <p:cxnSp>
          <p:nvCxnSpPr>
            <p:cNvPr id="113" name="Прямая соединительная линия 112"/>
            <p:cNvCxnSpPr/>
            <p:nvPr/>
          </p:nvCxnSpPr>
          <p:spPr>
            <a:xfrm flipV="1">
              <a:off x="3753166" y="6493433"/>
              <a:ext cx="187166" cy="170846"/>
            </a:xfrm>
            <a:prstGeom prst="line">
              <a:avLst/>
            </a:prstGeom>
            <a:ln w="57150">
              <a:solidFill>
                <a:srgbClr val="4FAF4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Прямая соединительная линия 113"/>
            <p:cNvCxnSpPr/>
            <p:nvPr/>
          </p:nvCxnSpPr>
          <p:spPr>
            <a:xfrm flipV="1">
              <a:off x="4082677" y="6493433"/>
              <a:ext cx="187166" cy="170846"/>
            </a:xfrm>
            <a:prstGeom prst="line">
              <a:avLst/>
            </a:prstGeom>
            <a:ln w="57150">
              <a:solidFill>
                <a:srgbClr val="4FAF4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Прямая соединительная линия 114"/>
            <p:cNvCxnSpPr/>
            <p:nvPr/>
          </p:nvCxnSpPr>
          <p:spPr>
            <a:xfrm flipH="1" flipV="1">
              <a:off x="3922027" y="6493433"/>
              <a:ext cx="187166" cy="170846"/>
            </a:xfrm>
            <a:prstGeom prst="line">
              <a:avLst/>
            </a:prstGeom>
            <a:ln w="57150">
              <a:solidFill>
                <a:srgbClr val="4FAF4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6" name="Прямоугольник 115"/>
          <p:cNvSpPr/>
          <p:nvPr/>
        </p:nvSpPr>
        <p:spPr>
          <a:xfrm>
            <a:off x="8552734" y="6289023"/>
            <a:ext cx="2816026" cy="22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1100" spc="-4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</a:t>
            </a:r>
            <a:r>
              <a:rPr lang="ru-RU" sz="1100" spc="-4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предыдущему месяцу</a:t>
            </a:r>
            <a:endParaRPr lang="ru-RU" sz="1100" b="1" spc="-40" dirty="0">
              <a:solidFill>
                <a:srgbClr val="E1002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3719795" y="6209781"/>
            <a:ext cx="518400" cy="304934"/>
            <a:chOff x="3751443" y="6024212"/>
            <a:chExt cx="518400" cy="304934"/>
          </a:xfrm>
        </p:grpSpPr>
        <p:sp>
          <p:nvSpPr>
            <p:cNvPr id="112" name="Прямоугольный треугольник 111"/>
            <p:cNvSpPr/>
            <p:nvPr/>
          </p:nvSpPr>
          <p:spPr>
            <a:xfrm flipH="1">
              <a:off x="3840639" y="6024212"/>
              <a:ext cx="312943" cy="304934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7" name="Прямоугольный треугольник 116"/>
            <p:cNvSpPr/>
            <p:nvPr/>
          </p:nvSpPr>
          <p:spPr>
            <a:xfrm>
              <a:off x="3863174" y="6103454"/>
              <a:ext cx="208031" cy="225691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8" name="Прямоугольный треугольник 117"/>
            <p:cNvSpPr/>
            <p:nvPr/>
          </p:nvSpPr>
          <p:spPr>
            <a:xfrm flipH="1">
              <a:off x="3751443" y="6103454"/>
              <a:ext cx="111731" cy="225691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9" name="Прямоугольный треугольник 118"/>
            <p:cNvSpPr/>
            <p:nvPr/>
          </p:nvSpPr>
          <p:spPr>
            <a:xfrm>
              <a:off x="4153582" y="6024212"/>
              <a:ext cx="116261" cy="304934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aphicFrame>
        <p:nvGraphicFramePr>
          <p:cNvPr id="48" name="Диаграмма 47">
            <a:extLst>
              <a:ext uri="{FF2B5EF4-FFF2-40B4-BE49-F238E27FC236}">
                <a16:creationId xmlns="" xmlns:a16="http://schemas.microsoft.com/office/drawing/2014/main" id="{9276F0D8-F8DE-40D5-9F9B-9C99A7420D9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76190465"/>
              </p:ext>
            </p:extLst>
          </p:nvPr>
        </p:nvGraphicFramePr>
        <p:xfrm>
          <a:off x="3273190" y="1610085"/>
          <a:ext cx="8918810" cy="39399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50" name="Рисунок 49"/>
          <p:cNvPicPr>
            <a:picLocks noChangeAspect="1"/>
          </p:cNvPicPr>
          <p:nvPr/>
        </p:nvPicPr>
        <p:blipFill>
          <a:blip r:embed="rId5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2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94704" y="4341725"/>
            <a:ext cx="1078694" cy="1080000"/>
          </a:xfrm>
          <a:prstGeom prst="rect">
            <a:avLst/>
          </a:prstGeom>
        </p:spPr>
      </p:pic>
      <p:sp>
        <p:nvSpPr>
          <p:cNvPr id="51" name="Прямоугольник 50"/>
          <p:cNvSpPr/>
          <p:nvPr/>
        </p:nvSpPr>
        <p:spPr>
          <a:xfrm>
            <a:off x="1837426" y="2614413"/>
            <a:ext cx="15239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3600" b="1" dirty="0" smtClean="0">
                <a:solidFill>
                  <a:srgbClr val="4FAF4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100,</a:t>
            </a:r>
            <a:r>
              <a:rPr lang="ru-RU" sz="2000" b="1" dirty="0">
                <a:solidFill>
                  <a:srgbClr val="4FAF4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ru-RU" sz="2000" b="1" dirty="0" smtClean="0">
                <a:solidFill>
                  <a:srgbClr val="4FAF4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  <a:endParaRPr lang="ru-RU" sz="2000" b="1" dirty="0">
              <a:solidFill>
                <a:srgbClr val="4FAF4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1493880" y="4529984"/>
            <a:ext cx="18675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3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ru-RU" sz="3600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73,</a:t>
            </a:r>
            <a:r>
              <a:rPr lang="ru-RU" sz="2000" b="1" dirty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ru-RU" sz="2000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  <a:endParaRPr lang="ru-RU" sz="2000" b="1" dirty="0">
              <a:solidFill>
                <a:srgbClr val="E1002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Прямоугольник 60">
            <a:extLst>
              <a:ext uri="{FF2B5EF4-FFF2-40B4-BE49-F238E27FC236}">
                <a16:creationId xmlns="" xmlns:a16="http://schemas.microsoft.com/office/drawing/2014/main" id="{C5809A8C-FA34-4CFF-9584-5F3E1FC12DE1}"/>
              </a:ext>
            </a:extLst>
          </p:cNvPr>
          <p:cNvSpPr/>
          <p:nvPr/>
        </p:nvSpPr>
        <p:spPr>
          <a:xfrm>
            <a:off x="5172954" y="5555489"/>
            <a:ext cx="9602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1000"/>
              </a:spcBef>
            </a:pPr>
            <a:r>
              <a:rPr lang="ru-RU" sz="20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  <a:endParaRPr lang="ru-RU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Левая фигурная скобка 61">
            <a:extLst>
              <a:ext uri="{FF2B5EF4-FFF2-40B4-BE49-F238E27FC236}">
                <a16:creationId xmlns="" xmlns:a16="http://schemas.microsoft.com/office/drawing/2014/main" id="{F7FB674C-0550-43DC-ABBE-DD9193CB4A0D}"/>
              </a:ext>
            </a:extLst>
          </p:cNvPr>
          <p:cNvSpPr/>
          <p:nvPr/>
        </p:nvSpPr>
        <p:spPr>
          <a:xfrm rot="16200000">
            <a:off x="5614506" y="3509804"/>
            <a:ext cx="77123" cy="3866541"/>
          </a:xfrm>
          <a:prstGeom prst="leftBrace">
            <a:avLst>
              <a:gd name="adj1" fmla="val 72327"/>
              <a:gd name="adj2" fmla="val 50000"/>
            </a:avLst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  <a:p>
            <a:pPr algn="ctr"/>
            <a:endParaRPr lang="ru-RU" dirty="0"/>
          </a:p>
        </p:txBody>
      </p:sp>
      <p:sp>
        <p:nvSpPr>
          <p:cNvPr id="63" name="Левая фигурная скобка 62">
            <a:extLst>
              <a:ext uri="{FF2B5EF4-FFF2-40B4-BE49-F238E27FC236}">
                <a16:creationId xmlns="" xmlns:a16="http://schemas.microsoft.com/office/drawing/2014/main" id="{F7FB674C-0550-43DC-ABBE-DD9193CB4A0D}"/>
              </a:ext>
            </a:extLst>
          </p:cNvPr>
          <p:cNvSpPr/>
          <p:nvPr/>
        </p:nvSpPr>
        <p:spPr>
          <a:xfrm rot="16200000">
            <a:off x="9550002" y="3552262"/>
            <a:ext cx="100013" cy="3758733"/>
          </a:xfrm>
          <a:prstGeom prst="leftBrace">
            <a:avLst>
              <a:gd name="adj1" fmla="val 72327"/>
              <a:gd name="adj2" fmla="val 50000"/>
            </a:avLst>
          </a:prstGeom>
          <a:ln w="28575">
            <a:solidFill>
              <a:srgbClr val="33428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  <a:p>
            <a:pPr algn="ctr"/>
            <a:endParaRPr lang="ru-RU" dirty="0"/>
          </a:p>
        </p:txBody>
      </p:sp>
      <p:sp>
        <p:nvSpPr>
          <p:cNvPr id="66" name="Прямоугольник 65">
            <a:extLst>
              <a:ext uri="{FF2B5EF4-FFF2-40B4-BE49-F238E27FC236}">
                <a16:creationId xmlns="" xmlns:a16="http://schemas.microsoft.com/office/drawing/2014/main" id="{C5809A8C-FA34-4CFF-9584-5F3E1FC12DE1}"/>
              </a:ext>
            </a:extLst>
          </p:cNvPr>
          <p:cNvSpPr/>
          <p:nvPr/>
        </p:nvSpPr>
        <p:spPr>
          <a:xfrm>
            <a:off x="9119895" y="5573324"/>
            <a:ext cx="9602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1000"/>
              </a:spcBef>
            </a:pPr>
            <a:r>
              <a:rPr lang="ru-RU" sz="2000" b="1" dirty="0" smtClean="0">
                <a:solidFill>
                  <a:srgbClr val="33428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2020</a:t>
            </a:r>
            <a:endParaRPr lang="ru-RU" sz="2000" b="1" dirty="0">
              <a:solidFill>
                <a:srgbClr val="33428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Левая фигурная скобка 66">
            <a:extLst>
              <a:ext uri="{FF2B5EF4-FFF2-40B4-BE49-F238E27FC236}">
                <a16:creationId xmlns="" xmlns:a16="http://schemas.microsoft.com/office/drawing/2014/main" id="{F7FB674C-0550-43DC-ABBE-DD9193CB4A0D}"/>
              </a:ext>
            </a:extLst>
          </p:cNvPr>
          <p:cNvSpPr/>
          <p:nvPr/>
        </p:nvSpPr>
        <p:spPr>
          <a:xfrm rot="16200000">
            <a:off x="11673101" y="5311051"/>
            <a:ext cx="100013" cy="241157"/>
          </a:xfrm>
          <a:prstGeom prst="leftBrace">
            <a:avLst>
              <a:gd name="adj1" fmla="val 72327"/>
              <a:gd name="adj2" fmla="val 50000"/>
            </a:avLst>
          </a:prstGeom>
          <a:ln w="28575">
            <a:solidFill>
              <a:srgbClr val="E1002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E1002B"/>
              </a:solidFill>
            </a:endParaRPr>
          </a:p>
          <a:p>
            <a:pPr algn="ctr"/>
            <a:endParaRPr lang="ru-RU" dirty="0">
              <a:solidFill>
                <a:srgbClr val="E1002B"/>
              </a:solidFill>
            </a:endParaRPr>
          </a:p>
        </p:txBody>
      </p:sp>
      <p:sp>
        <p:nvSpPr>
          <p:cNvPr id="68" name="Прямоугольник 67">
            <a:extLst>
              <a:ext uri="{FF2B5EF4-FFF2-40B4-BE49-F238E27FC236}">
                <a16:creationId xmlns="" xmlns:a16="http://schemas.microsoft.com/office/drawing/2014/main" id="{C5809A8C-FA34-4CFF-9584-5F3E1FC12DE1}"/>
              </a:ext>
            </a:extLst>
          </p:cNvPr>
          <p:cNvSpPr/>
          <p:nvPr/>
        </p:nvSpPr>
        <p:spPr>
          <a:xfrm>
            <a:off x="11242010" y="5562601"/>
            <a:ext cx="96219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1000"/>
              </a:spcBef>
            </a:pPr>
            <a:r>
              <a:rPr lang="ru-RU" sz="2000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2021</a:t>
            </a:r>
            <a:endParaRPr lang="ru-RU" sz="2000" b="1" dirty="0">
              <a:solidFill>
                <a:srgbClr val="E1002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94704" y="112144"/>
            <a:ext cx="1725284" cy="2760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334286"/>
                </a:solidFill>
                <a:latin typeface="Arial" pitchFamily="34" charset="0"/>
                <a:cs typeface="Arial" pitchFamily="34" charset="0"/>
              </a:rPr>
              <a:t>САХА(ЯКУТИЯ)СТАТ</a:t>
            </a:r>
            <a:endParaRPr lang="ru-RU" sz="1200" b="1" dirty="0">
              <a:solidFill>
                <a:srgbClr val="33428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190843" y="3754000"/>
            <a:ext cx="248600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spc="-30" dirty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</a:t>
            </a:r>
            <a:r>
              <a:rPr lang="ru-RU" sz="1200" spc="-30" dirty="0" smtClean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предыдущему месяцу 2020 года</a:t>
            </a:r>
            <a:endParaRPr lang="ru-RU" sz="1200" spc="-30" dirty="0">
              <a:solidFill>
                <a:srgbClr val="59595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Текст 3"/>
          <p:cNvSpPr txBox="1">
            <a:spLocks/>
          </p:cNvSpPr>
          <p:nvPr/>
        </p:nvSpPr>
        <p:spPr>
          <a:xfrm>
            <a:off x="1352447" y="1102682"/>
            <a:ext cx="6731714" cy="28330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33428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ru-RU" sz="1600" dirty="0" smtClean="0"/>
              <a:t>ЯНВАРЬ 2021 </a:t>
            </a:r>
            <a:r>
              <a:rPr lang="ru-RU" sz="1600" dirty="0"/>
              <a:t>ГОДА</a:t>
            </a:r>
          </a:p>
        </p:txBody>
      </p:sp>
      <p:sp>
        <p:nvSpPr>
          <p:cNvPr id="55" name="Равнобедренный треугольник 54"/>
          <p:cNvSpPr/>
          <p:nvPr/>
        </p:nvSpPr>
        <p:spPr>
          <a:xfrm rot="10800000" flipV="1">
            <a:off x="1602607" y="2947518"/>
            <a:ext cx="323292" cy="140728"/>
          </a:xfrm>
          <a:prstGeom prst="triangle">
            <a:avLst/>
          </a:prstGeom>
          <a:solidFill>
            <a:srgbClr val="4FAF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4FAF4F"/>
              </a:solidFill>
            </a:endParaRPr>
          </a:p>
        </p:txBody>
      </p:sp>
      <p:sp>
        <p:nvSpPr>
          <p:cNvPr id="44" name="Равнобедренный треугольник 43"/>
          <p:cNvSpPr/>
          <p:nvPr/>
        </p:nvSpPr>
        <p:spPr>
          <a:xfrm rot="10800000">
            <a:off x="1784359" y="4853149"/>
            <a:ext cx="323292" cy="140728"/>
          </a:xfrm>
          <a:prstGeom prst="triangle">
            <a:avLst/>
          </a:prstGeom>
          <a:solidFill>
            <a:srgbClr val="E100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E1002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1319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="" xmlns:a16="http://schemas.microsoft.com/office/drawing/2014/main" id="{471CBC5B-1E69-0E49-9ACB-FED09C8D3F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34107" y="6355682"/>
            <a:ext cx="419999" cy="365125"/>
          </a:xfrm>
          <a:solidFill>
            <a:schemeClr val="accent4">
              <a:lumMod val="60000"/>
              <a:lumOff val="40000"/>
            </a:schemeClr>
          </a:solidFill>
        </p:spPr>
        <p:txBody>
          <a:bodyPr/>
          <a:lstStyle/>
          <a:p>
            <a:pPr algn="ctr"/>
            <a:fld id="{41B81EEA-DF2A-1C47-9781-44818CAE4220}" type="slidenum">
              <a:rPr lang="ru-RU" smtClean="0"/>
              <a:pPr algn="ctr"/>
              <a:t>3</a:t>
            </a:fld>
            <a:endParaRPr lang="ru-RU" dirty="0"/>
          </a:p>
        </p:txBody>
      </p:sp>
      <p:grpSp>
        <p:nvGrpSpPr>
          <p:cNvPr id="27" name="Группа 26"/>
          <p:cNvGrpSpPr/>
          <p:nvPr/>
        </p:nvGrpSpPr>
        <p:grpSpPr>
          <a:xfrm>
            <a:off x="1439586" y="177800"/>
            <a:ext cx="10403790" cy="529239"/>
            <a:chOff x="1439586" y="5107200"/>
            <a:chExt cx="10403790" cy="529239"/>
          </a:xfrm>
        </p:grpSpPr>
        <p:sp>
          <p:nvSpPr>
            <p:cNvPr id="28" name="object 9">
              <a:extLst>
                <a:ext uri="{FF2B5EF4-FFF2-40B4-BE49-F238E27FC236}">
                  <a16:creationId xmlns="" xmlns:a16="http://schemas.microsoft.com/office/drawing/2014/main" id="{222E1C3D-BC3A-D443-8563-08790B13AA2D}"/>
                </a:ext>
              </a:extLst>
            </p:cNvPr>
            <p:cNvSpPr/>
            <p:nvPr/>
          </p:nvSpPr>
          <p:spPr>
            <a:xfrm>
              <a:off x="1439586" y="5161088"/>
              <a:ext cx="7096699" cy="475351"/>
            </a:xfrm>
            <a:custGeom>
              <a:avLst/>
              <a:gdLst/>
              <a:ahLst/>
              <a:cxnLst/>
              <a:rect l="l" t="t" r="r" b="b"/>
              <a:pathLst>
                <a:path w="3267075">
                  <a:moveTo>
                    <a:pt x="0" y="0"/>
                  </a:moveTo>
                  <a:lnTo>
                    <a:pt x="3266757" y="0"/>
                  </a:lnTo>
                </a:path>
              </a:pathLst>
            </a:custGeom>
            <a:ln w="25400">
              <a:solidFill>
                <a:srgbClr val="334286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grpSp>
          <p:nvGrpSpPr>
            <p:cNvPr id="29" name="Группа 28"/>
            <p:cNvGrpSpPr/>
            <p:nvPr/>
          </p:nvGrpSpPr>
          <p:grpSpPr>
            <a:xfrm>
              <a:off x="8360857" y="5107200"/>
              <a:ext cx="3482519" cy="106098"/>
              <a:chOff x="8360857" y="5107200"/>
              <a:chExt cx="3482519" cy="106098"/>
            </a:xfrm>
          </p:grpSpPr>
          <p:sp>
            <p:nvSpPr>
              <p:cNvPr id="30" name="object 11">
                <a:extLst>
                  <a:ext uri="{FF2B5EF4-FFF2-40B4-BE49-F238E27FC236}">
                    <a16:creationId xmlns="" xmlns:a16="http://schemas.microsoft.com/office/drawing/2014/main" id="{E7D5C25E-08D6-344C-B0C6-CB0D11FF9875}"/>
                  </a:ext>
                </a:extLst>
              </p:cNvPr>
              <p:cNvSpPr/>
              <p:nvPr/>
            </p:nvSpPr>
            <p:spPr>
              <a:xfrm flipV="1">
                <a:off x="8400256" y="5107200"/>
                <a:ext cx="3443120" cy="49992"/>
              </a:xfrm>
              <a:custGeom>
                <a:avLst/>
                <a:gdLst/>
                <a:ahLst/>
                <a:cxnLst/>
                <a:rect l="l" t="t" r="r" b="b"/>
                <a:pathLst>
                  <a:path w="3249929">
                    <a:moveTo>
                      <a:pt x="0" y="0"/>
                    </a:moveTo>
                    <a:lnTo>
                      <a:pt x="3249561" y="0"/>
                    </a:lnTo>
                  </a:path>
                </a:pathLst>
              </a:custGeom>
              <a:ln w="25400">
                <a:solidFill>
                  <a:srgbClr val="FFC32E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grpSp>
            <p:nvGrpSpPr>
              <p:cNvPr id="31" name="Группа 30"/>
              <p:cNvGrpSpPr/>
              <p:nvPr/>
            </p:nvGrpSpPr>
            <p:grpSpPr>
              <a:xfrm>
                <a:off x="8360857" y="5109584"/>
                <a:ext cx="238082" cy="103714"/>
                <a:chOff x="2667374" y="2712291"/>
                <a:chExt cx="238082" cy="103714"/>
              </a:xfrm>
            </p:grpSpPr>
            <p:sp>
              <p:nvSpPr>
                <p:cNvPr id="32" name="object 12">
                  <a:extLst>
                    <a:ext uri="{FF2B5EF4-FFF2-40B4-BE49-F238E27FC236}">
                      <a16:creationId xmlns="" xmlns:a16="http://schemas.microsoft.com/office/drawing/2014/main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667374" y="2712291"/>
                  <a:ext cx="238082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chemeClr val="bg1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33" name="object 12">
                  <a:extLst>
                    <a:ext uri="{FF2B5EF4-FFF2-40B4-BE49-F238E27FC236}">
                      <a16:creationId xmlns="" xmlns:a16="http://schemas.microsoft.com/office/drawing/2014/main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739089" y="2712291"/>
                  <a:ext cx="103714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rgbClr val="334286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</p:grpSp>
      </p:grpSp>
      <p:sp>
        <p:nvSpPr>
          <p:cNvPr id="64" name="Текст 3"/>
          <p:cNvSpPr>
            <a:spLocks noGrp="1"/>
          </p:cNvSpPr>
          <p:nvPr>
            <p:ph type="body" sz="quarter" idx="10"/>
          </p:nvPr>
        </p:nvSpPr>
        <p:spPr>
          <a:xfrm>
            <a:off x="1352446" y="656622"/>
            <a:ext cx="10463941" cy="501500"/>
          </a:xfrm>
        </p:spPr>
        <p:txBody>
          <a:bodyPr>
            <a:noAutofit/>
          </a:bodyPr>
          <a:lstStyle/>
          <a:p>
            <a:r>
              <a:rPr lang="ru-RU" sz="2600" dirty="0"/>
              <a:t>ИНДЕКСЫ </a:t>
            </a:r>
            <a:r>
              <a:rPr lang="ru-RU" sz="2600" dirty="0" smtClean="0"/>
              <a:t>ПРОИЗВОДСТВА ПО ВИДАМ ДЕЯТЕЛЬНОСТИ</a:t>
            </a:r>
            <a:endParaRPr lang="ru-RU" sz="2600" dirty="0"/>
          </a:p>
        </p:txBody>
      </p:sp>
      <p:grpSp>
        <p:nvGrpSpPr>
          <p:cNvPr id="4" name="Группа 3"/>
          <p:cNvGrpSpPr/>
          <p:nvPr/>
        </p:nvGrpSpPr>
        <p:grpSpPr>
          <a:xfrm>
            <a:off x="436776" y="665989"/>
            <a:ext cx="720000" cy="720000"/>
            <a:chOff x="436776" y="665989"/>
            <a:chExt cx="720000" cy="720000"/>
          </a:xfrm>
        </p:grpSpPr>
        <p:pic>
          <p:nvPicPr>
            <p:cNvPr id="3" name="Рисунок 2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26438" y="769438"/>
              <a:ext cx="540676" cy="540000"/>
            </a:xfrm>
            <a:prstGeom prst="rect">
              <a:avLst/>
            </a:prstGeom>
          </p:spPr>
        </p:pic>
        <p:sp>
          <p:nvSpPr>
            <p:cNvPr id="56" name="Овал 55"/>
            <p:cNvSpPr/>
            <p:nvPr/>
          </p:nvSpPr>
          <p:spPr>
            <a:xfrm>
              <a:off x="436776" y="665989"/>
              <a:ext cx="720000" cy="720000"/>
            </a:xfrm>
            <a:prstGeom prst="ellipse">
              <a:avLst/>
            </a:prstGeom>
            <a:noFill/>
            <a:ln w="38100">
              <a:solidFill>
                <a:srgbClr val="33428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cxnSp>
        <p:nvCxnSpPr>
          <p:cNvPr id="72" name="Прямая соединительная линия 71"/>
          <p:cNvCxnSpPr/>
          <p:nvPr/>
        </p:nvCxnSpPr>
        <p:spPr>
          <a:xfrm>
            <a:off x="281401" y="3010903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Прямая соединительная линия 124"/>
          <p:cNvCxnSpPr/>
          <p:nvPr/>
        </p:nvCxnSpPr>
        <p:spPr>
          <a:xfrm>
            <a:off x="303689" y="4185620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Прямоугольник 125"/>
          <p:cNvSpPr/>
          <p:nvPr/>
        </p:nvSpPr>
        <p:spPr>
          <a:xfrm>
            <a:off x="199512" y="5970078"/>
            <a:ext cx="213391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Обрабатывающие производства</a:t>
            </a:r>
            <a:endParaRPr lang="ru-RU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0" name="Прямая соединительная линия 129"/>
          <p:cNvCxnSpPr/>
          <p:nvPr/>
        </p:nvCxnSpPr>
        <p:spPr>
          <a:xfrm>
            <a:off x="223580" y="5168373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Прямоугольник 130"/>
          <p:cNvSpPr/>
          <p:nvPr/>
        </p:nvSpPr>
        <p:spPr>
          <a:xfrm>
            <a:off x="223580" y="4932524"/>
            <a:ext cx="200728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Добыча полезных ископаемых</a:t>
            </a:r>
            <a:endParaRPr lang="ru-RU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5" name="Прямая соединительная линия 134"/>
          <p:cNvCxnSpPr/>
          <p:nvPr/>
        </p:nvCxnSpPr>
        <p:spPr>
          <a:xfrm>
            <a:off x="245701" y="6170267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6" name="Прямоугольник 135"/>
          <p:cNvSpPr/>
          <p:nvPr/>
        </p:nvSpPr>
        <p:spPr>
          <a:xfrm>
            <a:off x="223580" y="3785510"/>
            <a:ext cx="265329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" spc="-3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Обеспечение электрической энергией, </a:t>
            </a:r>
            <a:endParaRPr lang="ru-RU" sz="1000" spc="-3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000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газом </a:t>
            </a:r>
            <a:r>
              <a:rPr lang="ru-RU" sz="1000" spc="-3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ru-RU" sz="1000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паром; кондиционирование воздуха</a:t>
            </a:r>
            <a:endParaRPr lang="ru-RU" sz="1000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1" name="Прямоугольник 140"/>
          <p:cNvSpPr/>
          <p:nvPr/>
        </p:nvSpPr>
        <p:spPr>
          <a:xfrm>
            <a:off x="199004" y="2593160"/>
            <a:ext cx="2834298" cy="4177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70000"/>
              </a:lnSpc>
            </a:pPr>
            <a:r>
              <a:rPr lang="ru-RU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Водоснабжение; водоотведение, организация сбора и утилизации отходов, деятельность по ликвидации загрязнений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02869" y="1864518"/>
            <a:ext cx="656020" cy="65520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655" y="3087988"/>
            <a:ext cx="655200" cy="65520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411" y="4275821"/>
            <a:ext cx="655200" cy="65520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567" y="5303423"/>
            <a:ext cx="655200" cy="655200"/>
          </a:xfrm>
          <a:prstGeom prst="rect">
            <a:avLst/>
          </a:prstGeom>
        </p:spPr>
      </p:pic>
      <p:grpSp>
        <p:nvGrpSpPr>
          <p:cNvPr id="13" name="Группа 12"/>
          <p:cNvGrpSpPr/>
          <p:nvPr/>
        </p:nvGrpSpPr>
        <p:grpSpPr>
          <a:xfrm>
            <a:off x="3751443" y="6024212"/>
            <a:ext cx="8064944" cy="738503"/>
            <a:chOff x="3510495" y="5986866"/>
            <a:chExt cx="8064944" cy="738503"/>
          </a:xfrm>
        </p:grpSpPr>
        <p:cxnSp>
          <p:nvCxnSpPr>
            <p:cNvPr id="15" name="Прямая соединительная линия 14">
              <a:extLst>
                <a:ext uri="{FF2B5EF4-FFF2-40B4-BE49-F238E27FC236}">
                  <a16:creationId xmlns="" xmlns:a16="http://schemas.microsoft.com/office/drawing/2014/main" id="{A68FD7A0-ECF7-4273-8C04-A116EFB25845}"/>
                </a:ext>
              </a:extLst>
            </p:cNvPr>
            <p:cNvCxnSpPr>
              <a:cxnSpLocks/>
            </p:cNvCxnSpPr>
            <p:nvPr/>
          </p:nvCxnSpPr>
          <p:spPr>
            <a:xfrm>
              <a:off x="8284681" y="6292117"/>
              <a:ext cx="0" cy="66"/>
            </a:xfrm>
            <a:prstGeom prst="line">
              <a:avLst/>
            </a:prstGeom>
            <a:ln w="28575">
              <a:solidFill>
                <a:srgbClr val="FFC32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>
              <a:extLst>
                <a:ext uri="{FF2B5EF4-FFF2-40B4-BE49-F238E27FC236}">
                  <a16:creationId xmlns="" xmlns:a16="http://schemas.microsoft.com/office/drawing/2014/main" id="{A68FD7A0-ECF7-4273-8C04-A116EFB25845}"/>
                </a:ext>
              </a:extLst>
            </p:cNvPr>
            <p:cNvCxnSpPr>
              <a:cxnSpLocks/>
            </p:cNvCxnSpPr>
            <p:nvPr/>
          </p:nvCxnSpPr>
          <p:spPr>
            <a:xfrm>
              <a:off x="8284681" y="6292117"/>
              <a:ext cx="0" cy="66"/>
            </a:xfrm>
            <a:prstGeom prst="line">
              <a:avLst/>
            </a:prstGeom>
            <a:ln w="28575">
              <a:solidFill>
                <a:srgbClr val="FFC32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Прямоугольник 24"/>
            <p:cNvSpPr/>
            <p:nvPr/>
          </p:nvSpPr>
          <p:spPr>
            <a:xfrm>
              <a:off x="3999564" y="6039204"/>
              <a:ext cx="2859554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1100" spc="-4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Индекс промышленного производства</a:t>
              </a:r>
            </a:p>
          </p:txBody>
        </p:sp>
        <p:grpSp>
          <p:nvGrpSpPr>
            <p:cNvPr id="26" name="Группа 25"/>
            <p:cNvGrpSpPr/>
            <p:nvPr/>
          </p:nvGrpSpPr>
          <p:grpSpPr>
            <a:xfrm>
              <a:off x="3510495" y="5986866"/>
              <a:ext cx="518400" cy="304934"/>
              <a:chOff x="1439586" y="5403850"/>
              <a:chExt cx="801365" cy="414903"/>
            </a:xfrm>
            <a:solidFill>
              <a:schemeClr val="bg1">
                <a:lumMod val="85000"/>
              </a:schemeClr>
            </a:solidFill>
          </p:grpSpPr>
          <p:sp>
            <p:nvSpPr>
              <p:cNvPr id="34" name="Прямоугольный треугольник 33"/>
              <p:cNvSpPr/>
              <p:nvPr/>
            </p:nvSpPr>
            <p:spPr>
              <a:xfrm>
                <a:off x="1612304" y="5511669"/>
                <a:ext cx="321584" cy="307083"/>
              </a:xfrm>
              <a:prstGeom prst="rt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5" name="Прямоугольный треугольник 34"/>
              <p:cNvSpPr/>
              <p:nvPr/>
            </p:nvSpPr>
            <p:spPr>
              <a:xfrm flipH="1">
                <a:off x="1577469" y="5403850"/>
                <a:ext cx="483760" cy="414903"/>
              </a:xfrm>
              <a:prstGeom prst="rt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6" name="Прямоугольный треугольник 35"/>
              <p:cNvSpPr/>
              <p:nvPr/>
            </p:nvSpPr>
            <p:spPr>
              <a:xfrm flipH="1">
                <a:off x="1439586" y="5511669"/>
                <a:ext cx="172718" cy="307083"/>
              </a:xfrm>
              <a:prstGeom prst="rt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7" name="Прямоугольный треугольник 36"/>
              <p:cNvSpPr/>
              <p:nvPr/>
            </p:nvSpPr>
            <p:spPr>
              <a:xfrm>
                <a:off x="2061229" y="5403850"/>
                <a:ext cx="179722" cy="414903"/>
              </a:xfrm>
              <a:prstGeom prst="rt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45" name="Группа 144"/>
            <p:cNvGrpSpPr/>
            <p:nvPr/>
          </p:nvGrpSpPr>
          <p:grpSpPr>
            <a:xfrm>
              <a:off x="3512218" y="6456087"/>
              <a:ext cx="516677" cy="170846"/>
              <a:chOff x="2156039" y="6355682"/>
              <a:chExt cx="516677" cy="170846"/>
            </a:xfrm>
          </p:grpSpPr>
          <p:cxnSp>
            <p:nvCxnSpPr>
              <p:cNvPr id="146" name="Прямая соединительная линия 145"/>
              <p:cNvCxnSpPr/>
              <p:nvPr/>
            </p:nvCxnSpPr>
            <p:spPr>
              <a:xfrm flipV="1">
                <a:off x="2156039" y="6355682"/>
                <a:ext cx="187166" cy="170846"/>
              </a:xfrm>
              <a:prstGeom prst="line">
                <a:avLst/>
              </a:prstGeom>
              <a:ln w="57150">
                <a:solidFill>
                  <a:srgbClr val="E1002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Прямая соединительная линия 146"/>
              <p:cNvCxnSpPr/>
              <p:nvPr/>
            </p:nvCxnSpPr>
            <p:spPr>
              <a:xfrm flipV="1">
                <a:off x="2485550" y="6355682"/>
                <a:ext cx="187166" cy="170846"/>
              </a:xfrm>
              <a:prstGeom prst="line">
                <a:avLst/>
              </a:prstGeom>
              <a:ln w="57150">
                <a:solidFill>
                  <a:srgbClr val="E1002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Прямая соединительная линия 147"/>
              <p:cNvCxnSpPr/>
              <p:nvPr/>
            </p:nvCxnSpPr>
            <p:spPr>
              <a:xfrm flipH="1" flipV="1">
                <a:off x="2324900" y="6355682"/>
                <a:ext cx="187166" cy="170846"/>
              </a:xfrm>
              <a:prstGeom prst="line">
                <a:avLst/>
              </a:prstGeom>
              <a:ln w="57150">
                <a:solidFill>
                  <a:srgbClr val="E1002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9" name="Прямоугольник 148"/>
            <p:cNvSpPr/>
            <p:nvPr/>
          </p:nvSpPr>
          <p:spPr>
            <a:xfrm>
              <a:off x="3999565" y="6362193"/>
              <a:ext cx="2859554" cy="3631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ru-RU" sz="1100" spc="-4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Обеспечение электрической энергией, газом и паром; кондиционирование воздуха</a:t>
              </a:r>
            </a:p>
          </p:txBody>
        </p:sp>
        <p:grpSp>
          <p:nvGrpSpPr>
            <p:cNvPr id="150" name="Группа 149"/>
            <p:cNvGrpSpPr/>
            <p:nvPr/>
          </p:nvGrpSpPr>
          <p:grpSpPr>
            <a:xfrm>
              <a:off x="6890683" y="6456087"/>
              <a:ext cx="516677" cy="170846"/>
              <a:chOff x="2156039" y="6355682"/>
              <a:chExt cx="516677" cy="170846"/>
            </a:xfrm>
          </p:grpSpPr>
          <p:cxnSp>
            <p:nvCxnSpPr>
              <p:cNvPr id="151" name="Прямая соединительная линия 150"/>
              <p:cNvCxnSpPr/>
              <p:nvPr/>
            </p:nvCxnSpPr>
            <p:spPr>
              <a:xfrm flipV="1">
                <a:off x="2156039" y="6355682"/>
                <a:ext cx="187166" cy="170846"/>
              </a:xfrm>
              <a:prstGeom prst="line">
                <a:avLst/>
              </a:prstGeom>
              <a:ln w="57150">
                <a:solidFill>
                  <a:srgbClr val="33428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Прямая соединительная линия 151"/>
              <p:cNvCxnSpPr/>
              <p:nvPr/>
            </p:nvCxnSpPr>
            <p:spPr>
              <a:xfrm flipV="1">
                <a:off x="2485550" y="6355682"/>
                <a:ext cx="187166" cy="170846"/>
              </a:xfrm>
              <a:prstGeom prst="line">
                <a:avLst/>
              </a:prstGeom>
              <a:ln w="57150">
                <a:solidFill>
                  <a:srgbClr val="33428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Прямая соединительная линия 152"/>
              <p:cNvCxnSpPr/>
              <p:nvPr/>
            </p:nvCxnSpPr>
            <p:spPr>
              <a:xfrm flipH="1" flipV="1">
                <a:off x="2324900" y="6355682"/>
                <a:ext cx="187166" cy="170846"/>
              </a:xfrm>
              <a:prstGeom prst="line">
                <a:avLst/>
              </a:prstGeom>
              <a:ln w="57150">
                <a:solidFill>
                  <a:srgbClr val="33428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4" name="Прямоугольник 153"/>
            <p:cNvSpPr/>
            <p:nvPr/>
          </p:nvSpPr>
          <p:spPr>
            <a:xfrm>
              <a:off x="7381884" y="6359167"/>
              <a:ext cx="4193555" cy="3631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ru-RU" sz="1100" spc="-4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Водоснабжение; водоотведение, организация сбора и утилизации отходов, деятельность по ликвидации загрязнений</a:t>
              </a:r>
            </a:p>
          </p:txBody>
        </p:sp>
        <p:grpSp>
          <p:nvGrpSpPr>
            <p:cNvPr id="155" name="Группа 154"/>
            <p:cNvGrpSpPr/>
            <p:nvPr/>
          </p:nvGrpSpPr>
          <p:grpSpPr>
            <a:xfrm>
              <a:off x="6890683" y="6089426"/>
              <a:ext cx="516677" cy="170846"/>
              <a:chOff x="2156039" y="6355682"/>
              <a:chExt cx="516677" cy="170846"/>
            </a:xfrm>
          </p:grpSpPr>
          <p:cxnSp>
            <p:nvCxnSpPr>
              <p:cNvPr id="156" name="Прямая соединительная линия 155"/>
              <p:cNvCxnSpPr/>
              <p:nvPr/>
            </p:nvCxnSpPr>
            <p:spPr>
              <a:xfrm flipV="1">
                <a:off x="2156039" y="6355682"/>
                <a:ext cx="187166" cy="170846"/>
              </a:xfrm>
              <a:prstGeom prst="line">
                <a:avLst/>
              </a:prstGeom>
              <a:ln w="57150">
                <a:solidFill>
                  <a:srgbClr val="FFC32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Прямая соединительная линия 156"/>
              <p:cNvCxnSpPr/>
              <p:nvPr/>
            </p:nvCxnSpPr>
            <p:spPr>
              <a:xfrm flipV="1">
                <a:off x="2485550" y="6355682"/>
                <a:ext cx="187166" cy="170846"/>
              </a:xfrm>
              <a:prstGeom prst="line">
                <a:avLst/>
              </a:prstGeom>
              <a:ln w="57150">
                <a:solidFill>
                  <a:srgbClr val="FFC32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Прямая соединительная линия 157"/>
              <p:cNvCxnSpPr/>
              <p:nvPr/>
            </p:nvCxnSpPr>
            <p:spPr>
              <a:xfrm flipH="1" flipV="1">
                <a:off x="2324900" y="6355682"/>
                <a:ext cx="187166" cy="170846"/>
              </a:xfrm>
              <a:prstGeom prst="line">
                <a:avLst/>
              </a:prstGeom>
              <a:ln w="57150">
                <a:solidFill>
                  <a:srgbClr val="FFC32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9" name="Прямоугольник 158"/>
            <p:cNvSpPr/>
            <p:nvPr/>
          </p:nvSpPr>
          <p:spPr>
            <a:xfrm>
              <a:off x="7381884" y="5992506"/>
              <a:ext cx="1446315" cy="3631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ru-RU" sz="1100" spc="-4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Обрабатывающие  производства</a:t>
              </a:r>
            </a:p>
          </p:txBody>
        </p:sp>
        <p:grpSp>
          <p:nvGrpSpPr>
            <p:cNvPr id="160" name="Группа 159"/>
            <p:cNvGrpSpPr/>
            <p:nvPr/>
          </p:nvGrpSpPr>
          <p:grpSpPr>
            <a:xfrm>
              <a:off x="8868056" y="6089426"/>
              <a:ext cx="516677" cy="170846"/>
              <a:chOff x="2156039" y="6355682"/>
              <a:chExt cx="516677" cy="170846"/>
            </a:xfrm>
          </p:grpSpPr>
          <p:cxnSp>
            <p:nvCxnSpPr>
              <p:cNvPr id="161" name="Прямая соединительная линия 160"/>
              <p:cNvCxnSpPr/>
              <p:nvPr/>
            </p:nvCxnSpPr>
            <p:spPr>
              <a:xfrm flipV="1">
                <a:off x="2156039" y="6355682"/>
                <a:ext cx="187166" cy="170846"/>
              </a:xfrm>
              <a:prstGeom prst="line">
                <a:avLst/>
              </a:prstGeom>
              <a:ln w="57150">
                <a:solidFill>
                  <a:srgbClr val="4FAF4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Прямая соединительная линия 161"/>
              <p:cNvCxnSpPr/>
              <p:nvPr/>
            </p:nvCxnSpPr>
            <p:spPr>
              <a:xfrm flipV="1">
                <a:off x="2485550" y="6355682"/>
                <a:ext cx="187166" cy="170846"/>
              </a:xfrm>
              <a:prstGeom prst="line">
                <a:avLst/>
              </a:prstGeom>
              <a:ln w="57150">
                <a:solidFill>
                  <a:srgbClr val="4FAF4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3" name="Прямая соединительная линия 162"/>
              <p:cNvCxnSpPr/>
              <p:nvPr/>
            </p:nvCxnSpPr>
            <p:spPr>
              <a:xfrm flipH="1" flipV="1">
                <a:off x="2324900" y="6355682"/>
                <a:ext cx="187166" cy="170846"/>
              </a:xfrm>
              <a:prstGeom prst="line">
                <a:avLst/>
              </a:prstGeom>
              <a:ln w="57150">
                <a:solidFill>
                  <a:srgbClr val="4FAF4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4" name="Прямоугольник 163"/>
            <p:cNvSpPr/>
            <p:nvPr/>
          </p:nvSpPr>
          <p:spPr>
            <a:xfrm>
              <a:off x="9359257" y="5992506"/>
              <a:ext cx="1446315" cy="3631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ru-RU" sz="1100" spc="-4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Добыча полезных  ископаемых</a:t>
              </a:r>
            </a:p>
          </p:txBody>
        </p:sp>
      </p:grpSp>
      <p:graphicFrame>
        <p:nvGraphicFramePr>
          <p:cNvPr id="82" name="Диаграмма 81">
            <a:extLst>
              <a:ext uri="{FF2B5EF4-FFF2-40B4-BE49-F238E27FC236}">
                <a16:creationId xmlns="" xmlns:a16="http://schemas.microsoft.com/office/drawing/2014/main" id="{9276F0D8-F8DE-40D5-9F9B-9C99A7420D9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37885980"/>
              </p:ext>
            </p:extLst>
          </p:nvPr>
        </p:nvGraphicFramePr>
        <p:xfrm>
          <a:off x="3162300" y="1610085"/>
          <a:ext cx="9029700" cy="39399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88" name="Прямоугольник 87">
            <a:extLst>
              <a:ext uri="{FF2B5EF4-FFF2-40B4-BE49-F238E27FC236}">
                <a16:creationId xmlns="" xmlns:a16="http://schemas.microsoft.com/office/drawing/2014/main" id="{C5809A8C-FA34-4CFF-9584-5F3E1FC12DE1}"/>
              </a:ext>
            </a:extLst>
          </p:cNvPr>
          <p:cNvSpPr/>
          <p:nvPr/>
        </p:nvSpPr>
        <p:spPr>
          <a:xfrm>
            <a:off x="4987935" y="5631023"/>
            <a:ext cx="9602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1000"/>
              </a:spcBef>
            </a:pPr>
            <a:r>
              <a:rPr lang="ru-RU" sz="20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  <a:endParaRPr lang="ru-RU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Левая фигурная скобка 88">
            <a:extLst>
              <a:ext uri="{FF2B5EF4-FFF2-40B4-BE49-F238E27FC236}">
                <a16:creationId xmlns="" xmlns:a16="http://schemas.microsoft.com/office/drawing/2014/main" id="{F7FB674C-0550-43DC-ABBE-DD9193CB4A0D}"/>
              </a:ext>
            </a:extLst>
          </p:cNvPr>
          <p:cNvSpPr/>
          <p:nvPr/>
        </p:nvSpPr>
        <p:spPr>
          <a:xfrm rot="16200000">
            <a:off x="5466362" y="3503201"/>
            <a:ext cx="151585" cy="3891011"/>
          </a:xfrm>
          <a:prstGeom prst="leftBrace">
            <a:avLst>
              <a:gd name="adj1" fmla="val 72327"/>
              <a:gd name="adj2" fmla="val 50000"/>
            </a:avLst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  <a:p>
            <a:pPr algn="ctr"/>
            <a:endParaRPr lang="ru-RU" dirty="0"/>
          </a:p>
        </p:txBody>
      </p:sp>
      <p:sp>
        <p:nvSpPr>
          <p:cNvPr id="90" name="Левая фигурная скобка 89">
            <a:extLst>
              <a:ext uri="{FF2B5EF4-FFF2-40B4-BE49-F238E27FC236}">
                <a16:creationId xmlns="" xmlns:a16="http://schemas.microsoft.com/office/drawing/2014/main" id="{F7FB674C-0550-43DC-ABBE-DD9193CB4A0D}"/>
              </a:ext>
            </a:extLst>
          </p:cNvPr>
          <p:cNvSpPr/>
          <p:nvPr/>
        </p:nvSpPr>
        <p:spPr>
          <a:xfrm rot="16200000">
            <a:off x="9501210" y="3524318"/>
            <a:ext cx="106977" cy="3812777"/>
          </a:xfrm>
          <a:prstGeom prst="leftBrace">
            <a:avLst>
              <a:gd name="adj1" fmla="val 72327"/>
              <a:gd name="adj2" fmla="val 50000"/>
            </a:avLst>
          </a:prstGeom>
          <a:ln w="28575">
            <a:solidFill>
              <a:srgbClr val="33428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  <a:p>
            <a:pPr algn="ctr"/>
            <a:endParaRPr lang="ru-RU" dirty="0"/>
          </a:p>
        </p:txBody>
      </p:sp>
      <p:sp>
        <p:nvSpPr>
          <p:cNvPr id="91" name="Прямоугольник 90">
            <a:extLst>
              <a:ext uri="{FF2B5EF4-FFF2-40B4-BE49-F238E27FC236}">
                <a16:creationId xmlns="" xmlns:a16="http://schemas.microsoft.com/office/drawing/2014/main" id="{C5809A8C-FA34-4CFF-9584-5F3E1FC12DE1}"/>
              </a:ext>
            </a:extLst>
          </p:cNvPr>
          <p:cNvSpPr/>
          <p:nvPr/>
        </p:nvSpPr>
        <p:spPr>
          <a:xfrm>
            <a:off x="9069147" y="5590118"/>
            <a:ext cx="9602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1000"/>
              </a:spcBef>
            </a:pPr>
            <a:r>
              <a:rPr lang="ru-RU" sz="2000" b="1" dirty="0" smtClean="0">
                <a:solidFill>
                  <a:srgbClr val="33428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2020</a:t>
            </a:r>
            <a:endParaRPr lang="ru-RU" sz="2000" b="1" dirty="0">
              <a:solidFill>
                <a:srgbClr val="33428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3" name="Левая фигурная скобка 92">
            <a:extLst>
              <a:ext uri="{FF2B5EF4-FFF2-40B4-BE49-F238E27FC236}">
                <a16:creationId xmlns="" xmlns:a16="http://schemas.microsoft.com/office/drawing/2014/main" id="{F7FB674C-0550-43DC-ABBE-DD9193CB4A0D}"/>
              </a:ext>
            </a:extLst>
          </p:cNvPr>
          <p:cNvSpPr/>
          <p:nvPr/>
        </p:nvSpPr>
        <p:spPr>
          <a:xfrm rot="16200000">
            <a:off x="11635125" y="5327371"/>
            <a:ext cx="106978" cy="206671"/>
          </a:xfrm>
          <a:prstGeom prst="leftBrace">
            <a:avLst>
              <a:gd name="adj1" fmla="val 72327"/>
              <a:gd name="adj2" fmla="val 50000"/>
            </a:avLst>
          </a:prstGeom>
          <a:ln w="28575">
            <a:solidFill>
              <a:srgbClr val="E1002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E1002B"/>
              </a:solidFill>
            </a:endParaRPr>
          </a:p>
          <a:p>
            <a:pPr algn="ctr"/>
            <a:endParaRPr lang="ru-RU" dirty="0">
              <a:solidFill>
                <a:srgbClr val="E1002B"/>
              </a:solidFill>
            </a:endParaRPr>
          </a:p>
        </p:txBody>
      </p:sp>
      <p:sp>
        <p:nvSpPr>
          <p:cNvPr id="94" name="Прямоугольник 93">
            <a:extLst>
              <a:ext uri="{FF2B5EF4-FFF2-40B4-BE49-F238E27FC236}">
                <a16:creationId xmlns="" xmlns:a16="http://schemas.microsoft.com/office/drawing/2014/main" id="{C5809A8C-FA34-4CFF-9584-5F3E1FC12DE1}"/>
              </a:ext>
            </a:extLst>
          </p:cNvPr>
          <p:cNvSpPr/>
          <p:nvPr/>
        </p:nvSpPr>
        <p:spPr>
          <a:xfrm>
            <a:off x="11231774" y="5575670"/>
            <a:ext cx="9602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1000"/>
              </a:spcBef>
            </a:pPr>
            <a:r>
              <a:rPr lang="ru-RU" sz="2000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2021</a:t>
            </a:r>
            <a:endParaRPr lang="ru-RU" sz="2000" b="1" dirty="0">
              <a:solidFill>
                <a:srgbClr val="E1002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" name="Равнобедренный треугольник 100"/>
          <p:cNvSpPr/>
          <p:nvPr/>
        </p:nvSpPr>
        <p:spPr>
          <a:xfrm>
            <a:off x="1352230" y="2287950"/>
            <a:ext cx="323292" cy="140728"/>
          </a:xfrm>
          <a:prstGeom prst="triangle">
            <a:avLst/>
          </a:prstGeom>
          <a:solidFill>
            <a:srgbClr val="4FAF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103" name="Прямоугольник 102"/>
          <p:cNvSpPr/>
          <p:nvPr/>
        </p:nvSpPr>
        <p:spPr>
          <a:xfrm>
            <a:off x="1573925" y="3130491"/>
            <a:ext cx="139493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36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103</a:t>
            </a:r>
            <a:r>
              <a:rPr lang="ru-RU" sz="20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,8</a:t>
            </a:r>
            <a:r>
              <a:rPr lang="ru-RU" sz="20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  <a:endParaRPr lang="ru-RU" sz="2000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2" name="Прямоугольник 111"/>
          <p:cNvSpPr/>
          <p:nvPr/>
        </p:nvSpPr>
        <p:spPr>
          <a:xfrm>
            <a:off x="1788463" y="5286232"/>
            <a:ext cx="113845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3600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90</a:t>
            </a:r>
            <a:r>
              <a:rPr lang="ru-RU" sz="2000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,1%</a:t>
            </a:r>
            <a:endParaRPr lang="ru-RU" sz="2000" b="1" dirty="0">
              <a:solidFill>
                <a:srgbClr val="E1002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3" name="Равнобедренный треугольник 112"/>
          <p:cNvSpPr/>
          <p:nvPr/>
        </p:nvSpPr>
        <p:spPr>
          <a:xfrm flipV="1">
            <a:off x="1390801" y="5677850"/>
            <a:ext cx="323292" cy="140728"/>
          </a:xfrm>
          <a:prstGeom prst="triangle">
            <a:avLst/>
          </a:prstGeom>
          <a:solidFill>
            <a:srgbClr val="E100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4" name="Прямоугольник 113"/>
          <p:cNvSpPr/>
          <p:nvPr/>
        </p:nvSpPr>
        <p:spPr>
          <a:xfrm>
            <a:off x="1584434" y="4225221"/>
            <a:ext cx="13949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36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  <a:r>
              <a:rPr lang="ru-RU" sz="20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,2%</a:t>
            </a:r>
            <a:endParaRPr lang="ru-RU" sz="2000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" name="Текст 3"/>
          <p:cNvSpPr txBox="1">
            <a:spLocks/>
          </p:cNvSpPr>
          <p:nvPr/>
        </p:nvSpPr>
        <p:spPr>
          <a:xfrm>
            <a:off x="1354739" y="1105834"/>
            <a:ext cx="6731714" cy="28330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33428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ru-RU" sz="1600" dirty="0" smtClean="0"/>
              <a:t>ЯНВАРЬ 2021 ГОДА</a:t>
            </a:r>
            <a:endParaRPr lang="ru-RU" sz="1600" dirty="0"/>
          </a:p>
        </p:txBody>
      </p:sp>
      <p:sp>
        <p:nvSpPr>
          <p:cNvPr id="83" name="Прямоугольник 82"/>
          <p:cNvSpPr/>
          <p:nvPr/>
        </p:nvSpPr>
        <p:spPr>
          <a:xfrm>
            <a:off x="294704" y="112144"/>
            <a:ext cx="1725284" cy="2760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334286"/>
                </a:solidFill>
                <a:latin typeface="Arial" pitchFamily="34" charset="0"/>
                <a:cs typeface="Arial" pitchFamily="34" charset="0"/>
              </a:rPr>
              <a:t>САХА(ЯКУТИЯ)СТАТ</a:t>
            </a:r>
            <a:endParaRPr lang="ru-RU" sz="1200" b="1" dirty="0">
              <a:solidFill>
                <a:srgbClr val="33428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4" name="Прямоугольник 83"/>
          <p:cNvSpPr/>
          <p:nvPr/>
        </p:nvSpPr>
        <p:spPr>
          <a:xfrm>
            <a:off x="228558" y="1533429"/>
            <a:ext cx="28804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spc="-30" dirty="0" smtClean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 соответствующему периоду 2020 года</a:t>
            </a:r>
            <a:endParaRPr lang="ru-RU" sz="1200" spc="-30" dirty="0">
              <a:solidFill>
                <a:srgbClr val="59595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" name="Прямоугольник 86"/>
          <p:cNvSpPr/>
          <p:nvPr/>
        </p:nvSpPr>
        <p:spPr>
          <a:xfrm>
            <a:off x="1571223" y="1956370"/>
            <a:ext cx="13949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36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120</a:t>
            </a:r>
            <a:r>
              <a:rPr lang="ru-RU" sz="20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,9%</a:t>
            </a:r>
            <a:endParaRPr lang="ru-RU" sz="2000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Равнобедренный треугольник 72"/>
          <p:cNvSpPr/>
          <p:nvPr/>
        </p:nvSpPr>
        <p:spPr>
          <a:xfrm>
            <a:off x="1342984" y="3383292"/>
            <a:ext cx="323292" cy="140728"/>
          </a:xfrm>
          <a:prstGeom prst="triangle">
            <a:avLst/>
          </a:prstGeom>
          <a:solidFill>
            <a:srgbClr val="4FAF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74" name="Равнобедренный треугольник 73"/>
          <p:cNvSpPr/>
          <p:nvPr/>
        </p:nvSpPr>
        <p:spPr>
          <a:xfrm>
            <a:off x="1320840" y="4533057"/>
            <a:ext cx="323292" cy="140728"/>
          </a:xfrm>
          <a:prstGeom prst="triangle">
            <a:avLst/>
          </a:prstGeom>
          <a:solidFill>
            <a:srgbClr val="4FAF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1047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="" xmlns:a16="http://schemas.microsoft.com/office/drawing/2014/main" id="{471CBC5B-1E69-0E49-9ACB-FED09C8D3F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50435" y="6355682"/>
            <a:ext cx="403671" cy="365125"/>
          </a:xfrm>
          <a:solidFill>
            <a:schemeClr val="accent4">
              <a:lumMod val="60000"/>
              <a:lumOff val="40000"/>
            </a:schemeClr>
          </a:solidFill>
        </p:spPr>
        <p:txBody>
          <a:bodyPr/>
          <a:lstStyle/>
          <a:p>
            <a:pPr algn="ctr"/>
            <a:fld id="{41B81EEA-DF2A-1C47-9781-44818CAE4220}" type="slidenum">
              <a:rPr lang="ru-RU" smtClean="0"/>
              <a:pPr algn="ctr"/>
              <a:t>4</a:t>
            </a:fld>
            <a:endParaRPr lang="ru-RU" dirty="0"/>
          </a:p>
        </p:txBody>
      </p:sp>
      <p:grpSp>
        <p:nvGrpSpPr>
          <p:cNvPr id="27" name="Группа 26"/>
          <p:cNvGrpSpPr/>
          <p:nvPr/>
        </p:nvGrpSpPr>
        <p:grpSpPr>
          <a:xfrm>
            <a:off x="1439586" y="177800"/>
            <a:ext cx="10403790" cy="529239"/>
            <a:chOff x="1439586" y="5107200"/>
            <a:chExt cx="10403790" cy="529239"/>
          </a:xfrm>
        </p:grpSpPr>
        <p:sp>
          <p:nvSpPr>
            <p:cNvPr id="28" name="object 9">
              <a:extLst>
                <a:ext uri="{FF2B5EF4-FFF2-40B4-BE49-F238E27FC236}">
                  <a16:creationId xmlns="" xmlns:a16="http://schemas.microsoft.com/office/drawing/2014/main" id="{222E1C3D-BC3A-D443-8563-08790B13AA2D}"/>
                </a:ext>
              </a:extLst>
            </p:cNvPr>
            <p:cNvSpPr/>
            <p:nvPr/>
          </p:nvSpPr>
          <p:spPr>
            <a:xfrm>
              <a:off x="1439586" y="5161088"/>
              <a:ext cx="7096699" cy="475351"/>
            </a:xfrm>
            <a:custGeom>
              <a:avLst/>
              <a:gdLst/>
              <a:ahLst/>
              <a:cxnLst/>
              <a:rect l="l" t="t" r="r" b="b"/>
              <a:pathLst>
                <a:path w="3267075">
                  <a:moveTo>
                    <a:pt x="0" y="0"/>
                  </a:moveTo>
                  <a:lnTo>
                    <a:pt x="3266757" y="0"/>
                  </a:lnTo>
                </a:path>
              </a:pathLst>
            </a:custGeom>
            <a:ln w="25400">
              <a:solidFill>
                <a:srgbClr val="334286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grpSp>
          <p:nvGrpSpPr>
            <p:cNvPr id="29" name="Группа 28"/>
            <p:cNvGrpSpPr/>
            <p:nvPr/>
          </p:nvGrpSpPr>
          <p:grpSpPr>
            <a:xfrm>
              <a:off x="8360857" y="5107200"/>
              <a:ext cx="3482519" cy="106098"/>
              <a:chOff x="8360857" y="5107200"/>
              <a:chExt cx="3482519" cy="106098"/>
            </a:xfrm>
          </p:grpSpPr>
          <p:sp>
            <p:nvSpPr>
              <p:cNvPr id="30" name="object 11">
                <a:extLst>
                  <a:ext uri="{FF2B5EF4-FFF2-40B4-BE49-F238E27FC236}">
                    <a16:creationId xmlns="" xmlns:a16="http://schemas.microsoft.com/office/drawing/2014/main" id="{E7D5C25E-08D6-344C-B0C6-CB0D11FF9875}"/>
                  </a:ext>
                </a:extLst>
              </p:cNvPr>
              <p:cNvSpPr/>
              <p:nvPr/>
            </p:nvSpPr>
            <p:spPr>
              <a:xfrm flipV="1">
                <a:off x="8400256" y="5107200"/>
                <a:ext cx="3443120" cy="49992"/>
              </a:xfrm>
              <a:custGeom>
                <a:avLst/>
                <a:gdLst/>
                <a:ahLst/>
                <a:cxnLst/>
                <a:rect l="l" t="t" r="r" b="b"/>
                <a:pathLst>
                  <a:path w="3249929">
                    <a:moveTo>
                      <a:pt x="0" y="0"/>
                    </a:moveTo>
                    <a:lnTo>
                      <a:pt x="3249561" y="0"/>
                    </a:lnTo>
                  </a:path>
                </a:pathLst>
              </a:custGeom>
              <a:ln w="25400">
                <a:solidFill>
                  <a:srgbClr val="FFC32E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grpSp>
            <p:nvGrpSpPr>
              <p:cNvPr id="31" name="Группа 30"/>
              <p:cNvGrpSpPr/>
              <p:nvPr/>
            </p:nvGrpSpPr>
            <p:grpSpPr>
              <a:xfrm>
                <a:off x="8360857" y="5109584"/>
                <a:ext cx="238082" cy="103714"/>
                <a:chOff x="2667374" y="2712291"/>
                <a:chExt cx="238082" cy="103714"/>
              </a:xfrm>
            </p:grpSpPr>
            <p:sp>
              <p:nvSpPr>
                <p:cNvPr id="32" name="object 12">
                  <a:extLst>
                    <a:ext uri="{FF2B5EF4-FFF2-40B4-BE49-F238E27FC236}">
                      <a16:creationId xmlns="" xmlns:a16="http://schemas.microsoft.com/office/drawing/2014/main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667374" y="2712291"/>
                  <a:ext cx="238082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chemeClr val="bg1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33" name="object 12">
                  <a:extLst>
                    <a:ext uri="{FF2B5EF4-FFF2-40B4-BE49-F238E27FC236}">
                      <a16:creationId xmlns="" xmlns:a16="http://schemas.microsoft.com/office/drawing/2014/main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739089" y="2712291"/>
                  <a:ext cx="103714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rgbClr val="334286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</p:grpSp>
      </p:grpSp>
      <p:sp>
        <p:nvSpPr>
          <p:cNvPr id="64" name="Текст 3"/>
          <p:cNvSpPr>
            <a:spLocks noGrp="1"/>
          </p:cNvSpPr>
          <p:nvPr>
            <p:ph type="body" sz="quarter" idx="10"/>
          </p:nvPr>
        </p:nvSpPr>
        <p:spPr>
          <a:xfrm>
            <a:off x="1236178" y="703785"/>
            <a:ext cx="10831240" cy="493008"/>
          </a:xfrm>
        </p:spPr>
        <p:txBody>
          <a:bodyPr anchor="ctr">
            <a:noAutofit/>
          </a:bodyPr>
          <a:lstStyle/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ru-RU" sz="2600" spc="-60" dirty="0"/>
              <a:t>ИНДЕКСЫ ПРОИЗВОДСТВА ПО ДОБЫЧЕ ПОЛЕЗНЫХ ИСКОПАЕМЫХ </a:t>
            </a:r>
          </a:p>
        </p:txBody>
      </p:sp>
      <p:sp>
        <p:nvSpPr>
          <p:cNvPr id="65" name="Текст 3"/>
          <p:cNvSpPr txBox="1">
            <a:spLocks/>
          </p:cNvSpPr>
          <p:nvPr/>
        </p:nvSpPr>
        <p:spPr>
          <a:xfrm>
            <a:off x="1229962" y="1102682"/>
            <a:ext cx="6731714" cy="28330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33428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ru-RU" sz="1600" dirty="0" smtClean="0"/>
              <a:t>ЯНВАРЬ 2021 </a:t>
            </a:r>
            <a:r>
              <a:rPr lang="ru-RU" sz="1600" dirty="0" smtClean="0"/>
              <a:t>ГОДА </a:t>
            </a:r>
            <a:endParaRPr lang="ru-RU" sz="1600" dirty="0"/>
          </a:p>
        </p:txBody>
      </p:sp>
      <p:cxnSp>
        <p:nvCxnSpPr>
          <p:cNvPr id="122" name="Прямая соединительная линия 121"/>
          <p:cNvCxnSpPr/>
          <p:nvPr/>
        </p:nvCxnSpPr>
        <p:spPr>
          <a:xfrm>
            <a:off x="281475" y="2721763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Прямоугольник 127"/>
          <p:cNvSpPr/>
          <p:nvPr/>
        </p:nvSpPr>
        <p:spPr>
          <a:xfrm>
            <a:off x="199150" y="2450945"/>
            <a:ext cx="256820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Добыча полезных ископаемых</a:t>
            </a:r>
          </a:p>
        </p:txBody>
      </p:sp>
      <p:grpSp>
        <p:nvGrpSpPr>
          <p:cNvPr id="78" name="Группа 77"/>
          <p:cNvGrpSpPr/>
          <p:nvPr/>
        </p:nvGrpSpPr>
        <p:grpSpPr>
          <a:xfrm>
            <a:off x="436776" y="665989"/>
            <a:ext cx="720000" cy="720000"/>
            <a:chOff x="436776" y="665989"/>
            <a:chExt cx="720000" cy="720000"/>
          </a:xfrm>
        </p:grpSpPr>
        <p:sp>
          <p:nvSpPr>
            <p:cNvPr id="93" name="Овал 92"/>
            <p:cNvSpPr/>
            <p:nvPr/>
          </p:nvSpPr>
          <p:spPr>
            <a:xfrm>
              <a:off x="436776" y="665989"/>
              <a:ext cx="720000" cy="720000"/>
            </a:xfrm>
            <a:prstGeom prst="ellipse">
              <a:avLst/>
            </a:prstGeom>
            <a:noFill/>
            <a:ln w="38100">
              <a:solidFill>
                <a:srgbClr val="33428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94" name="Рисунок 93"/>
            <p:cNvPicPr>
              <a:picLocks noChangeAspect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6776" y="755989"/>
              <a:ext cx="540000" cy="540000"/>
            </a:xfrm>
            <a:prstGeom prst="rect">
              <a:avLst/>
            </a:prstGeom>
          </p:spPr>
        </p:pic>
      </p:grp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497992" y="3982467"/>
            <a:ext cx="657068" cy="649684"/>
          </a:xfrm>
          <a:prstGeom prst="rect">
            <a:avLst/>
          </a:prstGeom>
        </p:spPr>
      </p:pic>
      <p:cxnSp>
        <p:nvCxnSpPr>
          <p:cNvPr id="97" name="Прямая соединительная линия 96"/>
          <p:cNvCxnSpPr/>
          <p:nvPr/>
        </p:nvCxnSpPr>
        <p:spPr>
          <a:xfrm>
            <a:off x="294704" y="3505381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Прямоугольник 97"/>
          <p:cNvSpPr/>
          <p:nvPr/>
        </p:nvSpPr>
        <p:spPr>
          <a:xfrm>
            <a:off x="184797" y="6091331"/>
            <a:ext cx="2834297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Добыча прочих полезных ископаемых</a:t>
            </a:r>
          </a:p>
        </p:txBody>
      </p:sp>
      <p:cxnSp>
        <p:nvCxnSpPr>
          <p:cNvPr id="102" name="Прямая соединительная линия 101"/>
          <p:cNvCxnSpPr/>
          <p:nvPr/>
        </p:nvCxnSpPr>
        <p:spPr>
          <a:xfrm>
            <a:off x="262425" y="4203249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Прямоугольник 102"/>
          <p:cNvSpPr/>
          <p:nvPr/>
        </p:nvSpPr>
        <p:spPr>
          <a:xfrm>
            <a:off x="213503" y="5445708"/>
            <a:ext cx="270198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Добыча металлических руд</a:t>
            </a:r>
          </a:p>
        </p:txBody>
      </p:sp>
      <p:cxnSp>
        <p:nvCxnSpPr>
          <p:cNvPr id="107" name="Прямая соединительная линия 106"/>
          <p:cNvCxnSpPr/>
          <p:nvPr/>
        </p:nvCxnSpPr>
        <p:spPr>
          <a:xfrm>
            <a:off x="281475" y="4924071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Прямоугольник 107"/>
          <p:cNvSpPr/>
          <p:nvPr/>
        </p:nvSpPr>
        <p:spPr>
          <a:xfrm>
            <a:off x="213503" y="3946127"/>
            <a:ext cx="1169917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Добыча угля</a:t>
            </a:r>
          </a:p>
        </p:txBody>
      </p:sp>
      <p:cxnSp>
        <p:nvCxnSpPr>
          <p:cNvPr id="111" name="Прямая соединительная линия 110"/>
          <p:cNvCxnSpPr/>
          <p:nvPr/>
        </p:nvCxnSpPr>
        <p:spPr>
          <a:xfrm>
            <a:off x="281475" y="5699624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Прямоугольник 111"/>
          <p:cNvSpPr/>
          <p:nvPr/>
        </p:nvSpPr>
        <p:spPr>
          <a:xfrm>
            <a:off x="199150" y="3231187"/>
            <a:ext cx="2519106" cy="318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70000"/>
              </a:lnSpc>
            </a:pPr>
            <a:r>
              <a:rPr lang="ru-RU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Предоставление услуг в области добычи полезных ископаемых</a:t>
            </a:r>
          </a:p>
        </p:txBody>
      </p:sp>
      <p:cxnSp>
        <p:nvCxnSpPr>
          <p:cNvPr id="115" name="Прямая соединительная линия 114"/>
          <p:cNvCxnSpPr/>
          <p:nvPr/>
        </p:nvCxnSpPr>
        <p:spPr>
          <a:xfrm>
            <a:off x="270037" y="6345247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Прямоугольник 115"/>
          <p:cNvSpPr/>
          <p:nvPr/>
        </p:nvSpPr>
        <p:spPr>
          <a:xfrm>
            <a:off x="193104" y="4668368"/>
            <a:ext cx="2351926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Добыча нефти и природного газа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770522" y="3983309"/>
            <a:ext cx="648811" cy="648000"/>
          </a:xfrm>
          <a:prstGeom prst="rect">
            <a:avLst/>
          </a:prstGeom>
        </p:spPr>
      </p:pic>
      <p:pic>
        <p:nvPicPr>
          <p:cNvPr id="129" name="Рисунок 128"/>
          <p:cNvPicPr>
            <a:picLocks noChangeAspect="1"/>
          </p:cNvPicPr>
          <p:nvPr/>
        </p:nvPicPr>
        <p:blipFill>
          <a:blip r:embed="rId5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925861" y="3983309"/>
            <a:ext cx="648801" cy="64800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186643" y="3983309"/>
            <a:ext cx="648811" cy="64800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9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366386" y="3983309"/>
            <a:ext cx="648811" cy="648000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5636203" y="3984193"/>
            <a:ext cx="646232" cy="646232"/>
          </a:xfrm>
          <a:prstGeom prst="rect">
            <a:avLst/>
          </a:prstGeom>
        </p:spPr>
      </p:pic>
      <p:pic>
        <p:nvPicPr>
          <p:cNvPr id="131" name="Рисунок 130"/>
          <p:cNvPicPr>
            <a:picLocks noChangeAspect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458" y="1902292"/>
            <a:ext cx="540000" cy="540000"/>
          </a:xfrm>
          <a:prstGeom prst="rect">
            <a:avLst/>
          </a:prstGeom>
        </p:spPr>
      </p:pic>
      <p:pic>
        <p:nvPicPr>
          <p:cNvPr id="132" name="Рисунок 131"/>
          <p:cNvPicPr>
            <a:picLocks noChangeAspect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01819" y="4258562"/>
            <a:ext cx="432541" cy="432000"/>
          </a:xfrm>
          <a:prstGeom prst="rect">
            <a:avLst/>
          </a:prstGeom>
        </p:spPr>
      </p:pic>
      <p:pic>
        <p:nvPicPr>
          <p:cNvPr id="133" name="Рисунок 132"/>
          <p:cNvPicPr>
            <a:picLocks noChangeAspect="1"/>
          </p:cNvPicPr>
          <p:nvPr/>
        </p:nvPicPr>
        <p:blipFill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Photocopy/>
                    </a14:imgEffect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01826" y="2761332"/>
            <a:ext cx="432534" cy="432000"/>
          </a:xfrm>
          <a:prstGeom prst="rect">
            <a:avLst/>
          </a:prstGeom>
        </p:spPr>
      </p:pic>
      <p:pic>
        <p:nvPicPr>
          <p:cNvPr id="135" name="Рисунок 134"/>
          <p:cNvPicPr>
            <a:picLocks noChangeAspect="1"/>
          </p:cNvPicPr>
          <p:nvPr/>
        </p:nvPicPr>
        <p:blipFill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artisticPhotocopy/>
                    </a14:imgEffect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13573" y="3565430"/>
            <a:ext cx="432541" cy="432000"/>
          </a:xfrm>
          <a:prstGeom prst="rect">
            <a:avLst/>
          </a:prstGeom>
        </p:spPr>
      </p:pic>
      <p:pic>
        <p:nvPicPr>
          <p:cNvPr id="136" name="Рисунок 135"/>
          <p:cNvPicPr>
            <a:picLocks noChangeAspect="1"/>
          </p:cNvPicPr>
          <p:nvPr/>
        </p:nvPicPr>
        <p:blipFill>
          <a:blip r:embed="rId15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artisticPhotocopy/>
                    </a14:imgEffect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81471" y="5738165"/>
            <a:ext cx="432541" cy="432000"/>
          </a:xfrm>
          <a:prstGeom prst="rect">
            <a:avLst/>
          </a:prstGeom>
        </p:spPr>
      </p:pic>
      <p:pic>
        <p:nvPicPr>
          <p:cNvPr id="137" name="Рисунок 136"/>
          <p:cNvPicPr>
            <a:picLocks noChangeAspect="1"/>
          </p:cNvPicPr>
          <p:nvPr/>
        </p:nvPicPr>
        <p:blipFill>
          <a:blip r:embed="rId16" cstate="print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01819" y="5027353"/>
            <a:ext cx="432000" cy="432000"/>
          </a:xfrm>
          <a:prstGeom prst="rect">
            <a:avLst/>
          </a:prstGeom>
        </p:spPr>
      </p:pic>
      <p:sp>
        <p:nvSpPr>
          <p:cNvPr id="59" name="Прямоугольник 58"/>
          <p:cNvSpPr/>
          <p:nvPr/>
        </p:nvSpPr>
        <p:spPr>
          <a:xfrm>
            <a:off x="1847899" y="1937856"/>
            <a:ext cx="12650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32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  <a:r>
              <a:rPr lang="ru-RU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,2%</a:t>
            </a:r>
            <a:endParaRPr lang="ru-RU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1873044" y="2761332"/>
            <a:ext cx="12650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32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153</a:t>
            </a:r>
            <a:r>
              <a:rPr lang="ru-RU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,4%</a:t>
            </a:r>
            <a:endParaRPr lang="ru-RU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Равнобедренный треугольник 69"/>
          <p:cNvSpPr/>
          <p:nvPr/>
        </p:nvSpPr>
        <p:spPr>
          <a:xfrm flipV="1">
            <a:off x="1620301" y="5962827"/>
            <a:ext cx="284046" cy="123644"/>
          </a:xfrm>
          <a:prstGeom prst="triangle">
            <a:avLst/>
          </a:prstGeom>
          <a:solidFill>
            <a:srgbClr val="E100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1918531" y="4235662"/>
            <a:ext cx="12650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32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109</a:t>
            </a:r>
            <a:r>
              <a:rPr lang="ru-RU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,2%</a:t>
            </a:r>
            <a:endParaRPr lang="ru-RU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Равнобедренный треугольник 71"/>
          <p:cNvSpPr/>
          <p:nvPr/>
        </p:nvSpPr>
        <p:spPr>
          <a:xfrm>
            <a:off x="1601945" y="3784490"/>
            <a:ext cx="284046" cy="123644"/>
          </a:xfrm>
          <a:prstGeom prst="triangle">
            <a:avLst/>
          </a:prstGeom>
          <a:solidFill>
            <a:srgbClr val="4FAF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>
            <a:off x="1876692" y="3549736"/>
            <a:ext cx="12650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32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149</a:t>
            </a:r>
            <a:r>
              <a:rPr lang="ru-RU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,4%</a:t>
            </a:r>
            <a:endParaRPr lang="ru-RU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294704" y="112144"/>
            <a:ext cx="1725284" cy="2760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334286"/>
                </a:solidFill>
                <a:latin typeface="Arial" pitchFamily="34" charset="0"/>
                <a:cs typeface="Arial" pitchFamily="34" charset="0"/>
              </a:rPr>
              <a:t>САХА(ЯКУТИЯ)СТАТ</a:t>
            </a:r>
            <a:endParaRPr lang="ru-RU" sz="1200" b="1" dirty="0">
              <a:solidFill>
                <a:srgbClr val="33428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190842" y="1604571"/>
            <a:ext cx="292214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spc="-30" dirty="0" smtClean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 соответствующему периоду </a:t>
            </a:r>
            <a:r>
              <a:rPr lang="ru-RU" sz="1200" spc="-30" dirty="0" smtClean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2020 года</a:t>
            </a:r>
            <a:endParaRPr lang="ru-RU" sz="1200" spc="-30" dirty="0">
              <a:solidFill>
                <a:srgbClr val="59595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Прямоугольник 67"/>
          <p:cNvSpPr/>
          <p:nvPr/>
        </p:nvSpPr>
        <p:spPr>
          <a:xfrm>
            <a:off x="1904347" y="4950965"/>
            <a:ext cx="12650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32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101</a:t>
            </a:r>
            <a:r>
              <a:rPr lang="ru-RU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,6%</a:t>
            </a:r>
            <a:endParaRPr lang="ru-RU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Прямоугольник 68"/>
          <p:cNvSpPr/>
          <p:nvPr/>
        </p:nvSpPr>
        <p:spPr>
          <a:xfrm>
            <a:off x="1987677" y="5661778"/>
            <a:ext cx="103746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3200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60</a:t>
            </a:r>
            <a:r>
              <a:rPr lang="ru-RU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,6%</a:t>
            </a:r>
            <a:endParaRPr lang="ru-RU" b="1" dirty="0">
              <a:solidFill>
                <a:srgbClr val="E1002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9" name="Диаграмма 7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15409662"/>
              </p:ext>
            </p:extLst>
          </p:nvPr>
        </p:nvGraphicFramePr>
        <p:xfrm>
          <a:off x="3581119" y="1244335"/>
          <a:ext cx="8262257" cy="50022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8"/>
          </a:graphicData>
        </a:graphic>
      </p:graphicFrame>
      <p:pic>
        <p:nvPicPr>
          <p:cNvPr id="80" name="Рисунок 79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8213169" y="4705121"/>
            <a:ext cx="646232" cy="646232"/>
          </a:xfrm>
          <a:prstGeom prst="rect">
            <a:avLst/>
          </a:prstGeom>
        </p:spPr>
      </p:pic>
      <p:pic>
        <p:nvPicPr>
          <p:cNvPr id="81" name="Рисунок 80"/>
          <p:cNvPicPr>
            <a:picLocks noChangeAspect="1"/>
          </p:cNvPicPr>
          <p:nvPr/>
        </p:nvPicPr>
        <p:blipFill>
          <a:blip r:embed="rId19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339134" y="4691894"/>
            <a:ext cx="648801" cy="634066"/>
          </a:xfrm>
          <a:prstGeom prst="rect">
            <a:avLst/>
          </a:prstGeom>
        </p:spPr>
      </p:pic>
      <p:pic>
        <p:nvPicPr>
          <p:cNvPr id="82" name="Рисунок 81"/>
          <p:cNvPicPr>
            <a:picLocks noChangeAspect="1"/>
          </p:cNvPicPr>
          <p:nvPr/>
        </p:nvPicPr>
        <p:blipFill>
          <a:blip r:embed="rId7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633624" y="4703353"/>
            <a:ext cx="648811" cy="648000"/>
          </a:xfrm>
          <a:prstGeom prst="rect">
            <a:avLst/>
          </a:prstGeom>
        </p:spPr>
      </p:pic>
      <p:pic>
        <p:nvPicPr>
          <p:cNvPr id="83" name="Рисунок 8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464526" y="4691894"/>
            <a:ext cx="657068" cy="682996"/>
          </a:xfrm>
          <a:prstGeom prst="rect">
            <a:avLst/>
          </a:prstGeom>
        </p:spPr>
      </p:pic>
      <p:pic>
        <p:nvPicPr>
          <p:cNvPr id="84" name="Рисунок 83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935736" y="4717207"/>
            <a:ext cx="648811" cy="648000"/>
          </a:xfrm>
          <a:prstGeom prst="rect">
            <a:avLst/>
          </a:prstGeom>
        </p:spPr>
      </p:pic>
      <p:pic>
        <p:nvPicPr>
          <p:cNvPr id="85" name="Рисунок 84"/>
          <p:cNvPicPr>
            <a:picLocks noChangeAspect="1"/>
          </p:cNvPicPr>
          <p:nvPr/>
        </p:nvPicPr>
        <p:blipFill>
          <a:blip r:embed="rId9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799805" y="4868914"/>
            <a:ext cx="529687" cy="529025"/>
          </a:xfrm>
          <a:prstGeom prst="rect">
            <a:avLst/>
          </a:prstGeom>
        </p:spPr>
      </p:pic>
      <p:sp>
        <p:nvSpPr>
          <p:cNvPr id="74" name="Равнобедренный треугольник 73"/>
          <p:cNvSpPr/>
          <p:nvPr/>
        </p:nvSpPr>
        <p:spPr>
          <a:xfrm>
            <a:off x="1601945" y="2992765"/>
            <a:ext cx="284046" cy="121910"/>
          </a:xfrm>
          <a:prstGeom prst="triangle">
            <a:avLst/>
          </a:prstGeom>
          <a:solidFill>
            <a:srgbClr val="4FAF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Равнобедренный треугольник 59"/>
          <p:cNvSpPr/>
          <p:nvPr/>
        </p:nvSpPr>
        <p:spPr>
          <a:xfrm>
            <a:off x="1588998" y="2236101"/>
            <a:ext cx="284046" cy="121910"/>
          </a:xfrm>
          <a:prstGeom prst="triangle">
            <a:avLst/>
          </a:prstGeom>
          <a:solidFill>
            <a:srgbClr val="4FAF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Равнобедренный треугольник 74"/>
          <p:cNvSpPr/>
          <p:nvPr/>
        </p:nvSpPr>
        <p:spPr>
          <a:xfrm>
            <a:off x="1589910" y="4466227"/>
            <a:ext cx="284046" cy="123644"/>
          </a:xfrm>
          <a:prstGeom prst="triangle">
            <a:avLst/>
          </a:prstGeom>
          <a:solidFill>
            <a:srgbClr val="4FAF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Равнобедренный треугольник 75"/>
          <p:cNvSpPr/>
          <p:nvPr/>
        </p:nvSpPr>
        <p:spPr>
          <a:xfrm>
            <a:off x="1587022" y="5210442"/>
            <a:ext cx="284046" cy="123644"/>
          </a:xfrm>
          <a:prstGeom prst="triangle">
            <a:avLst/>
          </a:prstGeom>
          <a:solidFill>
            <a:srgbClr val="4FAF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629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="" xmlns:a16="http://schemas.microsoft.com/office/drawing/2014/main" id="{471CBC5B-1E69-0E49-9ACB-FED09C8D3F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82667" y="6355682"/>
            <a:ext cx="371440" cy="365125"/>
          </a:xfrm>
          <a:solidFill>
            <a:schemeClr val="accent4">
              <a:lumMod val="60000"/>
              <a:lumOff val="40000"/>
            </a:schemeClr>
          </a:solidFill>
        </p:spPr>
        <p:txBody>
          <a:bodyPr/>
          <a:lstStyle/>
          <a:p>
            <a:pPr algn="ctr"/>
            <a:fld id="{41B81EEA-DF2A-1C47-9781-44818CAE4220}" type="slidenum">
              <a:rPr lang="ru-RU" smtClean="0"/>
              <a:pPr algn="ctr"/>
              <a:t>5</a:t>
            </a:fld>
            <a:endParaRPr lang="ru-RU" dirty="0"/>
          </a:p>
        </p:txBody>
      </p:sp>
      <p:grpSp>
        <p:nvGrpSpPr>
          <p:cNvPr id="27" name="Группа 26"/>
          <p:cNvGrpSpPr/>
          <p:nvPr/>
        </p:nvGrpSpPr>
        <p:grpSpPr>
          <a:xfrm>
            <a:off x="1439586" y="177800"/>
            <a:ext cx="10403790" cy="529239"/>
            <a:chOff x="1439586" y="5107200"/>
            <a:chExt cx="10403790" cy="529239"/>
          </a:xfrm>
        </p:grpSpPr>
        <p:sp>
          <p:nvSpPr>
            <p:cNvPr id="28" name="object 9">
              <a:extLst>
                <a:ext uri="{FF2B5EF4-FFF2-40B4-BE49-F238E27FC236}">
                  <a16:creationId xmlns="" xmlns:a16="http://schemas.microsoft.com/office/drawing/2014/main" id="{222E1C3D-BC3A-D443-8563-08790B13AA2D}"/>
                </a:ext>
              </a:extLst>
            </p:cNvPr>
            <p:cNvSpPr/>
            <p:nvPr/>
          </p:nvSpPr>
          <p:spPr>
            <a:xfrm>
              <a:off x="1439586" y="5161088"/>
              <a:ext cx="7096699" cy="475351"/>
            </a:xfrm>
            <a:custGeom>
              <a:avLst/>
              <a:gdLst/>
              <a:ahLst/>
              <a:cxnLst/>
              <a:rect l="l" t="t" r="r" b="b"/>
              <a:pathLst>
                <a:path w="3267075">
                  <a:moveTo>
                    <a:pt x="0" y="0"/>
                  </a:moveTo>
                  <a:lnTo>
                    <a:pt x="3266757" y="0"/>
                  </a:lnTo>
                </a:path>
              </a:pathLst>
            </a:custGeom>
            <a:ln w="25400">
              <a:solidFill>
                <a:srgbClr val="334286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grpSp>
          <p:nvGrpSpPr>
            <p:cNvPr id="29" name="Группа 28"/>
            <p:cNvGrpSpPr/>
            <p:nvPr/>
          </p:nvGrpSpPr>
          <p:grpSpPr>
            <a:xfrm>
              <a:off x="8360857" y="5107200"/>
              <a:ext cx="3482519" cy="106098"/>
              <a:chOff x="8360857" y="5107200"/>
              <a:chExt cx="3482519" cy="106098"/>
            </a:xfrm>
          </p:grpSpPr>
          <p:sp>
            <p:nvSpPr>
              <p:cNvPr id="30" name="object 11">
                <a:extLst>
                  <a:ext uri="{FF2B5EF4-FFF2-40B4-BE49-F238E27FC236}">
                    <a16:creationId xmlns="" xmlns:a16="http://schemas.microsoft.com/office/drawing/2014/main" id="{E7D5C25E-08D6-344C-B0C6-CB0D11FF9875}"/>
                  </a:ext>
                </a:extLst>
              </p:cNvPr>
              <p:cNvSpPr/>
              <p:nvPr/>
            </p:nvSpPr>
            <p:spPr>
              <a:xfrm flipV="1">
                <a:off x="8400256" y="5107200"/>
                <a:ext cx="3443120" cy="49992"/>
              </a:xfrm>
              <a:custGeom>
                <a:avLst/>
                <a:gdLst/>
                <a:ahLst/>
                <a:cxnLst/>
                <a:rect l="l" t="t" r="r" b="b"/>
                <a:pathLst>
                  <a:path w="3249929">
                    <a:moveTo>
                      <a:pt x="0" y="0"/>
                    </a:moveTo>
                    <a:lnTo>
                      <a:pt x="3249561" y="0"/>
                    </a:lnTo>
                  </a:path>
                </a:pathLst>
              </a:custGeom>
              <a:ln w="25400">
                <a:solidFill>
                  <a:srgbClr val="FFC32E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grpSp>
            <p:nvGrpSpPr>
              <p:cNvPr id="31" name="Группа 30"/>
              <p:cNvGrpSpPr/>
              <p:nvPr/>
            </p:nvGrpSpPr>
            <p:grpSpPr>
              <a:xfrm>
                <a:off x="8360857" y="5109584"/>
                <a:ext cx="238082" cy="103714"/>
                <a:chOff x="2667374" y="2712291"/>
                <a:chExt cx="238082" cy="103714"/>
              </a:xfrm>
            </p:grpSpPr>
            <p:sp>
              <p:nvSpPr>
                <p:cNvPr id="32" name="object 12">
                  <a:extLst>
                    <a:ext uri="{FF2B5EF4-FFF2-40B4-BE49-F238E27FC236}">
                      <a16:creationId xmlns="" xmlns:a16="http://schemas.microsoft.com/office/drawing/2014/main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667374" y="2712291"/>
                  <a:ext cx="238082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chemeClr val="bg1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33" name="object 12">
                  <a:extLst>
                    <a:ext uri="{FF2B5EF4-FFF2-40B4-BE49-F238E27FC236}">
                      <a16:creationId xmlns="" xmlns:a16="http://schemas.microsoft.com/office/drawing/2014/main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739089" y="2712291"/>
                  <a:ext cx="103714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rgbClr val="334286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</p:grpSp>
      </p:grpSp>
      <p:sp>
        <p:nvSpPr>
          <p:cNvPr id="64" name="Текст 3"/>
          <p:cNvSpPr>
            <a:spLocks noGrp="1"/>
          </p:cNvSpPr>
          <p:nvPr>
            <p:ph type="body" sz="quarter" idx="10"/>
          </p:nvPr>
        </p:nvSpPr>
        <p:spPr>
          <a:xfrm>
            <a:off x="1360760" y="633144"/>
            <a:ext cx="8780766" cy="675884"/>
          </a:xfrm>
        </p:spPr>
        <p:txBody>
          <a:bodyPr anchor="ctr">
            <a:noAutofit/>
          </a:bodyPr>
          <a:lstStyle/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ru-RU" sz="2600" spc="-60" dirty="0"/>
              <a:t>ИНДЕКСЫ ПРОИЗВОДСТВА ПО ОСНОВНЫМ ВИДАМ ОБРАБАТЫВАЮЩИХ ПРОИЗВОДСТВ</a:t>
            </a:r>
          </a:p>
        </p:txBody>
      </p:sp>
      <p:cxnSp>
        <p:nvCxnSpPr>
          <p:cNvPr id="122" name="Прямая соединительная линия 121"/>
          <p:cNvCxnSpPr/>
          <p:nvPr/>
        </p:nvCxnSpPr>
        <p:spPr>
          <a:xfrm>
            <a:off x="395775" y="2721763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Прямоугольник 127"/>
          <p:cNvSpPr/>
          <p:nvPr/>
        </p:nvSpPr>
        <p:spPr>
          <a:xfrm>
            <a:off x="177922" y="2467847"/>
            <a:ext cx="269913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Обрабатывающие производства</a:t>
            </a:r>
          </a:p>
        </p:txBody>
      </p:sp>
      <p:cxnSp>
        <p:nvCxnSpPr>
          <p:cNvPr id="97" name="Прямая соединительная линия 96"/>
          <p:cNvCxnSpPr/>
          <p:nvPr/>
        </p:nvCxnSpPr>
        <p:spPr>
          <a:xfrm>
            <a:off x="281475" y="3429828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Прямая соединительная линия 101"/>
          <p:cNvCxnSpPr/>
          <p:nvPr/>
        </p:nvCxnSpPr>
        <p:spPr>
          <a:xfrm>
            <a:off x="281475" y="4143330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Прямоугольник 102"/>
          <p:cNvSpPr/>
          <p:nvPr/>
        </p:nvSpPr>
        <p:spPr>
          <a:xfrm>
            <a:off x="177921" y="6062444"/>
            <a:ext cx="2804317" cy="1892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60000"/>
              </a:lnSpc>
            </a:pPr>
            <a:r>
              <a:rPr lang="ru-RU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Производство </a:t>
            </a:r>
            <a:r>
              <a:rPr lang="ru-RU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прочих готовых изделий</a:t>
            </a:r>
            <a:endParaRPr lang="ru-RU" sz="10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7" name="Прямая соединительная линия 106"/>
          <p:cNvCxnSpPr/>
          <p:nvPr/>
        </p:nvCxnSpPr>
        <p:spPr>
          <a:xfrm>
            <a:off x="281475" y="4852111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Прямая соединительная линия 110"/>
          <p:cNvCxnSpPr/>
          <p:nvPr/>
        </p:nvCxnSpPr>
        <p:spPr>
          <a:xfrm>
            <a:off x="281475" y="5550058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Прямоугольник 111"/>
          <p:cNvSpPr/>
          <p:nvPr/>
        </p:nvSpPr>
        <p:spPr>
          <a:xfrm>
            <a:off x="205634" y="3175912"/>
            <a:ext cx="2401619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50" spc="-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Производство кокса и нефтепродуктов</a:t>
            </a:r>
          </a:p>
        </p:txBody>
      </p:sp>
      <p:cxnSp>
        <p:nvCxnSpPr>
          <p:cNvPr id="115" name="Прямая соединительная линия 114"/>
          <p:cNvCxnSpPr/>
          <p:nvPr/>
        </p:nvCxnSpPr>
        <p:spPr>
          <a:xfrm>
            <a:off x="281475" y="6251292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Прямоугольник 115"/>
          <p:cNvSpPr/>
          <p:nvPr/>
        </p:nvSpPr>
        <p:spPr>
          <a:xfrm>
            <a:off x="184507" y="5279667"/>
            <a:ext cx="2834297" cy="2926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60000"/>
              </a:lnSpc>
            </a:pPr>
            <a:r>
              <a:rPr lang="ru-RU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Производство прочей неметаллической минеральной продукции</a:t>
            </a:r>
            <a:endParaRPr lang="ru-RU" sz="10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7" name="Группа 46"/>
          <p:cNvGrpSpPr/>
          <p:nvPr/>
        </p:nvGrpSpPr>
        <p:grpSpPr>
          <a:xfrm>
            <a:off x="436776" y="665989"/>
            <a:ext cx="720000" cy="720000"/>
            <a:chOff x="436776" y="665989"/>
            <a:chExt cx="720000" cy="720000"/>
          </a:xfrm>
        </p:grpSpPr>
        <p:sp>
          <p:nvSpPr>
            <p:cNvPr id="48" name="Овал 47"/>
            <p:cNvSpPr/>
            <p:nvPr/>
          </p:nvSpPr>
          <p:spPr>
            <a:xfrm>
              <a:off x="436776" y="665989"/>
              <a:ext cx="720000" cy="720000"/>
            </a:xfrm>
            <a:prstGeom prst="ellipse">
              <a:avLst/>
            </a:prstGeom>
            <a:noFill/>
            <a:ln w="38100">
              <a:solidFill>
                <a:srgbClr val="33428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49" name="Рисунок 48"/>
            <p:cNvPicPr>
              <a:picLocks noChangeAspect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2138" y="755989"/>
              <a:ext cx="540000" cy="540000"/>
            </a:xfrm>
            <a:prstGeom prst="rect">
              <a:avLst/>
            </a:prstGeom>
          </p:spPr>
        </p:pic>
      </p:grp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466395" y="4331951"/>
            <a:ext cx="288361" cy="28800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021671" y="4331951"/>
            <a:ext cx="288360" cy="28800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274333" y="4331951"/>
            <a:ext cx="288360" cy="28800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7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196972" y="4331951"/>
            <a:ext cx="288360" cy="288000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8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800308" y="4331951"/>
            <a:ext cx="288360" cy="288000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9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987870" y="4331951"/>
            <a:ext cx="288360" cy="288000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10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729349" y="4331951"/>
            <a:ext cx="287730" cy="288000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12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096158" y="4331951"/>
            <a:ext cx="288360" cy="288000"/>
          </a:xfrm>
          <a:prstGeom prst="rect">
            <a:avLst/>
          </a:prstGeom>
        </p:spPr>
      </p:pic>
      <p:pic>
        <p:nvPicPr>
          <p:cNvPr id="35" name="Рисунок 34"/>
          <p:cNvPicPr>
            <a:picLocks noChangeAspect="1"/>
          </p:cNvPicPr>
          <p:nvPr/>
        </p:nvPicPr>
        <p:blipFill>
          <a:blip r:embed="rId13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637563" y="4331951"/>
            <a:ext cx="288360" cy="288000"/>
          </a:xfrm>
          <a:prstGeom prst="rect">
            <a:avLst/>
          </a:prstGeom>
        </p:spPr>
      </p:pic>
      <p:pic>
        <p:nvPicPr>
          <p:cNvPr id="37" name="Рисунок 36"/>
          <p:cNvPicPr>
            <a:picLocks noChangeAspect="1"/>
          </p:cNvPicPr>
          <p:nvPr/>
        </p:nvPicPr>
        <p:blipFill>
          <a:blip r:embed="rId14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682667" y="4331951"/>
            <a:ext cx="288360" cy="288000"/>
          </a:xfrm>
          <a:prstGeom prst="rect">
            <a:avLst/>
          </a:prstGeom>
        </p:spPr>
      </p:pic>
      <p:pic>
        <p:nvPicPr>
          <p:cNvPr id="39" name="Рисунок 38"/>
          <p:cNvPicPr>
            <a:picLocks noChangeAspect="1"/>
          </p:cNvPicPr>
          <p:nvPr/>
        </p:nvPicPr>
        <p:blipFill>
          <a:blip r:embed="rId15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474740" y="4331951"/>
            <a:ext cx="288337" cy="288000"/>
          </a:xfrm>
          <a:prstGeom prst="rect">
            <a:avLst/>
          </a:prstGeom>
        </p:spPr>
      </p:pic>
      <p:pic>
        <p:nvPicPr>
          <p:cNvPr id="41" name="Рисунок 40"/>
          <p:cNvPicPr>
            <a:picLocks noChangeAspect="1"/>
          </p:cNvPicPr>
          <p:nvPr/>
        </p:nvPicPr>
        <p:blipFill>
          <a:blip r:embed="rId17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762935" y="4331951"/>
            <a:ext cx="287702" cy="288000"/>
          </a:xfrm>
          <a:prstGeom prst="rect">
            <a:avLst/>
          </a:prstGeom>
        </p:spPr>
      </p:pic>
      <p:pic>
        <p:nvPicPr>
          <p:cNvPr id="44" name="Рисунок 43"/>
          <p:cNvPicPr>
            <a:picLocks noChangeAspect="1"/>
          </p:cNvPicPr>
          <p:nvPr/>
        </p:nvPicPr>
        <p:blipFill>
          <a:blip r:embed="rId19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226415" y="4331951"/>
            <a:ext cx="288360" cy="288000"/>
          </a:xfrm>
          <a:prstGeom prst="rect">
            <a:avLst/>
          </a:prstGeom>
        </p:spPr>
      </p:pic>
      <p:pic>
        <p:nvPicPr>
          <p:cNvPr id="50" name="Рисунок 49"/>
          <p:cNvPicPr>
            <a:picLocks noChangeAspect="1"/>
          </p:cNvPicPr>
          <p:nvPr/>
        </p:nvPicPr>
        <p:blipFill>
          <a:blip r:embed="rId20" cstate="print"/>
          <a:stretch>
            <a:fillRect/>
          </a:stretch>
        </p:blipFill>
        <p:spPr>
          <a:xfrm>
            <a:off x="6575525" y="4331951"/>
            <a:ext cx="288360" cy="288000"/>
          </a:xfrm>
          <a:prstGeom prst="rect">
            <a:avLst/>
          </a:prstGeom>
        </p:spPr>
      </p:pic>
      <p:pic>
        <p:nvPicPr>
          <p:cNvPr id="52" name="Рисунок 51"/>
          <p:cNvPicPr>
            <a:picLocks noChangeAspect="1"/>
          </p:cNvPicPr>
          <p:nvPr/>
        </p:nvPicPr>
        <p:blipFill>
          <a:blip r:embed="rId21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299161" y="4331951"/>
            <a:ext cx="288000" cy="288000"/>
          </a:xfrm>
          <a:prstGeom prst="rect">
            <a:avLst/>
          </a:prstGeom>
        </p:spPr>
      </p:pic>
      <p:pic>
        <p:nvPicPr>
          <p:cNvPr id="54" name="Рисунок 53"/>
          <p:cNvPicPr>
            <a:picLocks noChangeAspect="1"/>
          </p:cNvPicPr>
          <p:nvPr/>
        </p:nvPicPr>
        <p:blipFill>
          <a:blip r:embed="rId23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686306" y="4331951"/>
            <a:ext cx="288337" cy="288000"/>
          </a:xfrm>
          <a:prstGeom prst="rect">
            <a:avLst/>
          </a:prstGeom>
        </p:spPr>
      </p:pic>
      <p:pic>
        <p:nvPicPr>
          <p:cNvPr id="56" name="Рисунок 55"/>
          <p:cNvPicPr>
            <a:picLocks noChangeAspect="1"/>
          </p:cNvPicPr>
          <p:nvPr/>
        </p:nvPicPr>
        <p:blipFill>
          <a:blip r:embed="rId24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167117" y="4331951"/>
            <a:ext cx="288360" cy="288000"/>
          </a:xfrm>
          <a:prstGeom prst="rect">
            <a:avLst/>
          </a:prstGeom>
        </p:spPr>
      </p:pic>
      <p:pic>
        <p:nvPicPr>
          <p:cNvPr id="58" name="Рисунок 57"/>
          <p:cNvPicPr>
            <a:picLocks noChangeAspect="1"/>
          </p:cNvPicPr>
          <p:nvPr/>
        </p:nvPicPr>
        <p:blipFill>
          <a:blip r:embed="rId25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26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340871" y="4331951"/>
            <a:ext cx="281143" cy="288000"/>
          </a:xfrm>
          <a:prstGeom prst="rect">
            <a:avLst/>
          </a:prstGeom>
        </p:spPr>
      </p:pic>
      <p:pic>
        <p:nvPicPr>
          <p:cNvPr id="59" name="Рисунок 58"/>
          <p:cNvPicPr>
            <a:picLocks noChangeAspect="1"/>
          </p:cNvPicPr>
          <p:nvPr/>
        </p:nvPicPr>
        <p:blipFill>
          <a:blip r:embed="rId27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99575" y="1956281"/>
            <a:ext cx="542591" cy="542591"/>
          </a:xfrm>
          <a:prstGeom prst="rect">
            <a:avLst/>
          </a:prstGeom>
        </p:spPr>
      </p:pic>
      <p:pic>
        <p:nvPicPr>
          <p:cNvPr id="69" name="Рисунок 68"/>
          <p:cNvPicPr>
            <a:picLocks noChangeAspect="1"/>
          </p:cNvPicPr>
          <p:nvPr/>
        </p:nvPicPr>
        <p:blipFill>
          <a:blip r:embed="rId28" cstate="print">
            <a:lum bright="70000" contrast="-70000"/>
          </a:blip>
          <a:stretch>
            <a:fillRect/>
          </a:stretch>
        </p:blipFill>
        <p:spPr>
          <a:xfrm>
            <a:off x="8879580" y="4331951"/>
            <a:ext cx="288000" cy="288000"/>
          </a:xfrm>
          <a:prstGeom prst="rect">
            <a:avLst/>
          </a:prstGeom>
        </p:spPr>
      </p:pic>
      <p:sp>
        <p:nvSpPr>
          <p:cNvPr id="80" name="Равнобедренный треугольник 79"/>
          <p:cNvSpPr/>
          <p:nvPr/>
        </p:nvSpPr>
        <p:spPr>
          <a:xfrm flipV="1">
            <a:off x="1640943" y="5886929"/>
            <a:ext cx="284046" cy="123644"/>
          </a:xfrm>
          <a:prstGeom prst="triangle">
            <a:avLst/>
          </a:prstGeom>
          <a:solidFill>
            <a:srgbClr val="E100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Прямоугольник 80"/>
          <p:cNvSpPr/>
          <p:nvPr/>
        </p:nvSpPr>
        <p:spPr>
          <a:xfrm>
            <a:off x="2067222" y="5563331"/>
            <a:ext cx="80983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3200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ru-RU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,1%</a:t>
            </a:r>
            <a:endParaRPr lang="ru-RU" b="1" dirty="0">
              <a:solidFill>
                <a:srgbClr val="E1002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Равнобедренный треугольник 87"/>
          <p:cNvSpPr/>
          <p:nvPr/>
        </p:nvSpPr>
        <p:spPr>
          <a:xfrm flipV="1">
            <a:off x="1632705" y="5120022"/>
            <a:ext cx="284046" cy="123644"/>
          </a:xfrm>
          <a:prstGeom prst="triangle">
            <a:avLst/>
          </a:prstGeom>
          <a:solidFill>
            <a:srgbClr val="E100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9" name="Прямоугольник 88"/>
          <p:cNvSpPr/>
          <p:nvPr/>
        </p:nvSpPr>
        <p:spPr>
          <a:xfrm>
            <a:off x="2007289" y="4813641"/>
            <a:ext cx="103746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3200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</a:t>
            </a:r>
            <a:r>
              <a:rPr lang="ru-RU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,9%</a:t>
            </a:r>
            <a:endParaRPr lang="ru-RU" b="1" dirty="0">
              <a:solidFill>
                <a:srgbClr val="E1002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9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0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13307" y="5563331"/>
            <a:ext cx="455208" cy="45520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1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2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36572" y="2807869"/>
            <a:ext cx="411132" cy="411132"/>
          </a:xfrm>
          <a:prstGeom prst="rect">
            <a:avLst/>
          </a:prstGeom>
        </p:spPr>
      </p:pic>
      <p:sp>
        <p:nvSpPr>
          <p:cNvPr id="71" name="Текст 3"/>
          <p:cNvSpPr txBox="1">
            <a:spLocks/>
          </p:cNvSpPr>
          <p:nvPr/>
        </p:nvSpPr>
        <p:spPr>
          <a:xfrm>
            <a:off x="1360760" y="1275354"/>
            <a:ext cx="6731714" cy="28330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33428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ru-RU" sz="1600" dirty="0" smtClean="0"/>
              <a:t>ЯНВАРЬ 2021 </a:t>
            </a:r>
            <a:r>
              <a:rPr lang="ru-RU" sz="1600" dirty="0" smtClean="0"/>
              <a:t>ГОДА </a:t>
            </a:r>
            <a:endParaRPr lang="ru-RU" sz="1600" dirty="0"/>
          </a:p>
        </p:txBody>
      </p:sp>
      <p:sp>
        <p:nvSpPr>
          <p:cNvPr id="72" name="Прямоугольник 71"/>
          <p:cNvSpPr/>
          <p:nvPr/>
        </p:nvSpPr>
        <p:spPr>
          <a:xfrm>
            <a:off x="294704" y="112144"/>
            <a:ext cx="1725284" cy="2760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334286"/>
                </a:solidFill>
                <a:latin typeface="Arial" pitchFamily="34" charset="0"/>
                <a:cs typeface="Arial" pitchFamily="34" charset="0"/>
              </a:rPr>
              <a:t>САХА(ЯКУТИЯ)СТАТ</a:t>
            </a:r>
            <a:endParaRPr lang="ru-RU" sz="1200" b="1" dirty="0">
              <a:solidFill>
                <a:srgbClr val="33428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4" name="Прямоугольник 73"/>
          <p:cNvSpPr/>
          <p:nvPr/>
        </p:nvSpPr>
        <p:spPr>
          <a:xfrm>
            <a:off x="190842" y="1604571"/>
            <a:ext cx="28804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spc="-30" dirty="0" smtClean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 соответствующему периоду </a:t>
            </a:r>
            <a:r>
              <a:rPr lang="ru-RU" sz="1200" spc="-30" dirty="0" smtClean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2020 </a:t>
            </a:r>
            <a:r>
              <a:rPr lang="ru-RU" sz="1200" spc="-30" dirty="0" smtClean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года</a:t>
            </a:r>
            <a:endParaRPr lang="ru-RU" sz="1200" spc="-30" dirty="0">
              <a:solidFill>
                <a:srgbClr val="59595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" name="Равнобедренный треугольник 74"/>
          <p:cNvSpPr/>
          <p:nvPr/>
        </p:nvSpPr>
        <p:spPr>
          <a:xfrm flipV="1">
            <a:off x="1618368" y="2281138"/>
            <a:ext cx="284046" cy="123644"/>
          </a:xfrm>
          <a:prstGeom prst="triangle">
            <a:avLst/>
          </a:prstGeom>
          <a:solidFill>
            <a:srgbClr val="E100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рямоугольник 75"/>
          <p:cNvSpPr/>
          <p:nvPr/>
        </p:nvSpPr>
        <p:spPr>
          <a:xfrm>
            <a:off x="1982359" y="1914097"/>
            <a:ext cx="103746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3200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90</a:t>
            </a:r>
            <a:r>
              <a:rPr lang="ru-RU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,1%</a:t>
            </a:r>
            <a:endParaRPr lang="ru-RU" b="1" dirty="0">
              <a:solidFill>
                <a:srgbClr val="E1002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1" name="Прямоугольник 90"/>
          <p:cNvSpPr/>
          <p:nvPr/>
        </p:nvSpPr>
        <p:spPr>
          <a:xfrm>
            <a:off x="1759790" y="2695575"/>
            <a:ext cx="137267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3200" b="1" dirty="0" smtClean="0">
                <a:solidFill>
                  <a:srgbClr val="4FAF4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122</a:t>
            </a:r>
            <a:r>
              <a:rPr lang="ru-RU" b="1" dirty="0" smtClean="0">
                <a:solidFill>
                  <a:srgbClr val="4FAF4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,6%</a:t>
            </a:r>
            <a:endParaRPr lang="ru-RU" b="1" dirty="0">
              <a:solidFill>
                <a:srgbClr val="4FAF4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" name="Прямоугольник 91"/>
          <p:cNvSpPr/>
          <p:nvPr/>
        </p:nvSpPr>
        <p:spPr>
          <a:xfrm>
            <a:off x="175266" y="4656416"/>
            <a:ext cx="2804317" cy="1956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60000"/>
              </a:lnSpc>
            </a:pPr>
            <a:r>
              <a:rPr lang="ru-RU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Ремонт и монтаж машин и оборудования</a:t>
            </a:r>
            <a:endParaRPr lang="ru-RU" sz="10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3" name="Равнобедренный треугольник 92"/>
          <p:cNvSpPr/>
          <p:nvPr/>
        </p:nvSpPr>
        <p:spPr>
          <a:xfrm flipV="1">
            <a:off x="1623980" y="3755933"/>
            <a:ext cx="284046" cy="123644"/>
          </a:xfrm>
          <a:prstGeom prst="triangle">
            <a:avLst/>
          </a:prstGeom>
          <a:solidFill>
            <a:srgbClr val="E100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4FAF4F"/>
              </a:solidFill>
            </a:endParaRPr>
          </a:p>
        </p:txBody>
      </p:sp>
      <p:sp>
        <p:nvSpPr>
          <p:cNvPr id="94" name="Прямоугольник 93"/>
          <p:cNvSpPr/>
          <p:nvPr/>
        </p:nvSpPr>
        <p:spPr>
          <a:xfrm>
            <a:off x="1982950" y="4126246"/>
            <a:ext cx="103746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3200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80</a:t>
            </a:r>
            <a:r>
              <a:rPr lang="ru-RU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,3%</a:t>
            </a:r>
            <a:endParaRPr lang="ru-RU" b="1" dirty="0">
              <a:solidFill>
                <a:srgbClr val="E1002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6" name="Рисунок 95"/>
          <p:cNvPicPr>
            <a:picLocks noChangeAspect="1"/>
          </p:cNvPicPr>
          <p:nvPr/>
        </p:nvPicPr>
        <p:blipFill>
          <a:blip r:embed="rId33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43963" y="4206622"/>
            <a:ext cx="424552" cy="424022"/>
          </a:xfrm>
          <a:prstGeom prst="rect">
            <a:avLst/>
          </a:prstGeom>
        </p:spPr>
      </p:pic>
      <p:sp>
        <p:nvSpPr>
          <p:cNvPr id="98" name="Прямоугольник 97"/>
          <p:cNvSpPr/>
          <p:nvPr/>
        </p:nvSpPr>
        <p:spPr>
          <a:xfrm>
            <a:off x="175267" y="3936963"/>
            <a:ext cx="2804317" cy="1892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60000"/>
              </a:lnSpc>
            </a:pPr>
            <a:r>
              <a:rPr lang="ru-RU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Производство пищевых продуктов</a:t>
            </a:r>
          </a:p>
        </p:txBody>
      </p:sp>
      <p:sp>
        <p:nvSpPr>
          <p:cNvPr id="99" name="Равнобедренный треугольник 98"/>
          <p:cNvSpPr/>
          <p:nvPr/>
        </p:nvSpPr>
        <p:spPr>
          <a:xfrm flipV="1">
            <a:off x="1626119" y="4447081"/>
            <a:ext cx="284046" cy="123644"/>
          </a:xfrm>
          <a:prstGeom prst="triangle">
            <a:avLst/>
          </a:prstGeom>
          <a:solidFill>
            <a:srgbClr val="E100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0" name="Прямоугольник 99"/>
          <p:cNvSpPr/>
          <p:nvPr/>
        </p:nvSpPr>
        <p:spPr>
          <a:xfrm>
            <a:off x="2018786" y="3439789"/>
            <a:ext cx="103746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3200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89</a:t>
            </a:r>
            <a:r>
              <a:rPr lang="ru-RU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,0%</a:t>
            </a:r>
            <a:endParaRPr lang="ru-RU" b="1" dirty="0">
              <a:solidFill>
                <a:srgbClr val="E1002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4" name="Рисунок 103"/>
          <p:cNvPicPr>
            <a:picLocks noChangeAspect="1"/>
          </p:cNvPicPr>
          <p:nvPr/>
        </p:nvPicPr>
        <p:blipFill>
          <a:blip r:embed="rId34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13307" y="4852637"/>
            <a:ext cx="502072" cy="391029"/>
          </a:xfrm>
          <a:prstGeom prst="rect">
            <a:avLst/>
          </a:prstGeom>
        </p:spPr>
      </p:pic>
      <p:pic>
        <p:nvPicPr>
          <p:cNvPr id="106" name="Рисунок 105"/>
          <p:cNvPicPr>
            <a:picLocks noChangeAspect="1"/>
          </p:cNvPicPr>
          <p:nvPr/>
        </p:nvPicPr>
        <p:blipFill>
          <a:blip r:embed="rId35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12243" y="3484927"/>
            <a:ext cx="460204" cy="418234"/>
          </a:xfrm>
          <a:prstGeom prst="rect">
            <a:avLst/>
          </a:prstGeom>
        </p:spPr>
      </p:pic>
      <p:graphicFrame>
        <p:nvGraphicFramePr>
          <p:cNvPr id="109" name="Диаграмма 10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44086794"/>
              </p:ext>
            </p:extLst>
          </p:nvPr>
        </p:nvGraphicFramePr>
        <p:xfrm>
          <a:off x="3289884" y="1688701"/>
          <a:ext cx="8658047" cy="48750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6"/>
          </a:graphicData>
        </a:graphic>
      </p:graphicFrame>
      <p:pic>
        <p:nvPicPr>
          <p:cNvPr id="110" name="Рисунок 109"/>
          <p:cNvPicPr>
            <a:picLocks noChangeAspect="1"/>
          </p:cNvPicPr>
          <p:nvPr/>
        </p:nvPicPr>
        <p:blipFill>
          <a:blip r:embed="rId20" cstate="print"/>
          <a:stretch>
            <a:fillRect/>
          </a:stretch>
        </p:blipFill>
        <p:spPr>
          <a:xfrm>
            <a:off x="4050637" y="3588156"/>
            <a:ext cx="459773" cy="459198"/>
          </a:xfrm>
          <a:prstGeom prst="rect">
            <a:avLst/>
          </a:prstGeom>
        </p:spPr>
      </p:pic>
      <p:pic>
        <p:nvPicPr>
          <p:cNvPr id="118" name="Рисунок 117"/>
          <p:cNvPicPr>
            <a:picLocks noChangeAspect="1"/>
          </p:cNvPicPr>
          <p:nvPr/>
        </p:nvPicPr>
        <p:blipFill>
          <a:blip r:embed="rId15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46159" y="3789218"/>
            <a:ext cx="522897" cy="275671"/>
          </a:xfrm>
          <a:prstGeom prst="rect">
            <a:avLst/>
          </a:prstGeom>
        </p:spPr>
      </p:pic>
      <p:pic>
        <p:nvPicPr>
          <p:cNvPr id="120" name="Рисунок 119"/>
          <p:cNvPicPr>
            <a:picLocks noChangeAspect="1"/>
          </p:cNvPicPr>
          <p:nvPr/>
        </p:nvPicPr>
        <p:blipFill>
          <a:blip r:embed="rId28" cstate="print">
            <a:lum bright="70000" contrast="-70000"/>
          </a:blip>
          <a:stretch>
            <a:fillRect/>
          </a:stretch>
        </p:blipFill>
        <p:spPr>
          <a:xfrm>
            <a:off x="9157412" y="3776659"/>
            <a:ext cx="477793" cy="253004"/>
          </a:xfrm>
          <a:prstGeom prst="rect">
            <a:avLst/>
          </a:prstGeom>
        </p:spPr>
      </p:pic>
      <p:pic>
        <p:nvPicPr>
          <p:cNvPr id="125" name="Рисунок 124"/>
          <p:cNvPicPr>
            <a:picLocks noChangeAspect="1"/>
          </p:cNvPicPr>
          <p:nvPr/>
        </p:nvPicPr>
        <p:blipFill>
          <a:blip r:embed="rId37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129445" y="3551316"/>
            <a:ext cx="469555" cy="469996"/>
          </a:xfrm>
          <a:prstGeom prst="rect">
            <a:avLst/>
          </a:prstGeom>
        </p:spPr>
      </p:pic>
      <p:pic>
        <p:nvPicPr>
          <p:cNvPr id="126" name="Рисунок 125"/>
          <p:cNvPicPr>
            <a:picLocks noChangeAspect="1"/>
          </p:cNvPicPr>
          <p:nvPr/>
        </p:nvPicPr>
        <p:blipFill>
          <a:blip r:embed="rId7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076518" y="3568197"/>
            <a:ext cx="469557" cy="468972"/>
          </a:xfrm>
          <a:prstGeom prst="rect">
            <a:avLst/>
          </a:prstGeom>
        </p:spPr>
      </p:pic>
      <p:pic>
        <p:nvPicPr>
          <p:cNvPr id="127" name="Рисунок 126"/>
          <p:cNvPicPr>
            <a:picLocks noChangeAspect="1"/>
          </p:cNvPicPr>
          <p:nvPr/>
        </p:nvPicPr>
        <p:blipFill>
          <a:blip r:embed="rId24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165851" y="3637318"/>
            <a:ext cx="387731" cy="387246"/>
          </a:xfrm>
          <a:prstGeom prst="rect">
            <a:avLst/>
          </a:prstGeom>
        </p:spPr>
      </p:pic>
      <p:sp>
        <p:nvSpPr>
          <p:cNvPr id="82" name="Равнобедренный треугольник 81"/>
          <p:cNvSpPr/>
          <p:nvPr/>
        </p:nvSpPr>
        <p:spPr>
          <a:xfrm>
            <a:off x="1620301" y="2967111"/>
            <a:ext cx="284046" cy="123644"/>
          </a:xfrm>
          <a:prstGeom prst="triangl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7" name="Рисунок 76"/>
          <p:cNvPicPr>
            <a:picLocks noChangeAspect="1"/>
          </p:cNvPicPr>
          <p:nvPr/>
        </p:nvPicPr>
        <p:blipFill>
          <a:blip r:embed="rId38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183458" y="3649927"/>
            <a:ext cx="415481" cy="414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5093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="" xmlns:a16="http://schemas.microsoft.com/office/drawing/2014/main" id="{471CBC5B-1E69-0E49-9ACB-FED09C8D3F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83093" y="6355682"/>
            <a:ext cx="371014" cy="365125"/>
          </a:xfrm>
          <a:solidFill>
            <a:schemeClr val="accent4">
              <a:lumMod val="60000"/>
              <a:lumOff val="40000"/>
            </a:schemeClr>
          </a:solidFill>
        </p:spPr>
        <p:txBody>
          <a:bodyPr/>
          <a:lstStyle/>
          <a:p>
            <a:pPr algn="ctr"/>
            <a:fld id="{41B81EEA-DF2A-1C47-9781-44818CAE4220}" type="slidenum">
              <a:rPr lang="ru-RU" smtClean="0"/>
              <a:pPr algn="ctr"/>
              <a:t>6</a:t>
            </a:fld>
            <a:endParaRPr lang="ru-RU" dirty="0"/>
          </a:p>
        </p:txBody>
      </p:sp>
      <p:grpSp>
        <p:nvGrpSpPr>
          <p:cNvPr id="27" name="Группа 26"/>
          <p:cNvGrpSpPr/>
          <p:nvPr/>
        </p:nvGrpSpPr>
        <p:grpSpPr>
          <a:xfrm>
            <a:off x="1439586" y="177800"/>
            <a:ext cx="10403790" cy="529239"/>
            <a:chOff x="1439586" y="5107200"/>
            <a:chExt cx="10403790" cy="529239"/>
          </a:xfrm>
        </p:grpSpPr>
        <p:sp>
          <p:nvSpPr>
            <p:cNvPr id="28" name="object 9">
              <a:extLst>
                <a:ext uri="{FF2B5EF4-FFF2-40B4-BE49-F238E27FC236}">
                  <a16:creationId xmlns="" xmlns:a16="http://schemas.microsoft.com/office/drawing/2014/main" id="{222E1C3D-BC3A-D443-8563-08790B13AA2D}"/>
                </a:ext>
              </a:extLst>
            </p:cNvPr>
            <p:cNvSpPr/>
            <p:nvPr/>
          </p:nvSpPr>
          <p:spPr>
            <a:xfrm>
              <a:off x="1439586" y="5161088"/>
              <a:ext cx="7096699" cy="475351"/>
            </a:xfrm>
            <a:custGeom>
              <a:avLst/>
              <a:gdLst/>
              <a:ahLst/>
              <a:cxnLst/>
              <a:rect l="l" t="t" r="r" b="b"/>
              <a:pathLst>
                <a:path w="3267075">
                  <a:moveTo>
                    <a:pt x="0" y="0"/>
                  </a:moveTo>
                  <a:lnTo>
                    <a:pt x="3266757" y="0"/>
                  </a:lnTo>
                </a:path>
              </a:pathLst>
            </a:custGeom>
            <a:ln w="25400">
              <a:solidFill>
                <a:srgbClr val="334286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grpSp>
          <p:nvGrpSpPr>
            <p:cNvPr id="29" name="Группа 28"/>
            <p:cNvGrpSpPr/>
            <p:nvPr/>
          </p:nvGrpSpPr>
          <p:grpSpPr>
            <a:xfrm>
              <a:off x="8360857" y="5107200"/>
              <a:ext cx="3482519" cy="106098"/>
              <a:chOff x="8360857" y="5107200"/>
              <a:chExt cx="3482519" cy="106098"/>
            </a:xfrm>
          </p:grpSpPr>
          <p:sp>
            <p:nvSpPr>
              <p:cNvPr id="30" name="object 11">
                <a:extLst>
                  <a:ext uri="{FF2B5EF4-FFF2-40B4-BE49-F238E27FC236}">
                    <a16:creationId xmlns="" xmlns:a16="http://schemas.microsoft.com/office/drawing/2014/main" id="{E7D5C25E-08D6-344C-B0C6-CB0D11FF9875}"/>
                  </a:ext>
                </a:extLst>
              </p:cNvPr>
              <p:cNvSpPr/>
              <p:nvPr/>
            </p:nvSpPr>
            <p:spPr>
              <a:xfrm flipV="1">
                <a:off x="8400256" y="5107200"/>
                <a:ext cx="3443120" cy="49992"/>
              </a:xfrm>
              <a:custGeom>
                <a:avLst/>
                <a:gdLst/>
                <a:ahLst/>
                <a:cxnLst/>
                <a:rect l="l" t="t" r="r" b="b"/>
                <a:pathLst>
                  <a:path w="3249929">
                    <a:moveTo>
                      <a:pt x="0" y="0"/>
                    </a:moveTo>
                    <a:lnTo>
                      <a:pt x="3249561" y="0"/>
                    </a:lnTo>
                  </a:path>
                </a:pathLst>
              </a:custGeom>
              <a:ln w="25400">
                <a:solidFill>
                  <a:srgbClr val="FFC32E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grpSp>
            <p:nvGrpSpPr>
              <p:cNvPr id="31" name="Группа 30"/>
              <p:cNvGrpSpPr/>
              <p:nvPr/>
            </p:nvGrpSpPr>
            <p:grpSpPr>
              <a:xfrm>
                <a:off x="8360857" y="5109584"/>
                <a:ext cx="238082" cy="103714"/>
                <a:chOff x="2667374" y="2712291"/>
                <a:chExt cx="238082" cy="103714"/>
              </a:xfrm>
            </p:grpSpPr>
            <p:sp>
              <p:nvSpPr>
                <p:cNvPr id="32" name="object 12">
                  <a:extLst>
                    <a:ext uri="{FF2B5EF4-FFF2-40B4-BE49-F238E27FC236}">
                      <a16:creationId xmlns="" xmlns:a16="http://schemas.microsoft.com/office/drawing/2014/main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667374" y="2712291"/>
                  <a:ext cx="238082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chemeClr val="bg1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33" name="object 12">
                  <a:extLst>
                    <a:ext uri="{FF2B5EF4-FFF2-40B4-BE49-F238E27FC236}">
                      <a16:creationId xmlns="" xmlns:a16="http://schemas.microsoft.com/office/drawing/2014/main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739089" y="2712291"/>
                  <a:ext cx="103714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rgbClr val="334286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</p:grpSp>
      </p:grpSp>
      <p:sp>
        <p:nvSpPr>
          <p:cNvPr id="126" name="Прямоугольник 125"/>
          <p:cNvSpPr/>
          <p:nvPr/>
        </p:nvSpPr>
        <p:spPr>
          <a:xfrm>
            <a:off x="307217" y="1697109"/>
            <a:ext cx="43622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Значения по регионам ДВФО</a:t>
            </a:r>
            <a:endParaRPr lang="ru-RU" sz="1200" b="1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19" name="Текст 3"/>
          <p:cNvSpPr>
            <a:spLocks noGrp="1"/>
          </p:cNvSpPr>
          <p:nvPr>
            <p:ph type="body" sz="quarter" idx="10"/>
          </p:nvPr>
        </p:nvSpPr>
        <p:spPr>
          <a:xfrm>
            <a:off x="1321241" y="550784"/>
            <a:ext cx="10450347" cy="5015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000" b="1" dirty="0" smtClean="0"/>
              <a:t>ИНДЕКС ПРОМЫШЛЕННОГО ПРОИЗВОДСТВА </a:t>
            </a:r>
          </a:p>
          <a:p>
            <a:pPr>
              <a:spcBef>
                <a:spcPts val="0"/>
              </a:spcBef>
            </a:pPr>
            <a:r>
              <a:rPr lang="ru-RU" sz="2000" dirty="0" smtClean="0"/>
              <a:t>ПО РЕГИОНАМ ДАЛЬНЕВОСТОЧНОГО ФЕДЕРАЛЬНОГО ОКРУГА</a:t>
            </a:r>
            <a:endParaRPr lang="ru-RU" sz="2000" dirty="0"/>
          </a:p>
        </p:txBody>
      </p:sp>
      <p:sp>
        <p:nvSpPr>
          <p:cNvPr id="134" name="Прямоугольник 133">
            <a:extLst>
              <a:ext uri="{FF2B5EF4-FFF2-40B4-BE49-F238E27FC236}">
                <a16:creationId xmlns="" xmlns:a16="http://schemas.microsoft.com/office/drawing/2014/main" id="{B0F093C1-5DA0-4CFB-8C5D-214B4F67D2B7}"/>
              </a:ext>
            </a:extLst>
          </p:cNvPr>
          <p:cNvSpPr/>
          <p:nvPr/>
        </p:nvSpPr>
        <p:spPr>
          <a:xfrm>
            <a:off x="6001882" y="2265406"/>
            <a:ext cx="133986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spc="-30" dirty="0" smtClean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97,</a:t>
            </a:r>
            <a:r>
              <a:rPr lang="ru-RU" sz="2000" b="1" spc="-30" dirty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5</a:t>
            </a:r>
            <a:r>
              <a:rPr lang="ru-RU" sz="2000" b="1" spc="-30" dirty="0" smtClean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%</a:t>
            </a:r>
            <a:endParaRPr lang="ru-RU" sz="2000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404" name="Прямоугольник 403">
            <a:extLst>
              <a:ext uri="{FF2B5EF4-FFF2-40B4-BE49-F238E27FC236}">
                <a16:creationId xmlns="" xmlns:a16="http://schemas.microsoft.com/office/drawing/2014/main" id="{9EE8F36B-F2BF-4FA2-B61A-FE49BFAB9FFC}"/>
              </a:ext>
            </a:extLst>
          </p:cNvPr>
          <p:cNvSpPr/>
          <p:nvPr/>
        </p:nvSpPr>
        <p:spPr>
          <a:xfrm>
            <a:off x="5686941" y="3047308"/>
            <a:ext cx="198545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по Российской Федерации</a:t>
            </a:r>
            <a:endParaRPr lang="ru-RU" sz="1100" b="1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22" name="Текст 3"/>
          <p:cNvSpPr txBox="1">
            <a:spLocks/>
          </p:cNvSpPr>
          <p:nvPr/>
        </p:nvSpPr>
        <p:spPr>
          <a:xfrm>
            <a:off x="1312975" y="1247987"/>
            <a:ext cx="6731714" cy="27600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33428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ru-RU" sz="1400" dirty="0" smtClean="0"/>
              <a:t>ЯНВАРЬ 2021 </a:t>
            </a:r>
            <a:r>
              <a:rPr lang="ru-RU" sz="1400" dirty="0" smtClean="0"/>
              <a:t>ГОДА В </a:t>
            </a:r>
            <a:r>
              <a:rPr lang="ru-RU" sz="1400" dirty="0"/>
              <a:t>% К </a:t>
            </a:r>
            <a:r>
              <a:rPr lang="ru-RU" sz="1400" dirty="0" smtClean="0"/>
              <a:t>ЯНВАРЮ 2020 </a:t>
            </a:r>
            <a:r>
              <a:rPr lang="ru-RU" sz="1400" dirty="0"/>
              <a:t>ГОДА</a:t>
            </a:r>
          </a:p>
        </p:txBody>
      </p:sp>
      <p:grpSp>
        <p:nvGrpSpPr>
          <p:cNvPr id="221" name="Группа 220"/>
          <p:cNvGrpSpPr/>
          <p:nvPr/>
        </p:nvGrpSpPr>
        <p:grpSpPr>
          <a:xfrm>
            <a:off x="8143155" y="1511605"/>
            <a:ext cx="3307157" cy="4288223"/>
            <a:chOff x="9261475" y="-2091494"/>
            <a:chExt cx="6696075" cy="8710973"/>
          </a:xfrm>
        </p:grpSpPr>
        <p:sp>
          <p:nvSpPr>
            <p:cNvPr id="223" name="Камчатский край"/>
            <p:cNvSpPr>
              <a:spLocks/>
            </p:cNvSpPr>
            <p:nvPr/>
          </p:nvSpPr>
          <p:spPr bwMode="auto">
            <a:xfrm>
              <a:off x="13871575" y="-404577"/>
              <a:ext cx="2085975" cy="2983080"/>
            </a:xfrm>
            <a:custGeom>
              <a:avLst/>
              <a:gdLst/>
              <a:ahLst/>
              <a:cxnLst>
                <a:cxn ang="0">
                  <a:pos x="1737" y="3774"/>
                </a:cxn>
                <a:cxn ang="0">
                  <a:pos x="1565" y="3491"/>
                </a:cxn>
                <a:cxn ang="0">
                  <a:pos x="1421" y="2670"/>
                </a:cxn>
                <a:cxn ang="0">
                  <a:pos x="1248" y="2009"/>
                </a:cxn>
                <a:cxn ang="0">
                  <a:pos x="933" y="1542"/>
                </a:cxn>
                <a:cxn ang="0">
                  <a:pos x="936" y="1433"/>
                </a:cxn>
                <a:cxn ang="0">
                  <a:pos x="802" y="1294"/>
                </a:cxn>
                <a:cxn ang="0">
                  <a:pos x="663" y="1603"/>
                </a:cxn>
                <a:cxn ang="0">
                  <a:pos x="880" y="1838"/>
                </a:cxn>
                <a:cxn ang="0">
                  <a:pos x="744" y="1760"/>
                </a:cxn>
                <a:cxn ang="0">
                  <a:pos x="400" y="1529"/>
                </a:cxn>
                <a:cxn ang="0">
                  <a:pos x="176" y="1321"/>
                </a:cxn>
                <a:cxn ang="0">
                  <a:pos x="0" y="1166"/>
                </a:cxn>
                <a:cxn ang="0">
                  <a:pos x="328" y="744"/>
                </a:cxn>
                <a:cxn ang="0">
                  <a:pos x="509" y="606"/>
                </a:cxn>
                <a:cxn ang="0">
                  <a:pos x="871" y="624"/>
                </a:cxn>
                <a:cxn ang="0">
                  <a:pos x="1053" y="689"/>
                </a:cxn>
                <a:cxn ang="0">
                  <a:pos x="1365" y="616"/>
                </a:cxn>
                <a:cxn ang="0">
                  <a:pos x="1424" y="358"/>
                </a:cxn>
                <a:cxn ang="0">
                  <a:pos x="1504" y="53"/>
                </a:cxn>
                <a:cxn ang="0">
                  <a:pos x="1597" y="0"/>
                </a:cxn>
                <a:cxn ang="0">
                  <a:pos x="1831" y="400"/>
                </a:cxn>
                <a:cxn ang="0">
                  <a:pos x="2032" y="942"/>
                </a:cxn>
                <a:cxn ang="0">
                  <a:pos x="1733" y="1057"/>
                </a:cxn>
                <a:cxn ang="0">
                  <a:pos x="1704" y="1493"/>
                </a:cxn>
                <a:cxn ang="0">
                  <a:pos x="1576" y="1677"/>
                </a:cxn>
                <a:cxn ang="0">
                  <a:pos x="1568" y="1920"/>
                </a:cxn>
                <a:cxn ang="0">
                  <a:pos x="1932" y="2667"/>
                </a:cxn>
                <a:cxn ang="0">
                  <a:pos x="2067" y="2622"/>
                </a:cxn>
                <a:cxn ang="0">
                  <a:pos x="2162" y="2517"/>
                </a:cxn>
                <a:cxn ang="0">
                  <a:pos x="2327" y="2679"/>
                </a:cxn>
                <a:cxn ang="0">
                  <a:pos x="2620" y="3005"/>
                </a:cxn>
                <a:cxn ang="0">
                  <a:pos x="2975" y="3270"/>
                </a:cxn>
                <a:cxn ang="0">
                  <a:pos x="2904" y="3761"/>
                </a:cxn>
                <a:cxn ang="0">
                  <a:pos x="3213" y="4355"/>
                </a:cxn>
                <a:cxn ang="0">
                  <a:pos x="3500" y="4966"/>
                </a:cxn>
                <a:cxn ang="0">
                  <a:pos x="1931" y="4099"/>
                </a:cxn>
              </a:cxnLst>
              <a:rect l="0" t="0" r="r" b="b"/>
              <a:pathLst>
                <a:path w="3500" h="4966">
                  <a:moveTo>
                    <a:pt x="1766" y="3915"/>
                  </a:moveTo>
                  <a:cubicBezTo>
                    <a:pt x="1709" y="3693"/>
                    <a:pt x="1769" y="3917"/>
                    <a:pt x="1737" y="3774"/>
                  </a:cubicBezTo>
                  <a:cubicBezTo>
                    <a:pt x="1703" y="3630"/>
                    <a:pt x="1709" y="3619"/>
                    <a:pt x="1639" y="3557"/>
                  </a:cubicBezTo>
                  <a:lnTo>
                    <a:pt x="1565" y="3491"/>
                  </a:lnTo>
                  <a:lnTo>
                    <a:pt x="1592" y="3376"/>
                  </a:lnTo>
                  <a:cubicBezTo>
                    <a:pt x="1626" y="3238"/>
                    <a:pt x="1639" y="3288"/>
                    <a:pt x="1421" y="2670"/>
                  </a:cubicBezTo>
                  <a:lnTo>
                    <a:pt x="1260" y="2214"/>
                  </a:lnTo>
                  <a:lnTo>
                    <a:pt x="1248" y="2009"/>
                  </a:lnTo>
                  <a:cubicBezTo>
                    <a:pt x="1234" y="1771"/>
                    <a:pt x="1228" y="1755"/>
                    <a:pt x="1077" y="1648"/>
                  </a:cubicBezTo>
                  <a:cubicBezTo>
                    <a:pt x="1020" y="1608"/>
                    <a:pt x="956" y="1560"/>
                    <a:pt x="933" y="1542"/>
                  </a:cubicBezTo>
                  <a:lnTo>
                    <a:pt x="896" y="1510"/>
                  </a:lnTo>
                  <a:lnTo>
                    <a:pt x="936" y="1433"/>
                  </a:lnTo>
                  <a:cubicBezTo>
                    <a:pt x="994" y="1326"/>
                    <a:pt x="981" y="1294"/>
                    <a:pt x="880" y="1294"/>
                  </a:cubicBezTo>
                  <a:lnTo>
                    <a:pt x="802" y="1294"/>
                  </a:lnTo>
                  <a:lnTo>
                    <a:pt x="728" y="1430"/>
                  </a:lnTo>
                  <a:cubicBezTo>
                    <a:pt x="676" y="1528"/>
                    <a:pt x="656" y="1577"/>
                    <a:pt x="663" y="1603"/>
                  </a:cubicBezTo>
                  <a:cubicBezTo>
                    <a:pt x="669" y="1622"/>
                    <a:pt x="720" y="1677"/>
                    <a:pt x="776" y="1723"/>
                  </a:cubicBezTo>
                  <a:cubicBezTo>
                    <a:pt x="840" y="1774"/>
                    <a:pt x="880" y="1821"/>
                    <a:pt x="880" y="1838"/>
                  </a:cubicBezTo>
                  <a:cubicBezTo>
                    <a:pt x="880" y="1856"/>
                    <a:pt x="876" y="1870"/>
                    <a:pt x="869" y="1870"/>
                  </a:cubicBezTo>
                  <a:cubicBezTo>
                    <a:pt x="863" y="1870"/>
                    <a:pt x="807" y="1821"/>
                    <a:pt x="744" y="1760"/>
                  </a:cubicBezTo>
                  <a:cubicBezTo>
                    <a:pt x="623" y="1641"/>
                    <a:pt x="559" y="1608"/>
                    <a:pt x="500" y="1635"/>
                  </a:cubicBezTo>
                  <a:cubicBezTo>
                    <a:pt x="455" y="1654"/>
                    <a:pt x="447" y="1646"/>
                    <a:pt x="400" y="1529"/>
                  </a:cubicBezTo>
                  <a:cubicBezTo>
                    <a:pt x="368" y="1445"/>
                    <a:pt x="360" y="1438"/>
                    <a:pt x="314" y="1438"/>
                  </a:cubicBezTo>
                  <a:cubicBezTo>
                    <a:pt x="247" y="1437"/>
                    <a:pt x="237" y="1429"/>
                    <a:pt x="176" y="1321"/>
                  </a:cubicBezTo>
                  <a:cubicBezTo>
                    <a:pt x="132" y="1240"/>
                    <a:pt x="119" y="1229"/>
                    <a:pt x="63" y="1219"/>
                  </a:cubicBezTo>
                  <a:cubicBezTo>
                    <a:pt x="8" y="1211"/>
                    <a:pt x="0" y="1205"/>
                    <a:pt x="0" y="1166"/>
                  </a:cubicBezTo>
                  <a:cubicBezTo>
                    <a:pt x="0" y="1113"/>
                    <a:pt x="52" y="1043"/>
                    <a:pt x="181" y="920"/>
                  </a:cubicBezTo>
                  <a:cubicBezTo>
                    <a:pt x="236" y="867"/>
                    <a:pt x="303" y="787"/>
                    <a:pt x="328" y="744"/>
                  </a:cubicBezTo>
                  <a:cubicBezTo>
                    <a:pt x="368" y="677"/>
                    <a:pt x="384" y="662"/>
                    <a:pt x="429" y="657"/>
                  </a:cubicBezTo>
                  <a:cubicBezTo>
                    <a:pt x="469" y="654"/>
                    <a:pt x="490" y="641"/>
                    <a:pt x="509" y="606"/>
                  </a:cubicBezTo>
                  <a:cubicBezTo>
                    <a:pt x="532" y="568"/>
                    <a:pt x="556" y="557"/>
                    <a:pt x="644" y="536"/>
                  </a:cubicBezTo>
                  <a:cubicBezTo>
                    <a:pt x="804" y="499"/>
                    <a:pt x="802" y="499"/>
                    <a:pt x="871" y="624"/>
                  </a:cubicBezTo>
                  <a:cubicBezTo>
                    <a:pt x="904" y="686"/>
                    <a:pt x="941" y="741"/>
                    <a:pt x="954" y="745"/>
                  </a:cubicBezTo>
                  <a:cubicBezTo>
                    <a:pt x="967" y="750"/>
                    <a:pt x="1012" y="725"/>
                    <a:pt x="1053" y="689"/>
                  </a:cubicBezTo>
                  <a:cubicBezTo>
                    <a:pt x="1127" y="629"/>
                    <a:pt x="1138" y="624"/>
                    <a:pt x="1248" y="621"/>
                  </a:cubicBezTo>
                  <a:lnTo>
                    <a:pt x="1365" y="616"/>
                  </a:lnTo>
                  <a:lnTo>
                    <a:pt x="1394" y="512"/>
                  </a:lnTo>
                  <a:cubicBezTo>
                    <a:pt x="1410" y="454"/>
                    <a:pt x="1424" y="385"/>
                    <a:pt x="1424" y="358"/>
                  </a:cubicBezTo>
                  <a:cubicBezTo>
                    <a:pt x="1424" y="331"/>
                    <a:pt x="1442" y="264"/>
                    <a:pt x="1464" y="208"/>
                  </a:cubicBezTo>
                  <a:cubicBezTo>
                    <a:pt x="1487" y="152"/>
                    <a:pt x="1504" y="81"/>
                    <a:pt x="1504" y="53"/>
                  </a:cubicBezTo>
                  <a:lnTo>
                    <a:pt x="1504" y="0"/>
                  </a:lnTo>
                  <a:lnTo>
                    <a:pt x="1597" y="0"/>
                  </a:lnTo>
                  <a:cubicBezTo>
                    <a:pt x="1647" y="0"/>
                    <a:pt x="1696" y="5"/>
                    <a:pt x="1706" y="11"/>
                  </a:cubicBezTo>
                  <a:cubicBezTo>
                    <a:pt x="1716" y="17"/>
                    <a:pt x="1772" y="192"/>
                    <a:pt x="1831" y="400"/>
                  </a:cubicBezTo>
                  <a:cubicBezTo>
                    <a:pt x="1901" y="649"/>
                    <a:pt x="1952" y="801"/>
                    <a:pt x="1984" y="853"/>
                  </a:cubicBezTo>
                  <a:cubicBezTo>
                    <a:pt x="2012" y="894"/>
                    <a:pt x="2032" y="936"/>
                    <a:pt x="2032" y="942"/>
                  </a:cubicBezTo>
                  <a:cubicBezTo>
                    <a:pt x="2032" y="949"/>
                    <a:pt x="1968" y="974"/>
                    <a:pt x="1890" y="997"/>
                  </a:cubicBezTo>
                  <a:cubicBezTo>
                    <a:pt x="1812" y="1019"/>
                    <a:pt x="1741" y="1048"/>
                    <a:pt x="1733" y="1057"/>
                  </a:cubicBezTo>
                  <a:cubicBezTo>
                    <a:pt x="1724" y="1069"/>
                    <a:pt x="1709" y="1158"/>
                    <a:pt x="1700" y="1257"/>
                  </a:cubicBezTo>
                  <a:cubicBezTo>
                    <a:pt x="1685" y="1408"/>
                    <a:pt x="1685" y="1445"/>
                    <a:pt x="1704" y="1493"/>
                  </a:cubicBezTo>
                  <a:cubicBezTo>
                    <a:pt x="1741" y="1581"/>
                    <a:pt x="1735" y="1587"/>
                    <a:pt x="1655" y="1544"/>
                  </a:cubicBezTo>
                  <a:cubicBezTo>
                    <a:pt x="1514" y="1465"/>
                    <a:pt x="1498" y="1493"/>
                    <a:pt x="1576" y="1677"/>
                  </a:cubicBezTo>
                  <a:cubicBezTo>
                    <a:pt x="1607" y="1749"/>
                    <a:pt x="1632" y="1816"/>
                    <a:pt x="1632" y="1824"/>
                  </a:cubicBezTo>
                  <a:cubicBezTo>
                    <a:pt x="1632" y="1832"/>
                    <a:pt x="1604" y="1875"/>
                    <a:pt x="1568" y="1920"/>
                  </a:cubicBezTo>
                  <a:cubicBezTo>
                    <a:pt x="1533" y="1965"/>
                    <a:pt x="1504" y="2006"/>
                    <a:pt x="1504" y="2013"/>
                  </a:cubicBezTo>
                  <a:cubicBezTo>
                    <a:pt x="1504" y="2049"/>
                    <a:pt x="1895" y="2648"/>
                    <a:pt x="1932" y="2667"/>
                  </a:cubicBezTo>
                  <a:cubicBezTo>
                    <a:pt x="1948" y="2675"/>
                    <a:pt x="1997" y="2677"/>
                    <a:pt x="2040" y="2672"/>
                  </a:cubicBezTo>
                  <a:lnTo>
                    <a:pt x="2067" y="2622"/>
                  </a:lnTo>
                  <a:lnTo>
                    <a:pt x="2078" y="2552"/>
                  </a:lnTo>
                  <a:cubicBezTo>
                    <a:pt x="2114" y="2512"/>
                    <a:pt x="2136" y="2525"/>
                    <a:pt x="2162" y="2517"/>
                  </a:cubicBezTo>
                  <a:cubicBezTo>
                    <a:pt x="2195" y="2507"/>
                    <a:pt x="2216" y="2545"/>
                    <a:pt x="2242" y="2592"/>
                  </a:cubicBezTo>
                  <a:cubicBezTo>
                    <a:pt x="2252" y="2611"/>
                    <a:pt x="2299" y="2635"/>
                    <a:pt x="2327" y="2679"/>
                  </a:cubicBezTo>
                  <a:cubicBezTo>
                    <a:pt x="2430" y="2749"/>
                    <a:pt x="2561" y="2722"/>
                    <a:pt x="2658" y="2769"/>
                  </a:cubicBezTo>
                  <a:cubicBezTo>
                    <a:pt x="2621" y="2914"/>
                    <a:pt x="2632" y="3076"/>
                    <a:pt x="2620" y="3005"/>
                  </a:cubicBezTo>
                  <a:cubicBezTo>
                    <a:pt x="2597" y="2865"/>
                    <a:pt x="2662" y="3083"/>
                    <a:pt x="2719" y="3187"/>
                  </a:cubicBezTo>
                  <a:lnTo>
                    <a:pt x="2975" y="3270"/>
                  </a:lnTo>
                  <a:lnTo>
                    <a:pt x="2991" y="3375"/>
                  </a:lnTo>
                  <a:cubicBezTo>
                    <a:pt x="2868" y="3480"/>
                    <a:pt x="2915" y="3779"/>
                    <a:pt x="2904" y="3761"/>
                  </a:cubicBezTo>
                  <a:cubicBezTo>
                    <a:pt x="2844" y="3661"/>
                    <a:pt x="2900" y="3763"/>
                    <a:pt x="3152" y="3925"/>
                  </a:cubicBezTo>
                  <a:cubicBezTo>
                    <a:pt x="3216" y="3968"/>
                    <a:pt x="3133" y="4250"/>
                    <a:pt x="3213" y="4355"/>
                  </a:cubicBezTo>
                  <a:cubicBezTo>
                    <a:pt x="3346" y="4484"/>
                    <a:pt x="3358" y="4499"/>
                    <a:pt x="3420" y="4622"/>
                  </a:cubicBezTo>
                  <a:lnTo>
                    <a:pt x="3500" y="4966"/>
                  </a:lnTo>
                  <a:lnTo>
                    <a:pt x="2096" y="4278"/>
                  </a:lnTo>
                  <a:cubicBezTo>
                    <a:pt x="2016" y="4203"/>
                    <a:pt x="1936" y="4098"/>
                    <a:pt x="1931" y="4099"/>
                  </a:cubicBezTo>
                  <a:cubicBezTo>
                    <a:pt x="1927" y="4101"/>
                    <a:pt x="1815" y="3969"/>
                    <a:pt x="1766" y="3915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25" name="Амурская область"/>
            <p:cNvSpPr>
              <a:spLocks/>
            </p:cNvSpPr>
            <p:nvPr/>
          </p:nvSpPr>
          <p:spPr bwMode="auto">
            <a:xfrm>
              <a:off x="11595100" y="4093869"/>
              <a:ext cx="2066925" cy="1400999"/>
            </a:xfrm>
            <a:custGeom>
              <a:avLst/>
              <a:gdLst/>
              <a:ahLst/>
              <a:cxnLst>
                <a:cxn ang="0">
                  <a:pos x="2120" y="1889"/>
                </a:cxn>
                <a:cxn ang="0">
                  <a:pos x="1525" y="1569"/>
                </a:cxn>
                <a:cxn ang="0">
                  <a:pos x="980" y="1692"/>
                </a:cxn>
                <a:cxn ang="0">
                  <a:pos x="696" y="1595"/>
                </a:cxn>
                <a:cxn ang="0">
                  <a:pos x="708" y="1420"/>
                </a:cxn>
                <a:cxn ang="0">
                  <a:pos x="546" y="1081"/>
                </a:cxn>
                <a:cxn ang="0">
                  <a:pos x="432" y="1161"/>
                </a:cxn>
                <a:cxn ang="0">
                  <a:pos x="301" y="1017"/>
                </a:cxn>
                <a:cxn ang="0">
                  <a:pos x="156" y="1011"/>
                </a:cxn>
                <a:cxn ang="0">
                  <a:pos x="0" y="852"/>
                </a:cxn>
                <a:cxn ang="0">
                  <a:pos x="229" y="739"/>
                </a:cxn>
                <a:cxn ang="0">
                  <a:pos x="765" y="675"/>
                </a:cxn>
                <a:cxn ang="0">
                  <a:pos x="1082" y="736"/>
                </a:cxn>
                <a:cxn ang="0">
                  <a:pos x="1458" y="622"/>
                </a:cxn>
                <a:cxn ang="0">
                  <a:pos x="1831" y="433"/>
                </a:cxn>
                <a:cxn ang="0">
                  <a:pos x="2170" y="153"/>
                </a:cxn>
                <a:cxn ang="0">
                  <a:pos x="2436" y="267"/>
                </a:cxn>
                <a:cxn ang="0">
                  <a:pos x="2477" y="745"/>
                </a:cxn>
                <a:cxn ang="0">
                  <a:pos x="2655" y="777"/>
                </a:cxn>
                <a:cxn ang="0">
                  <a:pos x="2876" y="729"/>
                </a:cxn>
                <a:cxn ang="0">
                  <a:pos x="3063" y="505"/>
                </a:cxn>
                <a:cxn ang="0">
                  <a:pos x="3247" y="340"/>
                </a:cxn>
                <a:cxn ang="0">
                  <a:pos x="3370" y="611"/>
                </a:cxn>
                <a:cxn ang="0">
                  <a:pos x="3264" y="713"/>
                </a:cxn>
                <a:cxn ang="0">
                  <a:pos x="3186" y="851"/>
                </a:cxn>
                <a:cxn ang="0">
                  <a:pos x="3196" y="937"/>
                </a:cxn>
                <a:cxn ang="0">
                  <a:pos x="3085" y="1203"/>
                </a:cxn>
                <a:cxn ang="0">
                  <a:pos x="3093" y="1716"/>
                </a:cxn>
                <a:cxn ang="0">
                  <a:pos x="3389" y="1870"/>
                </a:cxn>
                <a:cxn ang="0">
                  <a:pos x="3439" y="2123"/>
                </a:cxn>
                <a:cxn ang="0">
                  <a:pos x="3194" y="2248"/>
                </a:cxn>
                <a:cxn ang="0">
                  <a:pos x="2652" y="2361"/>
                </a:cxn>
              </a:cxnLst>
              <a:rect l="0" t="0" r="r" b="b"/>
              <a:pathLst>
                <a:path w="3472" h="2361">
                  <a:moveTo>
                    <a:pt x="2476" y="2214"/>
                  </a:moveTo>
                  <a:cubicBezTo>
                    <a:pt x="2386" y="2132"/>
                    <a:pt x="2226" y="1987"/>
                    <a:pt x="2120" y="1889"/>
                  </a:cubicBezTo>
                  <a:cubicBezTo>
                    <a:pt x="1759" y="1556"/>
                    <a:pt x="1772" y="1564"/>
                    <a:pt x="1664" y="1553"/>
                  </a:cubicBezTo>
                  <a:cubicBezTo>
                    <a:pt x="1586" y="1544"/>
                    <a:pt x="1560" y="1547"/>
                    <a:pt x="1525" y="1569"/>
                  </a:cubicBezTo>
                  <a:cubicBezTo>
                    <a:pt x="1490" y="1593"/>
                    <a:pt x="1461" y="1595"/>
                    <a:pt x="1335" y="1585"/>
                  </a:cubicBezTo>
                  <a:cubicBezTo>
                    <a:pt x="1173" y="1574"/>
                    <a:pt x="1136" y="1585"/>
                    <a:pt x="980" y="1692"/>
                  </a:cubicBezTo>
                  <a:cubicBezTo>
                    <a:pt x="896" y="1750"/>
                    <a:pt x="868" y="1745"/>
                    <a:pt x="768" y="1657"/>
                  </a:cubicBezTo>
                  <a:lnTo>
                    <a:pt x="696" y="1595"/>
                  </a:lnTo>
                  <a:lnTo>
                    <a:pt x="725" y="1547"/>
                  </a:lnTo>
                  <a:cubicBezTo>
                    <a:pt x="764" y="1483"/>
                    <a:pt x="760" y="1460"/>
                    <a:pt x="708" y="1420"/>
                  </a:cubicBezTo>
                  <a:cubicBezTo>
                    <a:pt x="674" y="1396"/>
                    <a:pt x="655" y="1360"/>
                    <a:pt x="634" y="1286"/>
                  </a:cubicBezTo>
                  <a:cubicBezTo>
                    <a:pt x="583" y="1100"/>
                    <a:pt x="575" y="1081"/>
                    <a:pt x="546" y="1081"/>
                  </a:cubicBezTo>
                  <a:cubicBezTo>
                    <a:pt x="530" y="1081"/>
                    <a:pt x="501" y="1099"/>
                    <a:pt x="480" y="1121"/>
                  </a:cubicBezTo>
                  <a:cubicBezTo>
                    <a:pt x="460" y="1142"/>
                    <a:pt x="439" y="1161"/>
                    <a:pt x="432" y="1161"/>
                  </a:cubicBezTo>
                  <a:cubicBezTo>
                    <a:pt x="428" y="1161"/>
                    <a:pt x="400" y="1128"/>
                    <a:pt x="372" y="1089"/>
                  </a:cubicBezTo>
                  <a:cubicBezTo>
                    <a:pt x="344" y="1049"/>
                    <a:pt x="312" y="1017"/>
                    <a:pt x="301" y="1017"/>
                  </a:cubicBezTo>
                  <a:cubicBezTo>
                    <a:pt x="292" y="1017"/>
                    <a:pt x="263" y="1036"/>
                    <a:pt x="237" y="1059"/>
                  </a:cubicBezTo>
                  <a:cubicBezTo>
                    <a:pt x="181" y="1113"/>
                    <a:pt x="143" y="1091"/>
                    <a:pt x="156" y="1011"/>
                  </a:cubicBezTo>
                  <a:cubicBezTo>
                    <a:pt x="164" y="963"/>
                    <a:pt x="159" y="956"/>
                    <a:pt x="82" y="915"/>
                  </a:cubicBezTo>
                  <a:cubicBezTo>
                    <a:pt x="37" y="891"/>
                    <a:pt x="0" y="862"/>
                    <a:pt x="0" y="852"/>
                  </a:cubicBezTo>
                  <a:cubicBezTo>
                    <a:pt x="0" y="841"/>
                    <a:pt x="37" y="808"/>
                    <a:pt x="82" y="777"/>
                  </a:cubicBezTo>
                  <a:cubicBezTo>
                    <a:pt x="159" y="726"/>
                    <a:pt x="167" y="724"/>
                    <a:pt x="229" y="739"/>
                  </a:cubicBezTo>
                  <a:cubicBezTo>
                    <a:pt x="333" y="766"/>
                    <a:pt x="538" y="752"/>
                    <a:pt x="658" y="710"/>
                  </a:cubicBezTo>
                  <a:lnTo>
                    <a:pt x="765" y="675"/>
                  </a:lnTo>
                  <a:lnTo>
                    <a:pt x="844" y="726"/>
                  </a:lnTo>
                  <a:cubicBezTo>
                    <a:pt x="940" y="787"/>
                    <a:pt x="962" y="788"/>
                    <a:pt x="1082" y="736"/>
                  </a:cubicBezTo>
                  <a:cubicBezTo>
                    <a:pt x="1156" y="702"/>
                    <a:pt x="1192" y="696"/>
                    <a:pt x="1250" y="702"/>
                  </a:cubicBezTo>
                  <a:cubicBezTo>
                    <a:pt x="1320" y="710"/>
                    <a:pt x="1333" y="705"/>
                    <a:pt x="1458" y="622"/>
                  </a:cubicBezTo>
                  <a:cubicBezTo>
                    <a:pt x="1540" y="568"/>
                    <a:pt x="1637" y="518"/>
                    <a:pt x="1703" y="499"/>
                  </a:cubicBezTo>
                  <a:cubicBezTo>
                    <a:pt x="1773" y="476"/>
                    <a:pt x="1820" y="452"/>
                    <a:pt x="1831" y="433"/>
                  </a:cubicBezTo>
                  <a:cubicBezTo>
                    <a:pt x="1893" y="318"/>
                    <a:pt x="1927" y="281"/>
                    <a:pt x="1980" y="272"/>
                  </a:cubicBezTo>
                  <a:cubicBezTo>
                    <a:pt x="2013" y="265"/>
                    <a:pt x="2088" y="217"/>
                    <a:pt x="2170" y="153"/>
                  </a:cubicBezTo>
                  <a:cubicBezTo>
                    <a:pt x="2348" y="12"/>
                    <a:pt x="2375" y="0"/>
                    <a:pt x="2429" y="19"/>
                  </a:cubicBezTo>
                  <a:cubicBezTo>
                    <a:pt x="2492" y="40"/>
                    <a:pt x="2495" y="118"/>
                    <a:pt x="2436" y="267"/>
                  </a:cubicBezTo>
                  <a:cubicBezTo>
                    <a:pt x="2392" y="377"/>
                    <a:pt x="2336" y="638"/>
                    <a:pt x="2336" y="734"/>
                  </a:cubicBezTo>
                  <a:cubicBezTo>
                    <a:pt x="2336" y="785"/>
                    <a:pt x="2346" y="785"/>
                    <a:pt x="2477" y="745"/>
                  </a:cubicBezTo>
                  <a:cubicBezTo>
                    <a:pt x="2533" y="728"/>
                    <a:pt x="2588" y="713"/>
                    <a:pt x="2599" y="713"/>
                  </a:cubicBezTo>
                  <a:cubicBezTo>
                    <a:pt x="2610" y="713"/>
                    <a:pt x="2636" y="742"/>
                    <a:pt x="2655" y="777"/>
                  </a:cubicBezTo>
                  <a:cubicBezTo>
                    <a:pt x="2674" y="812"/>
                    <a:pt x="2698" y="841"/>
                    <a:pt x="2708" y="841"/>
                  </a:cubicBezTo>
                  <a:cubicBezTo>
                    <a:pt x="2717" y="841"/>
                    <a:pt x="2792" y="790"/>
                    <a:pt x="2876" y="729"/>
                  </a:cubicBezTo>
                  <a:cubicBezTo>
                    <a:pt x="3013" y="624"/>
                    <a:pt x="3024" y="612"/>
                    <a:pt x="3024" y="561"/>
                  </a:cubicBezTo>
                  <a:cubicBezTo>
                    <a:pt x="3024" y="512"/>
                    <a:pt x="3029" y="505"/>
                    <a:pt x="3063" y="505"/>
                  </a:cubicBezTo>
                  <a:cubicBezTo>
                    <a:pt x="3090" y="505"/>
                    <a:pt x="3125" y="480"/>
                    <a:pt x="3175" y="422"/>
                  </a:cubicBezTo>
                  <a:lnTo>
                    <a:pt x="3247" y="340"/>
                  </a:lnTo>
                  <a:lnTo>
                    <a:pt x="3296" y="451"/>
                  </a:lnTo>
                  <a:cubicBezTo>
                    <a:pt x="3325" y="512"/>
                    <a:pt x="3357" y="584"/>
                    <a:pt x="3370" y="611"/>
                  </a:cubicBezTo>
                  <a:lnTo>
                    <a:pt x="3391" y="662"/>
                  </a:lnTo>
                  <a:lnTo>
                    <a:pt x="3264" y="713"/>
                  </a:lnTo>
                  <a:cubicBezTo>
                    <a:pt x="3194" y="740"/>
                    <a:pt x="3136" y="772"/>
                    <a:pt x="3136" y="782"/>
                  </a:cubicBezTo>
                  <a:cubicBezTo>
                    <a:pt x="3136" y="792"/>
                    <a:pt x="3159" y="822"/>
                    <a:pt x="3186" y="851"/>
                  </a:cubicBezTo>
                  <a:lnTo>
                    <a:pt x="3236" y="902"/>
                  </a:lnTo>
                  <a:lnTo>
                    <a:pt x="3196" y="937"/>
                  </a:lnTo>
                  <a:cubicBezTo>
                    <a:pt x="3170" y="960"/>
                    <a:pt x="3151" y="998"/>
                    <a:pt x="3144" y="1038"/>
                  </a:cubicBezTo>
                  <a:cubicBezTo>
                    <a:pt x="3138" y="1075"/>
                    <a:pt x="3111" y="1148"/>
                    <a:pt x="3085" y="1203"/>
                  </a:cubicBezTo>
                  <a:cubicBezTo>
                    <a:pt x="3040" y="1297"/>
                    <a:pt x="3037" y="1312"/>
                    <a:pt x="3044" y="1475"/>
                  </a:cubicBezTo>
                  <a:cubicBezTo>
                    <a:pt x="3048" y="1633"/>
                    <a:pt x="3053" y="1656"/>
                    <a:pt x="3093" y="1716"/>
                  </a:cubicBezTo>
                  <a:cubicBezTo>
                    <a:pt x="3135" y="1782"/>
                    <a:pt x="3140" y="1785"/>
                    <a:pt x="3221" y="1785"/>
                  </a:cubicBezTo>
                  <a:cubicBezTo>
                    <a:pt x="3301" y="1785"/>
                    <a:pt x="3309" y="1788"/>
                    <a:pt x="3389" y="1870"/>
                  </a:cubicBezTo>
                  <a:cubicBezTo>
                    <a:pt x="3436" y="1916"/>
                    <a:pt x="3472" y="1964"/>
                    <a:pt x="3472" y="1976"/>
                  </a:cubicBezTo>
                  <a:cubicBezTo>
                    <a:pt x="3472" y="1988"/>
                    <a:pt x="3458" y="2054"/>
                    <a:pt x="3439" y="2123"/>
                  </a:cubicBezTo>
                  <a:cubicBezTo>
                    <a:pt x="3413" y="2217"/>
                    <a:pt x="3397" y="2251"/>
                    <a:pt x="3373" y="2257"/>
                  </a:cubicBezTo>
                  <a:cubicBezTo>
                    <a:pt x="3356" y="2264"/>
                    <a:pt x="3274" y="2259"/>
                    <a:pt x="3194" y="2248"/>
                  </a:cubicBezTo>
                  <a:cubicBezTo>
                    <a:pt x="3056" y="2230"/>
                    <a:pt x="3044" y="2230"/>
                    <a:pt x="2968" y="2262"/>
                  </a:cubicBezTo>
                  <a:cubicBezTo>
                    <a:pt x="2895" y="2294"/>
                    <a:pt x="2680" y="2361"/>
                    <a:pt x="2652" y="2361"/>
                  </a:cubicBezTo>
                  <a:cubicBezTo>
                    <a:pt x="2645" y="2361"/>
                    <a:pt x="2567" y="2294"/>
                    <a:pt x="2476" y="2214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9050">
              <a:solidFill>
                <a:schemeClr val="accent1">
                  <a:lumMod val="60000"/>
                  <a:lumOff val="40000"/>
                </a:schemeClr>
              </a:solidFill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35" name="Еврейская автономная область"/>
            <p:cNvSpPr>
              <a:spLocks/>
            </p:cNvSpPr>
            <p:nvPr/>
          </p:nvSpPr>
          <p:spPr bwMode="auto">
            <a:xfrm>
              <a:off x="13652500" y="5189888"/>
              <a:ext cx="495300" cy="409816"/>
            </a:xfrm>
            <a:custGeom>
              <a:avLst/>
              <a:gdLst>
                <a:gd name="T0" fmla="*/ 266 w 52"/>
                <a:gd name="T1" fmla="*/ 676 h 43"/>
                <a:gd name="T2" fmla="*/ 154 w 52"/>
                <a:gd name="T3" fmla="*/ 563 h 43"/>
                <a:gd name="T4" fmla="*/ 34 w 52"/>
                <a:gd name="T5" fmla="*/ 299 h 43"/>
                <a:gd name="T6" fmla="*/ 61 w 52"/>
                <a:gd name="T7" fmla="*/ 203 h 43"/>
                <a:gd name="T8" fmla="*/ 410 w 52"/>
                <a:gd name="T9" fmla="*/ 17 h 43"/>
                <a:gd name="T10" fmla="*/ 483 w 52"/>
                <a:gd name="T11" fmla="*/ 44 h 43"/>
                <a:gd name="T12" fmla="*/ 685 w 52"/>
                <a:gd name="T13" fmla="*/ 35 h 43"/>
                <a:gd name="T14" fmla="*/ 837 w 52"/>
                <a:gd name="T15" fmla="*/ 4 h 43"/>
                <a:gd name="T16" fmla="*/ 747 w 52"/>
                <a:gd name="T17" fmla="*/ 160 h 43"/>
                <a:gd name="T18" fmla="*/ 605 w 52"/>
                <a:gd name="T19" fmla="*/ 396 h 43"/>
                <a:gd name="T20" fmla="*/ 331 w 52"/>
                <a:gd name="T21" fmla="*/ 680 h 43"/>
                <a:gd name="T22" fmla="*/ 266 w 52"/>
                <a:gd name="T23" fmla="*/ 676 h 4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2"/>
                <a:gd name="T37" fmla="*/ 0 h 43"/>
                <a:gd name="T38" fmla="*/ 840 w 52"/>
                <a:gd name="T39" fmla="*/ 683 h 4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2" h="43">
                  <a:moveTo>
                    <a:pt x="16" y="43"/>
                  </a:moveTo>
                  <a:cubicBezTo>
                    <a:pt x="16" y="42"/>
                    <a:pt x="13" y="39"/>
                    <a:pt x="10" y="35"/>
                  </a:cubicBezTo>
                  <a:cubicBezTo>
                    <a:pt x="0" y="24"/>
                    <a:pt x="1" y="25"/>
                    <a:pt x="2" y="19"/>
                  </a:cubicBezTo>
                  <a:cubicBezTo>
                    <a:pt x="3" y="16"/>
                    <a:pt x="4" y="13"/>
                    <a:pt x="4" y="13"/>
                  </a:cubicBezTo>
                  <a:cubicBezTo>
                    <a:pt x="5" y="11"/>
                    <a:pt x="24" y="1"/>
                    <a:pt x="25" y="1"/>
                  </a:cubicBezTo>
                  <a:cubicBezTo>
                    <a:pt x="26" y="1"/>
                    <a:pt x="28" y="2"/>
                    <a:pt x="30" y="3"/>
                  </a:cubicBezTo>
                  <a:cubicBezTo>
                    <a:pt x="33" y="4"/>
                    <a:pt x="34" y="4"/>
                    <a:pt x="42" y="2"/>
                  </a:cubicBezTo>
                  <a:cubicBezTo>
                    <a:pt x="47" y="1"/>
                    <a:pt x="52" y="0"/>
                    <a:pt x="52" y="0"/>
                  </a:cubicBezTo>
                  <a:cubicBezTo>
                    <a:pt x="52" y="1"/>
                    <a:pt x="50" y="5"/>
                    <a:pt x="46" y="10"/>
                  </a:cubicBezTo>
                  <a:cubicBezTo>
                    <a:pt x="43" y="15"/>
                    <a:pt x="39" y="22"/>
                    <a:pt x="37" y="25"/>
                  </a:cubicBezTo>
                  <a:cubicBezTo>
                    <a:pt x="34" y="32"/>
                    <a:pt x="24" y="42"/>
                    <a:pt x="20" y="43"/>
                  </a:cubicBezTo>
                  <a:cubicBezTo>
                    <a:pt x="19" y="43"/>
                    <a:pt x="17" y="43"/>
                    <a:pt x="16" y="43"/>
                  </a:cubicBezTo>
                  <a:cubicBezTo>
                    <a:pt x="16" y="43"/>
                    <a:pt x="16" y="43"/>
                    <a:pt x="16" y="4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236" name="Забайкальский край"/>
            <p:cNvSpPr>
              <a:spLocks/>
            </p:cNvSpPr>
            <p:nvPr/>
          </p:nvSpPr>
          <p:spPr bwMode="auto">
            <a:xfrm>
              <a:off x="10575925" y="4398848"/>
              <a:ext cx="1524000" cy="2201570"/>
            </a:xfrm>
            <a:custGeom>
              <a:avLst/>
              <a:gdLst/>
              <a:ahLst/>
              <a:cxnLst>
                <a:cxn ang="0">
                  <a:pos x="3" y="3520"/>
                </a:cxn>
                <a:cxn ang="0">
                  <a:pos x="141" y="3346"/>
                </a:cxn>
                <a:cxn ang="0">
                  <a:pos x="48" y="3192"/>
                </a:cxn>
                <a:cxn ang="0">
                  <a:pos x="75" y="3011"/>
                </a:cxn>
                <a:cxn ang="0">
                  <a:pos x="258" y="2959"/>
                </a:cxn>
                <a:cxn ang="0">
                  <a:pos x="510" y="2835"/>
                </a:cxn>
                <a:cxn ang="0">
                  <a:pos x="693" y="2584"/>
                </a:cxn>
                <a:cxn ang="0">
                  <a:pos x="995" y="2319"/>
                </a:cxn>
                <a:cxn ang="0">
                  <a:pos x="1027" y="2032"/>
                </a:cxn>
                <a:cxn ang="0">
                  <a:pos x="1066" y="1736"/>
                </a:cxn>
                <a:cxn ang="0">
                  <a:pos x="1390" y="1333"/>
                </a:cxn>
                <a:cxn ang="0">
                  <a:pos x="1144" y="1120"/>
                </a:cxn>
                <a:cxn ang="0">
                  <a:pos x="992" y="647"/>
                </a:cxn>
                <a:cxn ang="0">
                  <a:pos x="1142" y="311"/>
                </a:cxn>
                <a:cxn ang="0">
                  <a:pos x="1195" y="0"/>
                </a:cxn>
                <a:cxn ang="0">
                  <a:pos x="1334" y="82"/>
                </a:cxn>
                <a:cxn ang="0">
                  <a:pos x="1714" y="418"/>
                </a:cxn>
                <a:cxn ang="0">
                  <a:pos x="1858" y="613"/>
                </a:cxn>
                <a:cxn ang="0">
                  <a:pos x="1955" y="611"/>
                </a:cxn>
                <a:cxn ang="0">
                  <a:pos x="2064" y="648"/>
                </a:cxn>
                <a:cxn ang="0">
                  <a:pos x="2197" y="687"/>
                </a:cxn>
                <a:cxn ang="0">
                  <a:pos x="2285" y="778"/>
                </a:cxn>
                <a:cxn ang="0">
                  <a:pos x="2398" y="971"/>
                </a:cxn>
                <a:cxn ang="0">
                  <a:pos x="2338" y="1077"/>
                </a:cxn>
                <a:cxn ang="0">
                  <a:pos x="2546" y="1267"/>
                </a:cxn>
                <a:cxn ang="0">
                  <a:pos x="2328" y="1555"/>
                </a:cxn>
                <a:cxn ang="0">
                  <a:pos x="2461" y="1808"/>
                </a:cxn>
                <a:cxn ang="0">
                  <a:pos x="2488" y="1984"/>
                </a:cxn>
                <a:cxn ang="0">
                  <a:pos x="2493" y="2599"/>
                </a:cxn>
                <a:cxn ang="0">
                  <a:pos x="2358" y="2810"/>
                </a:cxn>
                <a:cxn ang="0">
                  <a:pos x="2022" y="2920"/>
                </a:cxn>
                <a:cxn ang="0">
                  <a:pos x="1651" y="2999"/>
                </a:cxn>
                <a:cxn ang="0">
                  <a:pos x="1270" y="3179"/>
                </a:cxn>
                <a:cxn ang="0">
                  <a:pos x="789" y="3615"/>
                </a:cxn>
                <a:cxn ang="0">
                  <a:pos x="64" y="3627"/>
                </a:cxn>
              </a:cxnLst>
              <a:rect l="0" t="0" r="r" b="b"/>
              <a:pathLst>
                <a:path w="2546" h="3691">
                  <a:moveTo>
                    <a:pt x="64" y="3627"/>
                  </a:moveTo>
                  <a:cubicBezTo>
                    <a:pt x="8" y="3583"/>
                    <a:pt x="0" y="3568"/>
                    <a:pt x="3" y="3520"/>
                  </a:cubicBezTo>
                  <a:cubicBezTo>
                    <a:pt x="6" y="3475"/>
                    <a:pt x="19" y="3456"/>
                    <a:pt x="74" y="3416"/>
                  </a:cubicBezTo>
                  <a:cubicBezTo>
                    <a:pt x="110" y="3389"/>
                    <a:pt x="141" y="3359"/>
                    <a:pt x="141" y="3346"/>
                  </a:cubicBezTo>
                  <a:cubicBezTo>
                    <a:pt x="142" y="3335"/>
                    <a:pt x="114" y="3314"/>
                    <a:pt x="78" y="3298"/>
                  </a:cubicBezTo>
                  <a:cubicBezTo>
                    <a:pt x="5" y="3267"/>
                    <a:pt x="2" y="3253"/>
                    <a:pt x="48" y="3192"/>
                  </a:cubicBezTo>
                  <a:cubicBezTo>
                    <a:pt x="78" y="3154"/>
                    <a:pt x="82" y="3143"/>
                    <a:pt x="66" y="3090"/>
                  </a:cubicBezTo>
                  <a:cubicBezTo>
                    <a:pt x="50" y="3040"/>
                    <a:pt x="51" y="3029"/>
                    <a:pt x="75" y="3011"/>
                  </a:cubicBezTo>
                  <a:cubicBezTo>
                    <a:pt x="91" y="2999"/>
                    <a:pt x="122" y="2994"/>
                    <a:pt x="149" y="2999"/>
                  </a:cubicBezTo>
                  <a:cubicBezTo>
                    <a:pt x="184" y="3005"/>
                    <a:pt x="208" y="2997"/>
                    <a:pt x="258" y="2959"/>
                  </a:cubicBezTo>
                  <a:cubicBezTo>
                    <a:pt x="301" y="2923"/>
                    <a:pt x="344" y="2906"/>
                    <a:pt x="403" y="2898"/>
                  </a:cubicBezTo>
                  <a:cubicBezTo>
                    <a:pt x="477" y="2888"/>
                    <a:pt x="490" y="2882"/>
                    <a:pt x="510" y="2835"/>
                  </a:cubicBezTo>
                  <a:cubicBezTo>
                    <a:pt x="525" y="2807"/>
                    <a:pt x="568" y="2752"/>
                    <a:pt x="610" y="2712"/>
                  </a:cubicBezTo>
                  <a:cubicBezTo>
                    <a:pt x="659" y="2664"/>
                    <a:pt x="686" y="2624"/>
                    <a:pt x="693" y="2584"/>
                  </a:cubicBezTo>
                  <a:cubicBezTo>
                    <a:pt x="702" y="2533"/>
                    <a:pt x="714" y="2522"/>
                    <a:pt x="803" y="2482"/>
                  </a:cubicBezTo>
                  <a:cubicBezTo>
                    <a:pt x="885" y="2443"/>
                    <a:pt x="918" y="2415"/>
                    <a:pt x="995" y="2319"/>
                  </a:cubicBezTo>
                  <a:cubicBezTo>
                    <a:pt x="1082" y="2210"/>
                    <a:pt x="1088" y="2195"/>
                    <a:pt x="1083" y="2128"/>
                  </a:cubicBezTo>
                  <a:cubicBezTo>
                    <a:pt x="1078" y="2064"/>
                    <a:pt x="1072" y="2053"/>
                    <a:pt x="1027" y="2032"/>
                  </a:cubicBezTo>
                  <a:cubicBezTo>
                    <a:pt x="954" y="2002"/>
                    <a:pt x="926" y="1915"/>
                    <a:pt x="971" y="1866"/>
                  </a:cubicBezTo>
                  <a:cubicBezTo>
                    <a:pt x="989" y="1847"/>
                    <a:pt x="1030" y="1789"/>
                    <a:pt x="1066" y="1736"/>
                  </a:cubicBezTo>
                  <a:cubicBezTo>
                    <a:pt x="1165" y="1579"/>
                    <a:pt x="1267" y="1459"/>
                    <a:pt x="1310" y="1448"/>
                  </a:cubicBezTo>
                  <a:cubicBezTo>
                    <a:pt x="1374" y="1431"/>
                    <a:pt x="1390" y="1408"/>
                    <a:pt x="1390" y="1333"/>
                  </a:cubicBezTo>
                  <a:cubicBezTo>
                    <a:pt x="1390" y="1279"/>
                    <a:pt x="1381" y="1255"/>
                    <a:pt x="1352" y="1226"/>
                  </a:cubicBezTo>
                  <a:cubicBezTo>
                    <a:pt x="1306" y="1184"/>
                    <a:pt x="1181" y="1120"/>
                    <a:pt x="1144" y="1120"/>
                  </a:cubicBezTo>
                  <a:cubicBezTo>
                    <a:pt x="1104" y="1120"/>
                    <a:pt x="902" y="789"/>
                    <a:pt x="891" y="704"/>
                  </a:cubicBezTo>
                  <a:cubicBezTo>
                    <a:pt x="886" y="669"/>
                    <a:pt x="894" y="664"/>
                    <a:pt x="992" y="647"/>
                  </a:cubicBezTo>
                  <a:cubicBezTo>
                    <a:pt x="1181" y="611"/>
                    <a:pt x="1240" y="562"/>
                    <a:pt x="1222" y="451"/>
                  </a:cubicBezTo>
                  <a:cubicBezTo>
                    <a:pt x="1202" y="323"/>
                    <a:pt x="1200" y="322"/>
                    <a:pt x="1142" y="311"/>
                  </a:cubicBezTo>
                  <a:cubicBezTo>
                    <a:pt x="1069" y="296"/>
                    <a:pt x="1038" y="240"/>
                    <a:pt x="1038" y="114"/>
                  </a:cubicBezTo>
                  <a:cubicBezTo>
                    <a:pt x="1038" y="2"/>
                    <a:pt x="1042" y="0"/>
                    <a:pt x="1195" y="0"/>
                  </a:cubicBezTo>
                  <a:lnTo>
                    <a:pt x="1302" y="0"/>
                  </a:lnTo>
                  <a:lnTo>
                    <a:pt x="1334" y="82"/>
                  </a:lnTo>
                  <a:cubicBezTo>
                    <a:pt x="1362" y="152"/>
                    <a:pt x="1387" y="183"/>
                    <a:pt x="1494" y="266"/>
                  </a:cubicBezTo>
                  <a:cubicBezTo>
                    <a:pt x="1565" y="322"/>
                    <a:pt x="1664" y="389"/>
                    <a:pt x="1714" y="418"/>
                  </a:cubicBezTo>
                  <a:cubicBezTo>
                    <a:pt x="1800" y="464"/>
                    <a:pt x="1805" y="471"/>
                    <a:pt x="1802" y="523"/>
                  </a:cubicBezTo>
                  <a:cubicBezTo>
                    <a:pt x="1798" y="571"/>
                    <a:pt x="1806" y="583"/>
                    <a:pt x="1858" y="613"/>
                  </a:cubicBezTo>
                  <a:lnTo>
                    <a:pt x="1917" y="647"/>
                  </a:lnTo>
                  <a:lnTo>
                    <a:pt x="1955" y="611"/>
                  </a:lnTo>
                  <a:cubicBezTo>
                    <a:pt x="1976" y="592"/>
                    <a:pt x="1997" y="576"/>
                    <a:pt x="2003" y="576"/>
                  </a:cubicBezTo>
                  <a:cubicBezTo>
                    <a:pt x="2008" y="576"/>
                    <a:pt x="2035" y="608"/>
                    <a:pt x="2064" y="648"/>
                  </a:cubicBezTo>
                  <a:cubicBezTo>
                    <a:pt x="2093" y="687"/>
                    <a:pt x="2125" y="720"/>
                    <a:pt x="2134" y="720"/>
                  </a:cubicBezTo>
                  <a:cubicBezTo>
                    <a:pt x="2146" y="720"/>
                    <a:pt x="2173" y="704"/>
                    <a:pt x="2197" y="687"/>
                  </a:cubicBezTo>
                  <a:cubicBezTo>
                    <a:pt x="2221" y="667"/>
                    <a:pt x="2243" y="655"/>
                    <a:pt x="2246" y="658"/>
                  </a:cubicBezTo>
                  <a:cubicBezTo>
                    <a:pt x="2248" y="661"/>
                    <a:pt x="2266" y="715"/>
                    <a:pt x="2285" y="778"/>
                  </a:cubicBezTo>
                  <a:cubicBezTo>
                    <a:pt x="2304" y="843"/>
                    <a:pt x="2336" y="909"/>
                    <a:pt x="2358" y="931"/>
                  </a:cubicBezTo>
                  <a:lnTo>
                    <a:pt x="2398" y="971"/>
                  </a:lnTo>
                  <a:lnTo>
                    <a:pt x="2365" y="1013"/>
                  </a:lnTo>
                  <a:cubicBezTo>
                    <a:pt x="2347" y="1037"/>
                    <a:pt x="2334" y="1066"/>
                    <a:pt x="2338" y="1077"/>
                  </a:cubicBezTo>
                  <a:cubicBezTo>
                    <a:pt x="2341" y="1090"/>
                    <a:pt x="2389" y="1136"/>
                    <a:pt x="2445" y="1183"/>
                  </a:cubicBezTo>
                  <a:lnTo>
                    <a:pt x="2546" y="1267"/>
                  </a:lnTo>
                  <a:lnTo>
                    <a:pt x="2456" y="1357"/>
                  </a:lnTo>
                  <a:cubicBezTo>
                    <a:pt x="2390" y="1424"/>
                    <a:pt x="2357" y="1475"/>
                    <a:pt x="2328" y="1555"/>
                  </a:cubicBezTo>
                  <a:cubicBezTo>
                    <a:pt x="2282" y="1675"/>
                    <a:pt x="2285" y="1704"/>
                    <a:pt x="2347" y="1719"/>
                  </a:cubicBezTo>
                  <a:cubicBezTo>
                    <a:pt x="2371" y="1725"/>
                    <a:pt x="2422" y="1765"/>
                    <a:pt x="2461" y="1808"/>
                  </a:cubicBezTo>
                  <a:lnTo>
                    <a:pt x="2531" y="1888"/>
                  </a:lnTo>
                  <a:lnTo>
                    <a:pt x="2488" y="1984"/>
                  </a:lnTo>
                  <a:cubicBezTo>
                    <a:pt x="2446" y="2077"/>
                    <a:pt x="2445" y="2088"/>
                    <a:pt x="2450" y="2319"/>
                  </a:cubicBezTo>
                  <a:cubicBezTo>
                    <a:pt x="2454" y="2544"/>
                    <a:pt x="2456" y="2559"/>
                    <a:pt x="2493" y="2599"/>
                  </a:cubicBezTo>
                  <a:cubicBezTo>
                    <a:pt x="2538" y="2645"/>
                    <a:pt x="2525" y="2671"/>
                    <a:pt x="2445" y="2704"/>
                  </a:cubicBezTo>
                  <a:cubicBezTo>
                    <a:pt x="2410" y="2719"/>
                    <a:pt x="2386" y="2747"/>
                    <a:pt x="2358" y="2810"/>
                  </a:cubicBezTo>
                  <a:cubicBezTo>
                    <a:pt x="2334" y="2864"/>
                    <a:pt x="2307" y="2901"/>
                    <a:pt x="2283" y="2909"/>
                  </a:cubicBezTo>
                  <a:cubicBezTo>
                    <a:pt x="2202" y="2941"/>
                    <a:pt x="2102" y="2944"/>
                    <a:pt x="2022" y="2920"/>
                  </a:cubicBezTo>
                  <a:cubicBezTo>
                    <a:pt x="1901" y="2883"/>
                    <a:pt x="1880" y="2888"/>
                    <a:pt x="1830" y="2960"/>
                  </a:cubicBezTo>
                  <a:cubicBezTo>
                    <a:pt x="1781" y="3032"/>
                    <a:pt x="1773" y="3034"/>
                    <a:pt x="1651" y="2999"/>
                  </a:cubicBezTo>
                  <a:cubicBezTo>
                    <a:pt x="1546" y="2968"/>
                    <a:pt x="1416" y="2975"/>
                    <a:pt x="1378" y="3015"/>
                  </a:cubicBezTo>
                  <a:cubicBezTo>
                    <a:pt x="1363" y="3029"/>
                    <a:pt x="1315" y="3103"/>
                    <a:pt x="1270" y="3179"/>
                  </a:cubicBezTo>
                  <a:cubicBezTo>
                    <a:pt x="1194" y="3312"/>
                    <a:pt x="1181" y="3325"/>
                    <a:pt x="989" y="3466"/>
                  </a:cubicBezTo>
                  <a:lnTo>
                    <a:pt x="789" y="3615"/>
                  </a:lnTo>
                  <a:lnTo>
                    <a:pt x="522" y="3647"/>
                  </a:lnTo>
                  <a:cubicBezTo>
                    <a:pt x="160" y="3691"/>
                    <a:pt x="144" y="3691"/>
                    <a:pt x="64" y="3627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52" name="Магаданская область"/>
            <p:cNvSpPr>
              <a:spLocks/>
            </p:cNvSpPr>
            <p:nvPr/>
          </p:nvSpPr>
          <p:spPr bwMode="auto">
            <a:xfrm>
              <a:off x="13014325" y="367402"/>
              <a:ext cx="1428750" cy="1953774"/>
            </a:xfrm>
            <a:custGeom>
              <a:avLst/>
              <a:gdLst/>
              <a:ahLst/>
              <a:cxnLst>
                <a:cxn ang="0">
                  <a:pos x="872" y="3135"/>
                </a:cxn>
                <a:cxn ang="0">
                  <a:pos x="858" y="2991"/>
                </a:cxn>
                <a:cxn ang="0">
                  <a:pos x="511" y="2799"/>
                </a:cxn>
                <a:cxn ang="0">
                  <a:pos x="320" y="2896"/>
                </a:cxn>
                <a:cxn ang="0">
                  <a:pos x="194" y="2658"/>
                </a:cxn>
                <a:cxn ang="0">
                  <a:pos x="0" y="2187"/>
                </a:cxn>
                <a:cxn ang="0">
                  <a:pos x="221" y="2059"/>
                </a:cxn>
                <a:cxn ang="0">
                  <a:pos x="95" y="1901"/>
                </a:cxn>
                <a:cxn ang="0">
                  <a:pos x="312" y="1744"/>
                </a:cxn>
                <a:cxn ang="0">
                  <a:pos x="431" y="1771"/>
                </a:cxn>
                <a:cxn ang="0">
                  <a:pos x="476" y="1533"/>
                </a:cxn>
                <a:cxn ang="0">
                  <a:pos x="464" y="1311"/>
                </a:cxn>
                <a:cxn ang="0">
                  <a:pos x="376" y="1128"/>
                </a:cxn>
                <a:cxn ang="0">
                  <a:pos x="280" y="946"/>
                </a:cxn>
                <a:cxn ang="0">
                  <a:pos x="208" y="760"/>
                </a:cxn>
                <a:cxn ang="0">
                  <a:pos x="434" y="573"/>
                </a:cxn>
                <a:cxn ang="0">
                  <a:pos x="581" y="410"/>
                </a:cxn>
                <a:cxn ang="0">
                  <a:pos x="575" y="216"/>
                </a:cxn>
                <a:cxn ang="0">
                  <a:pos x="709" y="296"/>
                </a:cxn>
                <a:cxn ang="0">
                  <a:pos x="914" y="287"/>
                </a:cxn>
                <a:cxn ang="0">
                  <a:pos x="1268" y="112"/>
                </a:cxn>
                <a:cxn ang="0">
                  <a:pos x="1597" y="120"/>
                </a:cxn>
                <a:cxn ang="0">
                  <a:pos x="1815" y="330"/>
                </a:cxn>
                <a:cxn ang="0">
                  <a:pos x="1935" y="432"/>
                </a:cxn>
                <a:cxn ang="0">
                  <a:pos x="2184" y="567"/>
                </a:cxn>
                <a:cxn ang="0">
                  <a:pos x="2400" y="1103"/>
                </a:cxn>
                <a:cxn ang="0">
                  <a:pos x="2164" y="999"/>
                </a:cxn>
                <a:cxn ang="0">
                  <a:pos x="1908" y="1107"/>
                </a:cxn>
                <a:cxn ang="0">
                  <a:pos x="1912" y="1847"/>
                </a:cxn>
                <a:cxn ang="0">
                  <a:pos x="2192" y="2282"/>
                </a:cxn>
                <a:cxn ang="0">
                  <a:pos x="2196" y="2373"/>
                </a:cxn>
                <a:cxn ang="0">
                  <a:pos x="1972" y="2872"/>
                </a:cxn>
                <a:cxn ang="0">
                  <a:pos x="1864" y="2680"/>
                </a:cxn>
                <a:cxn ang="0">
                  <a:pos x="1480" y="3024"/>
                </a:cxn>
                <a:cxn ang="0">
                  <a:pos x="1432" y="3160"/>
                </a:cxn>
                <a:cxn ang="0">
                  <a:pos x="1181" y="3208"/>
                </a:cxn>
                <a:cxn ang="0">
                  <a:pos x="845" y="3232"/>
                </a:cxn>
              </a:cxnLst>
              <a:rect l="0" t="0" r="r" b="b"/>
              <a:pathLst>
                <a:path w="2400" h="3280">
                  <a:moveTo>
                    <a:pt x="845" y="3232"/>
                  </a:moveTo>
                  <a:cubicBezTo>
                    <a:pt x="831" y="3199"/>
                    <a:pt x="834" y="3184"/>
                    <a:pt x="872" y="3135"/>
                  </a:cubicBezTo>
                  <a:lnTo>
                    <a:pt x="916" y="3077"/>
                  </a:lnTo>
                  <a:lnTo>
                    <a:pt x="858" y="2991"/>
                  </a:lnTo>
                  <a:cubicBezTo>
                    <a:pt x="797" y="2899"/>
                    <a:pt x="704" y="2839"/>
                    <a:pt x="592" y="2816"/>
                  </a:cubicBezTo>
                  <a:cubicBezTo>
                    <a:pt x="562" y="2810"/>
                    <a:pt x="525" y="2802"/>
                    <a:pt x="511" y="2799"/>
                  </a:cubicBezTo>
                  <a:cubicBezTo>
                    <a:pt x="496" y="2794"/>
                    <a:pt x="452" y="2816"/>
                    <a:pt x="412" y="2848"/>
                  </a:cubicBezTo>
                  <a:cubicBezTo>
                    <a:pt x="370" y="2880"/>
                    <a:pt x="328" y="2901"/>
                    <a:pt x="320" y="2896"/>
                  </a:cubicBezTo>
                  <a:cubicBezTo>
                    <a:pt x="312" y="2890"/>
                    <a:pt x="304" y="2861"/>
                    <a:pt x="304" y="2829"/>
                  </a:cubicBezTo>
                  <a:cubicBezTo>
                    <a:pt x="304" y="2781"/>
                    <a:pt x="288" y="2755"/>
                    <a:pt x="194" y="2658"/>
                  </a:cubicBezTo>
                  <a:cubicBezTo>
                    <a:pt x="53" y="2512"/>
                    <a:pt x="0" y="2410"/>
                    <a:pt x="0" y="2282"/>
                  </a:cubicBezTo>
                  <a:lnTo>
                    <a:pt x="0" y="2187"/>
                  </a:lnTo>
                  <a:lnTo>
                    <a:pt x="106" y="2133"/>
                  </a:lnTo>
                  <a:cubicBezTo>
                    <a:pt x="165" y="2104"/>
                    <a:pt x="216" y="2071"/>
                    <a:pt x="221" y="2059"/>
                  </a:cubicBezTo>
                  <a:cubicBezTo>
                    <a:pt x="224" y="2047"/>
                    <a:pt x="199" y="2007"/>
                    <a:pt x="162" y="1968"/>
                  </a:cubicBezTo>
                  <a:lnTo>
                    <a:pt x="95" y="1901"/>
                  </a:lnTo>
                  <a:lnTo>
                    <a:pt x="188" y="1818"/>
                  </a:lnTo>
                  <a:cubicBezTo>
                    <a:pt x="255" y="1759"/>
                    <a:pt x="290" y="1738"/>
                    <a:pt x="312" y="1744"/>
                  </a:cubicBezTo>
                  <a:cubicBezTo>
                    <a:pt x="330" y="1749"/>
                    <a:pt x="364" y="1757"/>
                    <a:pt x="388" y="1762"/>
                  </a:cubicBezTo>
                  <a:lnTo>
                    <a:pt x="431" y="1771"/>
                  </a:lnTo>
                  <a:lnTo>
                    <a:pt x="421" y="1690"/>
                  </a:lnTo>
                  <a:cubicBezTo>
                    <a:pt x="413" y="1613"/>
                    <a:pt x="415" y="1605"/>
                    <a:pt x="476" y="1533"/>
                  </a:cubicBezTo>
                  <a:cubicBezTo>
                    <a:pt x="511" y="1490"/>
                    <a:pt x="544" y="1447"/>
                    <a:pt x="551" y="1435"/>
                  </a:cubicBezTo>
                  <a:cubicBezTo>
                    <a:pt x="557" y="1424"/>
                    <a:pt x="524" y="1376"/>
                    <a:pt x="464" y="1311"/>
                  </a:cubicBezTo>
                  <a:lnTo>
                    <a:pt x="365" y="1205"/>
                  </a:lnTo>
                  <a:lnTo>
                    <a:pt x="376" y="1128"/>
                  </a:lnTo>
                  <a:cubicBezTo>
                    <a:pt x="386" y="1053"/>
                    <a:pt x="386" y="1051"/>
                    <a:pt x="328" y="1016"/>
                  </a:cubicBezTo>
                  <a:cubicBezTo>
                    <a:pt x="282" y="987"/>
                    <a:pt x="272" y="973"/>
                    <a:pt x="280" y="946"/>
                  </a:cubicBezTo>
                  <a:cubicBezTo>
                    <a:pt x="309" y="853"/>
                    <a:pt x="308" y="845"/>
                    <a:pt x="258" y="808"/>
                  </a:cubicBezTo>
                  <a:cubicBezTo>
                    <a:pt x="231" y="789"/>
                    <a:pt x="208" y="768"/>
                    <a:pt x="208" y="760"/>
                  </a:cubicBezTo>
                  <a:cubicBezTo>
                    <a:pt x="208" y="754"/>
                    <a:pt x="256" y="717"/>
                    <a:pt x="314" y="679"/>
                  </a:cubicBezTo>
                  <a:cubicBezTo>
                    <a:pt x="372" y="640"/>
                    <a:pt x="426" y="594"/>
                    <a:pt x="434" y="573"/>
                  </a:cubicBezTo>
                  <a:cubicBezTo>
                    <a:pt x="444" y="546"/>
                    <a:pt x="460" y="536"/>
                    <a:pt x="495" y="536"/>
                  </a:cubicBezTo>
                  <a:cubicBezTo>
                    <a:pt x="552" y="536"/>
                    <a:pt x="552" y="536"/>
                    <a:pt x="581" y="410"/>
                  </a:cubicBezTo>
                  <a:cubicBezTo>
                    <a:pt x="604" y="317"/>
                    <a:pt x="602" y="309"/>
                    <a:pt x="573" y="272"/>
                  </a:cubicBezTo>
                  <a:cubicBezTo>
                    <a:pt x="544" y="234"/>
                    <a:pt x="544" y="234"/>
                    <a:pt x="575" y="216"/>
                  </a:cubicBezTo>
                  <a:cubicBezTo>
                    <a:pt x="597" y="205"/>
                    <a:pt x="610" y="207"/>
                    <a:pt x="628" y="227"/>
                  </a:cubicBezTo>
                  <a:cubicBezTo>
                    <a:pt x="639" y="242"/>
                    <a:pt x="676" y="272"/>
                    <a:pt x="709" y="296"/>
                  </a:cubicBezTo>
                  <a:lnTo>
                    <a:pt x="768" y="341"/>
                  </a:lnTo>
                  <a:lnTo>
                    <a:pt x="914" y="287"/>
                  </a:lnTo>
                  <a:cubicBezTo>
                    <a:pt x="1004" y="253"/>
                    <a:pt x="1084" y="211"/>
                    <a:pt x="1120" y="178"/>
                  </a:cubicBezTo>
                  <a:cubicBezTo>
                    <a:pt x="1167" y="136"/>
                    <a:pt x="1199" y="122"/>
                    <a:pt x="1268" y="112"/>
                  </a:cubicBezTo>
                  <a:cubicBezTo>
                    <a:pt x="1324" y="106"/>
                    <a:pt x="1376" y="87"/>
                    <a:pt x="1410" y="63"/>
                  </a:cubicBezTo>
                  <a:cubicBezTo>
                    <a:pt x="1495" y="0"/>
                    <a:pt x="1528" y="10"/>
                    <a:pt x="1597" y="120"/>
                  </a:cubicBezTo>
                  <a:cubicBezTo>
                    <a:pt x="1648" y="203"/>
                    <a:pt x="1663" y="216"/>
                    <a:pt x="1706" y="216"/>
                  </a:cubicBezTo>
                  <a:cubicBezTo>
                    <a:pt x="1765" y="216"/>
                    <a:pt x="1776" y="229"/>
                    <a:pt x="1815" y="330"/>
                  </a:cubicBezTo>
                  <a:cubicBezTo>
                    <a:pt x="1829" y="370"/>
                    <a:pt x="1850" y="415"/>
                    <a:pt x="1861" y="431"/>
                  </a:cubicBezTo>
                  <a:cubicBezTo>
                    <a:pt x="1882" y="458"/>
                    <a:pt x="1885" y="458"/>
                    <a:pt x="1935" y="432"/>
                  </a:cubicBezTo>
                  <a:cubicBezTo>
                    <a:pt x="1983" y="407"/>
                    <a:pt x="1989" y="408"/>
                    <a:pt x="2037" y="439"/>
                  </a:cubicBezTo>
                  <a:cubicBezTo>
                    <a:pt x="2066" y="456"/>
                    <a:pt x="2132" y="514"/>
                    <a:pt x="2184" y="567"/>
                  </a:cubicBezTo>
                  <a:cubicBezTo>
                    <a:pt x="2237" y="619"/>
                    <a:pt x="2288" y="664"/>
                    <a:pt x="2298" y="664"/>
                  </a:cubicBezTo>
                  <a:cubicBezTo>
                    <a:pt x="2312" y="664"/>
                    <a:pt x="2400" y="1043"/>
                    <a:pt x="2400" y="1103"/>
                  </a:cubicBezTo>
                  <a:cubicBezTo>
                    <a:pt x="2400" y="1117"/>
                    <a:pt x="2325" y="1112"/>
                    <a:pt x="2277" y="1095"/>
                  </a:cubicBezTo>
                  <a:cubicBezTo>
                    <a:pt x="2253" y="1085"/>
                    <a:pt x="2202" y="1042"/>
                    <a:pt x="2164" y="999"/>
                  </a:cubicBezTo>
                  <a:cubicBezTo>
                    <a:pt x="2125" y="955"/>
                    <a:pt x="2080" y="920"/>
                    <a:pt x="2063" y="920"/>
                  </a:cubicBezTo>
                  <a:cubicBezTo>
                    <a:pt x="2042" y="920"/>
                    <a:pt x="1994" y="978"/>
                    <a:pt x="1908" y="1107"/>
                  </a:cubicBezTo>
                  <a:cubicBezTo>
                    <a:pt x="1839" y="1211"/>
                    <a:pt x="1778" y="1307"/>
                    <a:pt x="1773" y="1322"/>
                  </a:cubicBezTo>
                  <a:cubicBezTo>
                    <a:pt x="1762" y="1349"/>
                    <a:pt x="1780" y="1415"/>
                    <a:pt x="1912" y="1847"/>
                  </a:cubicBezTo>
                  <a:cubicBezTo>
                    <a:pt x="1999" y="2127"/>
                    <a:pt x="2050" y="2237"/>
                    <a:pt x="2120" y="2295"/>
                  </a:cubicBezTo>
                  <a:cubicBezTo>
                    <a:pt x="2143" y="2314"/>
                    <a:pt x="2152" y="2312"/>
                    <a:pt x="2192" y="2282"/>
                  </a:cubicBezTo>
                  <a:cubicBezTo>
                    <a:pt x="2244" y="2245"/>
                    <a:pt x="2272" y="2239"/>
                    <a:pt x="2272" y="2264"/>
                  </a:cubicBezTo>
                  <a:cubicBezTo>
                    <a:pt x="2272" y="2274"/>
                    <a:pt x="2237" y="2322"/>
                    <a:pt x="2196" y="2373"/>
                  </a:cubicBezTo>
                  <a:cubicBezTo>
                    <a:pt x="2128" y="2455"/>
                    <a:pt x="2114" y="2487"/>
                    <a:pt x="2074" y="2640"/>
                  </a:cubicBezTo>
                  <a:cubicBezTo>
                    <a:pt x="2020" y="2847"/>
                    <a:pt x="2008" y="2872"/>
                    <a:pt x="1972" y="2872"/>
                  </a:cubicBezTo>
                  <a:cubicBezTo>
                    <a:pt x="1916" y="2871"/>
                    <a:pt x="1906" y="2851"/>
                    <a:pt x="1925" y="2779"/>
                  </a:cubicBezTo>
                  <a:cubicBezTo>
                    <a:pt x="1946" y="2704"/>
                    <a:pt x="1932" y="2680"/>
                    <a:pt x="1864" y="2680"/>
                  </a:cubicBezTo>
                  <a:cubicBezTo>
                    <a:pt x="1823" y="2680"/>
                    <a:pt x="1472" y="2885"/>
                    <a:pt x="1461" y="2917"/>
                  </a:cubicBezTo>
                  <a:cubicBezTo>
                    <a:pt x="1455" y="2930"/>
                    <a:pt x="1464" y="2978"/>
                    <a:pt x="1480" y="3024"/>
                  </a:cubicBezTo>
                  <a:cubicBezTo>
                    <a:pt x="1496" y="3071"/>
                    <a:pt x="1504" y="3115"/>
                    <a:pt x="1498" y="3125"/>
                  </a:cubicBezTo>
                  <a:cubicBezTo>
                    <a:pt x="1493" y="3135"/>
                    <a:pt x="1463" y="3149"/>
                    <a:pt x="1432" y="3160"/>
                  </a:cubicBezTo>
                  <a:cubicBezTo>
                    <a:pt x="1402" y="3170"/>
                    <a:pt x="1376" y="3184"/>
                    <a:pt x="1376" y="3192"/>
                  </a:cubicBezTo>
                  <a:cubicBezTo>
                    <a:pt x="1376" y="3202"/>
                    <a:pt x="1290" y="3208"/>
                    <a:pt x="1181" y="3208"/>
                  </a:cubicBezTo>
                  <a:cubicBezTo>
                    <a:pt x="1012" y="3208"/>
                    <a:pt x="978" y="3213"/>
                    <a:pt x="936" y="3240"/>
                  </a:cubicBezTo>
                  <a:cubicBezTo>
                    <a:pt x="876" y="3280"/>
                    <a:pt x="868" y="3280"/>
                    <a:pt x="845" y="323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65" name="Приморский край"/>
            <p:cNvSpPr>
              <a:spLocks/>
            </p:cNvSpPr>
            <p:nvPr/>
          </p:nvSpPr>
          <p:spPr bwMode="auto">
            <a:xfrm>
              <a:off x="14195425" y="4875378"/>
              <a:ext cx="657225" cy="1744101"/>
            </a:xfrm>
            <a:custGeom>
              <a:avLst/>
              <a:gdLst/>
              <a:ahLst/>
              <a:cxnLst>
                <a:cxn ang="0">
                  <a:pos x="277" y="2916"/>
                </a:cxn>
                <a:cxn ang="0">
                  <a:pos x="320" y="2784"/>
                </a:cxn>
                <a:cxn ang="0">
                  <a:pos x="384" y="2644"/>
                </a:cxn>
                <a:cxn ang="0">
                  <a:pos x="280" y="2459"/>
                </a:cxn>
                <a:cxn ang="0">
                  <a:pos x="88" y="2224"/>
                </a:cxn>
                <a:cxn ang="0">
                  <a:pos x="0" y="2128"/>
                </a:cxn>
                <a:cxn ang="0">
                  <a:pos x="68" y="1926"/>
                </a:cxn>
                <a:cxn ang="0">
                  <a:pos x="189" y="1889"/>
                </a:cxn>
                <a:cxn ang="0">
                  <a:pos x="384" y="1819"/>
                </a:cxn>
                <a:cxn ang="0">
                  <a:pos x="362" y="1737"/>
                </a:cxn>
                <a:cxn ang="0">
                  <a:pos x="328" y="1505"/>
                </a:cxn>
                <a:cxn ang="0">
                  <a:pos x="279" y="1251"/>
                </a:cxn>
                <a:cxn ang="0">
                  <a:pos x="253" y="1121"/>
                </a:cxn>
                <a:cxn ang="0">
                  <a:pos x="295" y="1099"/>
                </a:cxn>
                <a:cxn ang="0">
                  <a:pos x="298" y="1038"/>
                </a:cxn>
                <a:cxn ang="0">
                  <a:pos x="314" y="923"/>
                </a:cxn>
                <a:cxn ang="0">
                  <a:pos x="356" y="849"/>
                </a:cxn>
                <a:cxn ang="0">
                  <a:pos x="602" y="849"/>
                </a:cxn>
                <a:cxn ang="0">
                  <a:pos x="690" y="771"/>
                </a:cxn>
                <a:cxn ang="0">
                  <a:pos x="776" y="692"/>
                </a:cxn>
                <a:cxn ang="0">
                  <a:pos x="733" y="603"/>
                </a:cxn>
                <a:cxn ang="0">
                  <a:pos x="690" y="515"/>
                </a:cxn>
                <a:cxn ang="0">
                  <a:pos x="749" y="510"/>
                </a:cxn>
                <a:cxn ang="0">
                  <a:pos x="818" y="465"/>
                </a:cxn>
                <a:cxn ang="0">
                  <a:pos x="816" y="233"/>
                </a:cxn>
                <a:cxn ang="0">
                  <a:pos x="743" y="240"/>
                </a:cxn>
                <a:cxn ang="0">
                  <a:pos x="639" y="232"/>
                </a:cxn>
                <a:cxn ang="0">
                  <a:pos x="592" y="195"/>
                </a:cxn>
                <a:cxn ang="0">
                  <a:pos x="658" y="91"/>
                </a:cxn>
                <a:cxn ang="0">
                  <a:pos x="724" y="0"/>
                </a:cxn>
                <a:cxn ang="0">
                  <a:pos x="797" y="52"/>
                </a:cxn>
                <a:cxn ang="0">
                  <a:pos x="877" y="150"/>
                </a:cxn>
                <a:cxn ang="0">
                  <a:pos x="935" y="216"/>
                </a:cxn>
                <a:cxn ang="0">
                  <a:pos x="997" y="299"/>
                </a:cxn>
                <a:cxn ang="0">
                  <a:pos x="1040" y="497"/>
                </a:cxn>
                <a:cxn ang="0">
                  <a:pos x="1084" y="1297"/>
                </a:cxn>
                <a:cxn ang="0">
                  <a:pos x="1092" y="1961"/>
                </a:cxn>
                <a:cxn ang="0">
                  <a:pos x="989" y="2185"/>
                </a:cxn>
                <a:cxn ang="0">
                  <a:pos x="887" y="2408"/>
                </a:cxn>
                <a:cxn ang="0">
                  <a:pos x="690" y="2467"/>
                </a:cxn>
                <a:cxn ang="0">
                  <a:pos x="474" y="2544"/>
                </a:cxn>
                <a:cxn ang="0">
                  <a:pos x="445" y="2672"/>
                </a:cxn>
                <a:cxn ang="0">
                  <a:pos x="407" y="2856"/>
                </a:cxn>
                <a:cxn ang="0">
                  <a:pos x="336" y="2929"/>
                </a:cxn>
                <a:cxn ang="0">
                  <a:pos x="277" y="2916"/>
                </a:cxn>
              </a:cxnLst>
              <a:rect l="0" t="0" r="r" b="b"/>
              <a:pathLst>
                <a:path w="1092" h="2929">
                  <a:moveTo>
                    <a:pt x="277" y="2916"/>
                  </a:moveTo>
                  <a:cubicBezTo>
                    <a:pt x="263" y="2907"/>
                    <a:pt x="274" y="2872"/>
                    <a:pt x="320" y="2784"/>
                  </a:cubicBezTo>
                  <a:cubicBezTo>
                    <a:pt x="356" y="2718"/>
                    <a:pt x="384" y="2656"/>
                    <a:pt x="384" y="2644"/>
                  </a:cubicBezTo>
                  <a:cubicBezTo>
                    <a:pt x="384" y="2633"/>
                    <a:pt x="338" y="2550"/>
                    <a:pt x="280" y="2459"/>
                  </a:cubicBezTo>
                  <a:cubicBezTo>
                    <a:pt x="208" y="2342"/>
                    <a:pt x="151" y="2273"/>
                    <a:pt x="88" y="2224"/>
                  </a:cubicBezTo>
                  <a:cubicBezTo>
                    <a:pt x="40" y="2185"/>
                    <a:pt x="0" y="2142"/>
                    <a:pt x="0" y="2128"/>
                  </a:cubicBezTo>
                  <a:cubicBezTo>
                    <a:pt x="0" y="2096"/>
                    <a:pt x="48" y="1950"/>
                    <a:pt x="68" y="1926"/>
                  </a:cubicBezTo>
                  <a:cubicBezTo>
                    <a:pt x="76" y="1916"/>
                    <a:pt x="130" y="1900"/>
                    <a:pt x="189" y="1889"/>
                  </a:cubicBezTo>
                  <a:cubicBezTo>
                    <a:pt x="317" y="1868"/>
                    <a:pt x="384" y="1844"/>
                    <a:pt x="384" y="1819"/>
                  </a:cubicBezTo>
                  <a:cubicBezTo>
                    <a:pt x="384" y="1809"/>
                    <a:pt x="375" y="1772"/>
                    <a:pt x="362" y="1737"/>
                  </a:cubicBezTo>
                  <a:cubicBezTo>
                    <a:pt x="349" y="1702"/>
                    <a:pt x="335" y="1596"/>
                    <a:pt x="328" y="1505"/>
                  </a:cubicBezTo>
                  <a:cubicBezTo>
                    <a:pt x="320" y="1379"/>
                    <a:pt x="308" y="1315"/>
                    <a:pt x="279" y="1251"/>
                  </a:cubicBezTo>
                  <a:cubicBezTo>
                    <a:pt x="239" y="1161"/>
                    <a:pt x="231" y="1121"/>
                    <a:pt x="253" y="1121"/>
                  </a:cubicBezTo>
                  <a:cubicBezTo>
                    <a:pt x="261" y="1121"/>
                    <a:pt x="279" y="1112"/>
                    <a:pt x="295" y="1099"/>
                  </a:cubicBezTo>
                  <a:cubicBezTo>
                    <a:pt x="324" y="1080"/>
                    <a:pt x="324" y="1075"/>
                    <a:pt x="298" y="1038"/>
                  </a:cubicBezTo>
                  <a:cubicBezTo>
                    <a:pt x="274" y="1000"/>
                    <a:pt x="274" y="995"/>
                    <a:pt x="314" y="923"/>
                  </a:cubicBezTo>
                  <a:lnTo>
                    <a:pt x="356" y="849"/>
                  </a:lnTo>
                  <a:lnTo>
                    <a:pt x="602" y="849"/>
                  </a:lnTo>
                  <a:lnTo>
                    <a:pt x="690" y="771"/>
                  </a:lnTo>
                  <a:lnTo>
                    <a:pt x="776" y="692"/>
                  </a:lnTo>
                  <a:lnTo>
                    <a:pt x="733" y="603"/>
                  </a:lnTo>
                  <a:lnTo>
                    <a:pt x="690" y="515"/>
                  </a:lnTo>
                  <a:lnTo>
                    <a:pt x="749" y="510"/>
                  </a:lnTo>
                  <a:cubicBezTo>
                    <a:pt x="796" y="505"/>
                    <a:pt x="810" y="497"/>
                    <a:pt x="818" y="465"/>
                  </a:cubicBezTo>
                  <a:cubicBezTo>
                    <a:pt x="836" y="403"/>
                    <a:pt x="834" y="244"/>
                    <a:pt x="816" y="233"/>
                  </a:cubicBezTo>
                  <a:cubicBezTo>
                    <a:pt x="808" y="227"/>
                    <a:pt x="775" y="230"/>
                    <a:pt x="743" y="240"/>
                  </a:cubicBezTo>
                  <a:cubicBezTo>
                    <a:pt x="698" y="252"/>
                    <a:pt x="674" y="249"/>
                    <a:pt x="639" y="232"/>
                  </a:cubicBezTo>
                  <a:cubicBezTo>
                    <a:pt x="613" y="219"/>
                    <a:pt x="592" y="203"/>
                    <a:pt x="592" y="195"/>
                  </a:cubicBezTo>
                  <a:cubicBezTo>
                    <a:pt x="592" y="188"/>
                    <a:pt x="621" y="140"/>
                    <a:pt x="658" y="91"/>
                  </a:cubicBezTo>
                  <a:lnTo>
                    <a:pt x="724" y="0"/>
                  </a:lnTo>
                  <a:lnTo>
                    <a:pt x="797" y="52"/>
                  </a:lnTo>
                  <a:cubicBezTo>
                    <a:pt x="850" y="91"/>
                    <a:pt x="874" y="120"/>
                    <a:pt x="877" y="150"/>
                  </a:cubicBezTo>
                  <a:cubicBezTo>
                    <a:pt x="882" y="182"/>
                    <a:pt x="896" y="200"/>
                    <a:pt x="935" y="216"/>
                  </a:cubicBezTo>
                  <a:cubicBezTo>
                    <a:pt x="978" y="233"/>
                    <a:pt x="989" y="248"/>
                    <a:pt x="997" y="299"/>
                  </a:cubicBezTo>
                  <a:cubicBezTo>
                    <a:pt x="1004" y="332"/>
                    <a:pt x="1023" y="422"/>
                    <a:pt x="1040" y="497"/>
                  </a:cubicBezTo>
                  <a:cubicBezTo>
                    <a:pt x="1072" y="620"/>
                    <a:pt x="1076" y="691"/>
                    <a:pt x="1084" y="1297"/>
                  </a:cubicBezTo>
                  <a:lnTo>
                    <a:pt x="1092" y="1961"/>
                  </a:lnTo>
                  <a:lnTo>
                    <a:pt x="989" y="2185"/>
                  </a:lnTo>
                  <a:lnTo>
                    <a:pt x="887" y="2408"/>
                  </a:lnTo>
                  <a:lnTo>
                    <a:pt x="690" y="2467"/>
                  </a:lnTo>
                  <a:cubicBezTo>
                    <a:pt x="583" y="2500"/>
                    <a:pt x="485" y="2534"/>
                    <a:pt x="474" y="2544"/>
                  </a:cubicBezTo>
                  <a:cubicBezTo>
                    <a:pt x="461" y="2553"/>
                    <a:pt x="450" y="2609"/>
                    <a:pt x="445" y="2672"/>
                  </a:cubicBezTo>
                  <a:cubicBezTo>
                    <a:pt x="440" y="2732"/>
                    <a:pt x="423" y="2814"/>
                    <a:pt x="407" y="2856"/>
                  </a:cubicBezTo>
                  <a:cubicBezTo>
                    <a:pt x="383" y="2915"/>
                    <a:pt x="368" y="2929"/>
                    <a:pt x="336" y="2929"/>
                  </a:cubicBezTo>
                  <a:cubicBezTo>
                    <a:pt x="314" y="2928"/>
                    <a:pt x="288" y="2923"/>
                    <a:pt x="277" y="291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70" name="Республика Бурятия"/>
            <p:cNvSpPr>
              <a:spLocks/>
            </p:cNvSpPr>
            <p:nvPr/>
          </p:nvSpPr>
          <p:spPr bwMode="auto">
            <a:xfrm>
              <a:off x="9261475" y="4694297"/>
              <a:ext cx="2114550" cy="1906121"/>
            </a:xfrm>
            <a:custGeom>
              <a:avLst/>
              <a:gdLst/>
              <a:ahLst/>
              <a:cxnLst>
                <a:cxn ang="0">
                  <a:pos x="940" y="3122"/>
                </a:cxn>
                <a:cxn ang="0">
                  <a:pos x="833" y="2834"/>
                </a:cxn>
                <a:cxn ang="0">
                  <a:pos x="9" y="2539"/>
                </a:cxn>
                <a:cxn ang="0">
                  <a:pos x="174" y="2318"/>
                </a:cxn>
                <a:cxn ang="0">
                  <a:pos x="516" y="2454"/>
                </a:cxn>
                <a:cxn ang="0">
                  <a:pos x="934" y="2614"/>
                </a:cxn>
                <a:cxn ang="0">
                  <a:pos x="1076" y="2776"/>
                </a:cxn>
                <a:cxn ang="0">
                  <a:pos x="1203" y="2866"/>
                </a:cxn>
                <a:cxn ang="0">
                  <a:pos x="1396" y="2704"/>
                </a:cxn>
                <a:cxn ang="0">
                  <a:pos x="1619" y="2378"/>
                </a:cxn>
                <a:cxn ang="0">
                  <a:pos x="2003" y="1782"/>
                </a:cxn>
                <a:cxn ang="0">
                  <a:pos x="1947" y="1206"/>
                </a:cxn>
                <a:cxn ang="0">
                  <a:pos x="1849" y="784"/>
                </a:cxn>
                <a:cxn ang="0">
                  <a:pos x="1996" y="557"/>
                </a:cxn>
                <a:cxn ang="0">
                  <a:pos x="2276" y="408"/>
                </a:cxn>
                <a:cxn ang="0">
                  <a:pos x="2467" y="387"/>
                </a:cxn>
                <a:cxn ang="0">
                  <a:pos x="2702" y="426"/>
                </a:cxn>
                <a:cxn ang="0">
                  <a:pos x="2958" y="206"/>
                </a:cxn>
                <a:cxn ang="0">
                  <a:pos x="3092" y="94"/>
                </a:cxn>
                <a:cxn ang="0">
                  <a:pos x="3344" y="658"/>
                </a:cxn>
                <a:cxn ang="0">
                  <a:pos x="3556" y="826"/>
                </a:cxn>
                <a:cxn ang="0">
                  <a:pos x="3235" y="1218"/>
                </a:cxn>
                <a:cxn ang="0">
                  <a:pos x="3201" y="1562"/>
                </a:cxn>
                <a:cxn ang="0">
                  <a:pos x="2985" y="1946"/>
                </a:cxn>
                <a:cxn ang="0">
                  <a:pos x="2788" y="2186"/>
                </a:cxn>
                <a:cxn ang="0">
                  <a:pos x="2592" y="2363"/>
                </a:cxn>
                <a:cxn ang="0">
                  <a:pos x="2358" y="2451"/>
                </a:cxn>
                <a:cxn ang="0">
                  <a:pos x="2230" y="2592"/>
                </a:cxn>
                <a:cxn ang="0">
                  <a:pos x="2238" y="2824"/>
                </a:cxn>
                <a:cxn ang="0">
                  <a:pos x="2240" y="2891"/>
                </a:cxn>
                <a:cxn ang="0">
                  <a:pos x="1984" y="3024"/>
                </a:cxn>
                <a:cxn ang="0">
                  <a:pos x="1553" y="3019"/>
                </a:cxn>
                <a:cxn ang="0">
                  <a:pos x="1267" y="3194"/>
                </a:cxn>
              </a:cxnLst>
              <a:rect l="0" t="0" r="r" b="b"/>
              <a:pathLst>
                <a:path w="3556" h="3194">
                  <a:moveTo>
                    <a:pt x="1084" y="3157"/>
                  </a:moveTo>
                  <a:lnTo>
                    <a:pt x="940" y="3122"/>
                  </a:lnTo>
                  <a:lnTo>
                    <a:pt x="891" y="2981"/>
                  </a:lnTo>
                  <a:cubicBezTo>
                    <a:pt x="862" y="2904"/>
                    <a:pt x="836" y="2838"/>
                    <a:pt x="833" y="2834"/>
                  </a:cubicBezTo>
                  <a:cubicBezTo>
                    <a:pt x="820" y="2822"/>
                    <a:pt x="161" y="2680"/>
                    <a:pt x="104" y="2677"/>
                  </a:cubicBezTo>
                  <a:cubicBezTo>
                    <a:pt x="28" y="2672"/>
                    <a:pt x="0" y="2629"/>
                    <a:pt x="9" y="2539"/>
                  </a:cubicBezTo>
                  <a:cubicBezTo>
                    <a:pt x="16" y="2490"/>
                    <a:pt x="28" y="2459"/>
                    <a:pt x="56" y="2440"/>
                  </a:cubicBezTo>
                  <a:cubicBezTo>
                    <a:pt x="99" y="2406"/>
                    <a:pt x="96" y="2410"/>
                    <a:pt x="174" y="2318"/>
                  </a:cubicBezTo>
                  <a:cubicBezTo>
                    <a:pt x="246" y="2235"/>
                    <a:pt x="296" y="2232"/>
                    <a:pt x="308" y="2307"/>
                  </a:cubicBezTo>
                  <a:cubicBezTo>
                    <a:pt x="316" y="2350"/>
                    <a:pt x="336" y="2365"/>
                    <a:pt x="516" y="2454"/>
                  </a:cubicBezTo>
                  <a:cubicBezTo>
                    <a:pt x="654" y="2522"/>
                    <a:pt x="736" y="2554"/>
                    <a:pt x="779" y="2554"/>
                  </a:cubicBezTo>
                  <a:cubicBezTo>
                    <a:pt x="824" y="2554"/>
                    <a:pt x="870" y="2573"/>
                    <a:pt x="934" y="2614"/>
                  </a:cubicBezTo>
                  <a:cubicBezTo>
                    <a:pt x="1017" y="2667"/>
                    <a:pt x="1027" y="2680"/>
                    <a:pt x="1024" y="2723"/>
                  </a:cubicBezTo>
                  <a:cubicBezTo>
                    <a:pt x="1020" y="2766"/>
                    <a:pt x="1025" y="2771"/>
                    <a:pt x="1076" y="2776"/>
                  </a:cubicBezTo>
                  <a:cubicBezTo>
                    <a:pt x="1113" y="2779"/>
                    <a:pt x="1144" y="2794"/>
                    <a:pt x="1168" y="2822"/>
                  </a:cubicBezTo>
                  <a:lnTo>
                    <a:pt x="1203" y="2866"/>
                  </a:lnTo>
                  <a:lnTo>
                    <a:pt x="1276" y="2829"/>
                  </a:lnTo>
                  <a:cubicBezTo>
                    <a:pt x="1369" y="2782"/>
                    <a:pt x="1396" y="2754"/>
                    <a:pt x="1396" y="2704"/>
                  </a:cubicBezTo>
                  <a:cubicBezTo>
                    <a:pt x="1396" y="2677"/>
                    <a:pt x="1430" y="2626"/>
                    <a:pt x="1499" y="2549"/>
                  </a:cubicBezTo>
                  <a:cubicBezTo>
                    <a:pt x="1555" y="2486"/>
                    <a:pt x="1609" y="2408"/>
                    <a:pt x="1619" y="2378"/>
                  </a:cubicBezTo>
                  <a:cubicBezTo>
                    <a:pt x="1635" y="2330"/>
                    <a:pt x="1758" y="2176"/>
                    <a:pt x="1958" y="1958"/>
                  </a:cubicBezTo>
                  <a:cubicBezTo>
                    <a:pt x="1976" y="1939"/>
                    <a:pt x="1992" y="1877"/>
                    <a:pt x="2003" y="1782"/>
                  </a:cubicBezTo>
                  <a:cubicBezTo>
                    <a:pt x="2040" y="1462"/>
                    <a:pt x="2041" y="1424"/>
                    <a:pt x="2016" y="1384"/>
                  </a:cubicBezTo>
                  <a:cubicBezTo>
                    <a:pt x="2003" y="1363"/>
                    <a:pt x="1971" y="1283"/>
                    <a:pt x="1947" y="1206"/>
                  </a:cubicBezTo>
                  <a:cubicBezTo>
                    <a:pt x="1902" y="1067"/>
                    <a:pt x="1902" y="1066"/>
                    <a:pt x="1928" y="970"/>
                  </a:cubicBezTo>
                  <a:cubicBezTo>
                    <a:pt x="1956" y="862"/>
                    <a:pt x="1963" y="877"/>
                    <a:pt x="1849" y="784"/>
                  </a:cubicBezTo>
                  <a:cubicBezTo>
                    <a:pt x="1795" y="741"/>
                    <a:pt x="1817" y="690"/>
                    <a:pt x="1910" y="642"/>
                  </a:cubicBezTo>
                  <a:cubicBezTo>
                    <a:pt x="1966" y="613"/>
                    <a:pt x="1988" y="592"/>
                    <a:pt x="1996" y="557"/>
                  </a:cubicBezTo>
                  <a:cubicBezTo>
                    <a:pt x="2006" y="514"/>
                    <a:pt x="2011" y="510"/>
                    <a:pt x="2121" y="501"/>
                  </a:cubicBezTo>
                  <a:cubicBezTo>
                    <a:pt x="2240" y="491"/>
                    <a:pt x="2276" y="469"/>
                    <a:pt x="2276" y="408"/>
                  </a:cubicBezTo>
                  <a:cubicBezTo>
                    <a:pt x="2276" y="374"/>
                    <a:pt x="2292" y="373"/>
                    <a:pt x="2377" y="395"/>
                  </a:cubicBezTo>
                  <a:cubicBezTo>
                    <a:pt x="2428" y="410"/>
                    <a:pt x="2444" y="408"/>
                    <a:pt x="2467" y="387"/>
                  </a:cubicBezTo>
                  <a:cubicBezTo>
                    <a:pt x="2505" y="354"/>
                    <a:pt x="2524" y="357"/>
                    <a:pt x="2545" y="403"/>
                  </a:cubicBezTo>
                  <a:cubicBezTo>
                    <a:pt x="2566" y="448"/>
                    <a:pt x="2568" y="448"/>
                    <a:pt x="2702" y="426"/>
                  </a:cubicBezTo>
                  <a:cubicBezTo>
                    <a:pt x="2784" y="411"/>
                    <a:pt x="2817" y="395"/>
                    <a:pt x="2875" y="344"/>
                  </a:cubicBezTo>
                  <a:cubicBezTo>
                    <a:pt x="2934" y="293"/>
                    <a:pt x="2948" y="269"/>
                    <a:pt x="2958" y="206"/>
                  </a:cubicBezTo>
                  <a:cubicBezTo>
                    <a:pt x="2966" y="149"/>
                    <a:pt x="2982" y="118"/>
                    <a:pt x="3027" y="78"/>
                  </a:cubicBezTo>
                  <a:cubicBezTo>
                    <a:pt x="3112" y="0"/>
                    <a:pt x="3158" y="11"/>
                    <a:pt x="3092" y="94"/>
                  </a:cubicBezTo>
                  <a:cubicBezTo>
                    <a:pt x="3046" y="155"/>
                    <a:pt x="3052" y="219"/>
                    <a:pt x="3121" y="350"/>
                  </a:cubicBezTo>
                  <a:cubicBezTo>
                    <a:pt x="3228" y="557"/>
                    <a:pt x="3294" y="646"/>
                    <a:pt x="3344" y="658"/>
                  </a:cubicBezTo>
                  <a:cubicBezTo>
                    <a:pt x="3368" y="662"/>
                    <a:pt x="3427" y="690"/>
                    <a:pt x="3473" y="715"/>
                  </a:cubicBezTo>
                  <a:cubicBezTo>
                    <a:pt x="3552" y="760"/>
                    <a:pt x="3556" y="768"/>
                    <a:pt x="3556" y="826"/>
                  </a:cubicBezTo>
                  <a:cubicBezTo>
                    <a:pt x="3556" y="878"/>
                    <a:pt x="3550" y="890"/>
                    <a:pt x="3508" y="907"/>
                  </a:cubicBezTo>
                  <a:cubicBezTo>
                    <a:pt x="3452" y="930"/>
                    <a:pt x="3360" y="1035"/>
                    <a:pt x="3235" y="1218"/>
                  </a:cubicBezTo>
                  <a:cubicBezTo>
                    <a:pt x="3187" y="1286"/>
                    <a:pt x="3140" y="1355"/>
                    <a:pt x="3129" y="1370"/>
                  </a:cubicBezTo>
                  <a:cubicBezTo>
                    <a:pt x="3096" y="1414"/>
                    <a:pt x="3140" y="1534"/>
                    <a:pt x="3201" y="1562"/>
                  </a:cubicBezTo>
                  <a:cubicBezTo>
                    <a:pt x="3291" y="1602"/>
                    <a:pt x="3283" y="1662"/>
                    <a:pt x="3166" y="1802"/>
                  </a:cubicBezTo>
                  <a:cubicBezTo>
                    <a:pt x="3118" y="1861"/>
                    <a:pt x="3059" y="1907"/>
                    <a:pt x="2985" y="1946"/>
                  </a:cubicBezTo>
                  <a:cubicBezTo>
                    <a:pt x="2884" y="1998"/>
                    <a:pt x="2876" y="2008"/>
                    <a:pt x="2864" y="2069"/>
                  </a:cubicBezTo>
                  <a:cubicBezTo>
                    <a:pt x="2854" y="2118"/>
                    <a:pt x="2835" y="2147"/>
                    <a:pt x="2788" y="2186"/>
                  </a:cubicBezTo>
                  <a:cubicBezTo>
                    <a:pt x="2753" y="2213"/>
                    <a:pt x="2710" y="2266"/>
                    <a:pt x="2692" y="2299"/>
                  </a:cubicBezTo>
                  <a:cubicBezTo>
                    <a:pt x="2662" y="2358"/>
                    <a:pt x="2656" y="2363"/>
                    <a:pt x="2592" y="2363"/>
                  </a:cubicBezTo>
                  <a:cubicBezTo>
                    <a:pt x="2540" y="2363"/>
                    <a:pt x="2507" y="2374"/>
                    <a:pt x="2456" y="2411"/>
                  </a:cubicBezTo>
                  <a:cubicBezTo>
                    <a:pt x="2412" y="2445"/>
                    <a:pt x="2379" y="2458"/>
                    <a:pt x="2358" y="2451"/>
                  </a:cubicBezTo>
                  <a:cubicBezTo>
                    <a:pt x="2316" y="2438"/>
                    <a:pt x="2212" y="2490"/>
                    <a:pt x="2212" y="2525"/>
                  </a:cubicBezTo>
                  <a:cubicBezTo>
                    <a:pt x="2212" y="2541"/>
                    <a:pt x="2220" y="2571"/>
                    <a:pt x="2230" y="2592"/>
                  </a:cubicBezTo>
                  <a:cubicBezTo>
                    <a:pt x="2246" y="2626"/>
                    <a:pt x="2243" y="2640"/>
                    <a:pt x="2214" y="2680"/>
                  </a:cubicBezTo>
                  <a:cubicBezTo>
                    <a:pt x="2164" y="2750"/>
                    <a:pt x="2171" y="2789"/>
                    <a:pt x="2238" y="2824"/>
                  </a:cubicBezTo>
                  <a:lnTo>
                    <a:pt x="2296" y="2853"/>
                  </a:lnTo>
                  <a:lnTo>
                    <a:pt x="2240" y="2891"/>
                  </a:lnTo>
                  <a:cubicBezTo>
                    <a:pt x="2198" y="2920"/>
                    <a:pt x="2180" y="2944"/>
                    <a:pt x="2174" y="2990"/>
                  </a:cubicBezTo>
                  <a:cubicBezTo>
                    <a:pt x="2163" y="3061"/>
                    <a:pt x="2153" y="3062"/>
                    <a:pt x="1984" y="3024"/>
                  </a:cubicBezTo>
                  <a:cubicBezTo>
                    <a:pt x="1897" y="3005"/>
                    <a:pt x="1830" y="3002"/>
                    <a:pt x="1712" y="3008"/>
                  </a:cubicBezTo>
                  <a:lnTo>
                    <a:pt x="1553" y="3019"/>
                  </a:lnTo>
                  <a:lnTo>
                    <a:pt x="1428" y="3107"/>
                  </a:lnTo>
                  <a:cubicBezTo>
                    <a:pt x="1355" y="3158"/>
                    <a:pt x="1288" y="3194"/>
                    <a:pt x="1267" y="3194"/>
                  </a:cubicBezTo>
                  <a:cubicBezTo>
                    <a:pt x="1246" y="3192"/>
                    <a:pt x="1164" y="3176"/>
                    <a:pt x="1084" y="3157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78" name="Республика Саха (Якутия)"/>
            <p:cNvSpPr>
              <a:spLocks/>
            </p:cNvSpPr>
            <p:nvPr/>
          </p:nvSpPr>
          <p:spPr bwMode="auto">
            <a:xfrm>
              <a:off x="9404351" y="-147250"/>
              <a:ext cx="3943350" cy="4727180"/>
            </a:xfrm>
            <a:custGeom>
              <a:avLst/>
              <a:gdLst/>
              <a:ahLst/>
              <a:cxnLst>
                <a:cxn ang="0">
                  <a:pos x="3029" y="7176"/>
                </a:cxn>
                <a:cxn ang="0">
                  <a:pos x="2683" y="7111"/>
                </a:cxn>
                <a:cxn ang="0">
                  <a:pos x="2322" y="7042"/>
                </a:cxn>
                <a:cxn ang="0">
                  <a:pos x="2064" y="7651"/>
                </a:cxn>
                <a:cxn ang="0">
                  <a:pos x="1586" y="7811"/>
                </a:cxn>
                <a:cxn ang="0">
                  <a:pos x="1453" y="7397"/>
                </a:cxn>
                <a:cxn ang="0">
                  <a:pos x="1298" y="6989"/>
                </a:cxn>
                <a:cxn ang="0">
                  <a:pos x="1197" y="6683"/>
                </a:cxn>
                <a:cxn ang="0">
                  <a:pos x="898" y="6317"/>
                </a:cxn>
                <a:cxn ang="0">
                  <a:pos x="579" y="6083"/>
                </a:cxn>
                <a:cxn ang="0">
                  <a:pos x="387" y="5855"/>
                </a:cxn>
                <a:cxn ang="0">
                  <a:pos x="259" y="5410"/>
                </a:cxn>
                <a:cxn ang="0">
                  <a:pos x="280" y="5066"/>
                </a:cxn>
                <a:cxn ang="0">
                  <a:pos x="82" y="4383"/>
                </a:cxn>
                <a:cxn ang="0">
                  <a:pos x="245" y="4123"/>
                </a:cxn>
                <a:cxn ang="0">
                  <a:pos x="509" y="3603"/>
                </a:cxn>
                <a:cxn ang="0">
                  <a:pos x="187" y="2779"/>
                </a:cxn>
                <a:cxn ang="0">
                  <a:pos x="339" y="2568"/>
                </a:cxn>
                <a:cxn ang="0">
                  <a:pos x="867" y="2415"/>
                </a:cxn>
                <a:cxn ang="0">
                  <a:pos x="1455" y="2354"/>
                </a:cxn>
                <a:cxn ang="0">
                  <a:pos x="1594" y="2005"/>
                </a:cxn>
                <a:cxn ang="0">
                  <a:pos x="2021" y="2059"/>
                </a:cxn>
                <a:cxn ang="0">
                  <a:pos x="2207" y="2368"/>
                </a:cxn>
                <a:cxn ang="0">
                  <a:pos x="2691" y="2163"/>
                </a:cxn>
                <a:cxn ang="0">
                  <a:pos x="3019" y="2051"/>
                </a:cxn>
                <a:cxn ang="0">
                  <a:pos x="3339" y="1859"/>
                </a:cxn>
                <a:cxn ang="0">
                  <a:pos x="3363" y="1573"/>
                </a:cxn>
                <a:cxn ang="0">
                  <a:pos x="3931" y="815"/>
                </a:cxn>
                <a:cxn ang="0">
                  <a:pos x="4167" y="891"/>
                </a:cxn>
                <a:cxn ang="0">
                  <a:pos x="5027" y="221"/>
                </a:cxn>
                <a:cxn ang="0">
                  <a:pos x="5503" y="165"/>
                </a:cxn>
                <a:cxn ang="0">
                  <a:pos x="5821" y="63"/>
                </a:cxn>
                <a:cxn ang="0">
                  <a:pos x="6195" y="277"/>
                </a:cxn>
                <a:cxn ang="0">
                  <a:pos x="6035" y="701"/>
                </a:cxn>
                <a:cxn ang="0">
                  <a:pos x="6344" y="976"/>
                </a:cxn>
                <a:cxn ang="0">
                  <a:pos x="6624" y="1162"/>
                </a:cxn>
                <a:cxn ang="0">
                  <a:pos x="6467" y="1383"/>
                </a:cxn>
                <a:cxn ang="0">
                  <a:pos x="6269" y="1669"/>
                </a:cxn>
                <a:cxn ang="0">
                  <a:pos x="6395" y="1992"/>
                </a:cxn>
                <a:cxn ang="0">
                  <a:pos x="6498" y="2367"/>
                </a:cxn>
                <a:cxn ang="0">
                  <a:pos x="6227" y="2632"/>
                </a:cxn>
                <a:cxn ang="0">
                  <a:pos x="6223" y="2893"/>
                </a:cxn>
                <a:cxn ang="0">
                  <a:pos x="6023" y="3112"/>
                </a:cxn>
                <a:cxn ang="0">
                  <a:pos x="6341" y="3754"/>
                </a:cxn>
                <a:cxn ang="0">
                  <a:pos x="5893" y="4122"/>
                </a:cxn>
                <a:cxn ang="0">
                  <a:pos x="5789" y="4397"/>
                </a:cxn>
                <a:cxn ang="0">
                  <a:pos x="5760" y="4661"/>
                </a:cxn>
                <a:cxn ang="0">
                  <a:pos x="5994" y="5256"/>
                </a:cxn>
                <a:cxn ang="0">
                  <a:pos x="5840" y="5536"/>
                </a:cxn>
                <a:cxn ang="0">
                  <a:pos x="5592" y="5843"/>
                </a:cxn>
                <a:cxn ang="0">
                  <a:pos x="5413" y="6407"/>
                </a:cxn>
                <a:cxn ang="0">
                  <a:pos x="5490" y="6725"/>
                </a:cxn>
                <a:cxn ang="0">
                  <a:pos x="5696" y="6947"/>
                </a:cxn>
                <a:cxn ang="0">
                  <a:pos x="5515" y="7445"/>
                </a:cxn>
                <a:cxn ang="0">
                  <a:pos x="4925" y="7760"/>
                </a:cxn>
                <a:cxn ang="0">
                  <a:pos x="4450" y="7730"/>
                </a:cxn>
                <a:cxn ang="0">
                  <a:pos x="3731" y="7853"/>
                </a:cxn>
              </a:cxnLst>
              <a:rect l="0" t="0" r="r" b="b"/>
              <a:pathLst>
                <a:path w="6624" h="7927">
                  <a:moveTo>
                    <a:pt x="3507" y="7845"/>
                  </a:moveTo>
                  <a:cubicBezTo>
                    <a:pt x="3395" y="7760"/>
                    <a:pt x="3384" y="7744"/>
                    <a:pt x="3333" y="7607"/>
                  </a:cubicBezTo>
                  <a:cubicBezTo>
                    <a:pt x="3303" y="7530"/>
                    <a:pt x="3245" y="7447"/>
                    <a:pt x="3029" y="7176"/>
                  </a:cubicBezTo>
                  <a:lnTo>
                    <a:pt x="2986" y="7122"/>
                  </a:lnTo>
                  <a:lnTo>
                    <a:pt x="2784" y="7208"/>
                  </a:lnTo>
                  <a:lnTo>
                    <a:pt x="2683" y="7111"/>
                  </a:lnTo>
                  <a:lnTo>
                    <a:pt x="2581" y="7013"/>
                  </a:lnTo>
                  <a:lnTo>
                    <a:pt x="2464" y="7023"/>
                  </a:lnTo>
                  <a:cubicBezTo>
                    <a:pt x="2400" y="7029"/>
                    <a:pt x="2336" y="7037"/>
                    <a:pt x="2322" y="7042"/>
                  </a:cubicBezTo>
                  <a:cubicBezTo>
                    <a:pt x="2309" y="7045"/>
                    <a:pt x="2256" y="7133"/>
                    <a:pt x="2207" y="7235"/>
                  </a:cubicBezTo>
                  <a:cubicBezTo>
                    <a:pt x="2138" y="7378"/>
                    <a:pt x="2112" y="7448"/>
                    <a:pt x="2106" y="7523"/>
                  </a:cubicBezTo>
                  <a:cubicBezTo>
                    <a:pt x="2098" y="7592"/>
                    <a:pt x="2085" y="7632"/>
                    <a:pt x="2064" y="7651"/>
                  </a:cubicBezTo>
                  <a:cubicBezTo>
                    <a:pt x="2034" y="7679"/>
                    <a:pt x="2031" y="7677"/>
                    <a:pt x="1989" y="7624"/>
                  </a:cubicBezTo>
                  <a:cubicBezTo>
                    <a:pt x="1959" y="7587"/>
                    <a:pt x="1936" y="7573"/>
                    <a:pt x="1919" y="7581"/>
                  </a:cubicBezTo>
                  <a:cubicBezTo>
                    <a:pt x="1869" y="7599"/>
                    <a:pt x="1643" y="7755"/>
                    <a:pt x="1586" y="7811"/>
                  </a:cubicBezTo>
                  <a:lnTo>
                    <a:pt x="1528" y="7866"/>
                  </a:lnTo>
                  <a:lnTo>
                    <a:pt x="1479" y="7823"/>
                  </a:lnTo>
                  <a:cubicBezTo>
                    <a:pt x="1418" y="7773"/>
                    <a:pt x="1416" y="7760"/>
                    <a:pt x="1453" y="7397"/>
                  </a:cubicBezTo>
                  <a:cubicBezTo>
                    <a:pt x="1467" y="7256"/>
                    <a:pt x="1474" y="7131"/>
                    <a:pt x="1471" y="7120"/>
                  </a:cubicBezTo>
                  <a:cubicBezTo>
                    <a:pt x="1466" y="7109"/>
                    <a:pt x="1439" y="7095"/>
                    <a:pt x="1411" y="7088"/>
                  </a:cubicBezTo>
                  <a:cubicBezTo>
                    <a:pt x="1376" y="7080"/>
                    <a:pt x="1344" y="7051"/>
                    <a:pt x="1298" y="6989"/>
                  </a:cubicBezTo>
                  <a:cubicBezTo>
                    <a:pt x="1240" y="6911"/>
                    <a:pt x="1234" y="6893"/>
                    <a:pt x="1242" y="6839"/>
                  </a:cubicBezTo>
                  <a:cubicBezTo>
                    <a:pt x="1247" y="6807"/>
                    <a:pt x="1256" y="6767"/>
                    <a:pt x="1261" y="6754"/>
                  </a:cubicBezTo>
                  <a:cubicBezTo>
                    <a:pt x="1267" y="6736"/>
                    <a:pt x="1250" y="6715"/>
                    <a:pt x="1197" y="6683"/>
                  </a:cubicBezTo>
                  <a:cubicBezTo>
                    <a:pt x="1152" y="6656"/>
                    <a:pt x="1125" y="6627"/>
                    <a:pt x="1123" y="6610"/>
                  </a:cubicBezTo>
                  <a:cubicBezTo>
                    <a:pt x="1123" y="6576"/>
                    <a:pt x="1063" y="6464"/>
                    <a:pt x="1000" y="6379"/>
                  </a:cubicBezTo>
                  <a:cubicBezTo>
                    <a:pt x="973" y="6341"/>
                    <a:pt x="944" y="6325"/>
                    <a:pt x="898" y="6317"/>
                  </a:cubicBezTo>
                  <a:cubicBezTo>
                    <a:pt x="839" y="6307"/>
                    <a:pt x="835" y="6306"/>
                    <a:pt x="861" y="6279"/>
                  </a:cubicBezTo>
                  <a:cubicBezTo>
                    <a:pt x="882" y="6255"/>
                    <a:pt x="883" y="6240"/>
                    <a:pt x="869" y="6195"/>
                  </a:cubicBezTo>
                  <a:cubicBezTo>
                    <a:pt x="835" y="6096"/>
                    <a:pt x="818" y="6090"/>
                    <a:pt x="579" y="6083"/>
                  </a:cubicBezTo>
                  <a:lnTo>
                    <a:pt x="363" y="6080"/>
                  </a:lnTo>
                  <a:lnTo>
                    <a:pt x="359" y="6003"/>
                  </a:lnTo>
                  <a:cubicBezTo>
                    <a:pt x="355" y="5954"/>
                    <a:pt x="365" y="5904"/>
                    <a:pt x="387" y="5855"/>
                  </a:cubicBezTo>
                  <a:cubicBezTo>
                    <a:pt x="405" y="5813"/>
                    <a:pt x="419" y="5765"/>
                    <a:pt x="419" y="5749"/>
                  </a:cubicBezTo>
                  <a:cubicBezTo>
                    <a:pt x="419" y="5731"/>
                    <a:pt x="386" y="5671"/>
                    <a:pt x="346" y="5615"/>
                  </a:cubicBezTo>
                  <a:cubicBezTo>
                    <a:pt x="287" y="5531"/>
                    <a:pt x="271" y="5493"/>
                    <a:pt x="259" y="5410"/>
                  </a:cubicBezTo>
                  <a:cubicBezTo>
                    <a:pt x="242" y="5293"/>
                    <a:pt x="231" y="5256"/>
                    <a:pt x="210" y="5256"/>
                  </a:cubicBezTo>
                  <a:cubicBezTo>
                    <a:pt x="173" y="5256"/>
                    <a:pt x="181" y="5205"/>
                    <a:pt x="229" y="5139"/>
                  </a:cubicBezTo>
                  <a:lnTo>
                    <a:pt x="280" y="5066"/>
                  </a:lnTo>
                  <a:lnTo>
                    <a:pt x="221" y="4765"/>
                  </a:lnTo>
                  <a:lnTo>
                    <a:pt x="163" y="4464"/>
                  </a:lnTo>
                  <a:lnTo>
                    <a:pt x="82" y="4383"/>
                  </a:lnTo>
                  <a:lnTo>
                    <a:pt x="0" y="4299"/>
                  </a:lnTo>
                  <a:lnTo>
                    <a:pt x="91" y="4208"/>
                  </a:lnTo>
                  <a:cubicBezTo>
                    <a:pt x="178" y="4122"/>
                    <a:pt x="187" y="4117"/>
                    <a:pt x="245" y="4123"/>
                  </a:cubicBezTo>
                  <a:cubicBezTo>
                    <a:pt x="330" y="4136"/>
                    <a:pt x="347" y="4107"/>
                    <a:pt x="370" y="3928"/>
                  </a:cubicBezTo>
                  <a:cubicBezTo>
                    <a:pt x="381" y="3843"/>
                    <a:pt x="394" y="3763"/>
                    <a:pt x="399" y="3747"/>
                  </a:cubicBezTo>
                  <a:cubicBezTo>
                    <a:pt x="402" y="3731"/>
                    <a:pt x="453" y="3666"/>
                    <a:pt x="509" y="3603"/>
                  </a:cubicBezTo>
                  <a:cubicBezTo>
                    <a:pt x="565" y="3539"/>
                    <a:pt x="611" y="3475"/>
                    <a:pt x="611" y="3461"/>
                  </a:cubicBezTo>
                  <a:cubicBezTo>
                    <a:pt x="611" y="3416"/>
                    <a:pt x="365" y="3059"/>
                    <a:pt x="291" y="2995"/>
                  </a:cubicBezTo>
                  <a:cubicBezTo>
                    <a:pt x="226" y="2939"/>
                    <a:pt x="219" y="2927"/>
                    <a:pt x="187" y="2779"/>
                  </a:cubicBezTo>
                  <a:cubicBezTo>
                    <a:pt x="168" y="2695"/>
                    <a:pt x="155" y="2613"/>
                    <a:pt x="159" y="2600"/>
                  </a:cubicBezTo>
                  <a:cubicBezTo>
                    <a:pt x="165" y="2575"/>
                    <a:pt x="263" y="2504"/>
                    <a:pt x="291" y="2504"/>
                  </a:cubicBezTo>
                  <a:cubicBezTo>
                    <a:pt x="299" y="2504"/>
                    <a:pt x="322" y="2533"/>
                    <a:pt x="339" y="2568"/>
                  </a:cubicBezTo>
                  <a:cubicBezTo>
                    <a:pt x="383" y="2653"/>
                    <a:pt x="419" y="2651"/>
                    <a:pt x="464" y="2560"/>
                  </a:cubicBezTo>
                  <a:cubicBezTo>
                    <a:pt x="507" y="2471"/>
                    <a:pt x="541" y="2450"/>
                    <a:pt x="706" y="2408"/>
                  </a:cubicBezTo>
                  <a:cubicBezTo>
                    <a:pt x="840" y="2376"/>
                    <a:pt x="867" y="2376"/>
                    <a:pt x="867" y="2415"/>
                  </a:cubicBezTo>
                  <a:cubicBezTo>
                    <a:pt x="867" y="2448"/>
                    <a:pt x="962" y="2520"/>
                    <a:pt x="1005" y="2520"/>
                  </a:cubicBezTo>
                  <a:cubicBezTo>
                    <a:pt x="1026" y="2520"/>
                    <a:pt x="1128" y="2485"/>
                    <a:pt x="1232" y="2442"/>
                  </a:cubicBezTo>
                  <a:cubicBezTo>
                    <a:pt x="1335" y="2399"/>
                    <a:pt x="1435" y="2359"/>
                    <a:pt x="1455" y="2354"/>
                  </a:cubicBezTo>
                  <a:cubicBezTo>
                    <a:pt x="1507" y="2336"/>
                    <a:pt x="1511" y="2303"/>
                    <a:pt x="1467" y="2205"/>
                  </a:cubicBezTo>
                  <a:cubicBezTo>
                    <a:pt x="1421" y="2103"/>
                    <a:pt x="1419" y="2074"/>
                    <a:pt x="1450" y="2031"/>
                  </a:cubicBezTo>
                  <a:cubicBezTo>
                    <a:pt x="1469" y="2005"/>
                    <a:pt x="1490" y="2002"/>
                    <a:pt x="1594" y="2005"/>
                  </a:cubicBezTo>
                  <a:cubicBezTo>
                    <a:pt x="1711" y="2010"/>
                    <a:pt x="1719" y="2008"/>
                    <a:pt x="1773" y="1960"/>
                  </a:cubicBezTo>
                  <a:cubicBezTo>
                    <a:pt x="1803" y="1935"/>
                    <a:pt x="1835" y="1912"/>
                    <a:pt x="1842" y="1912"/>
                  </a:cubicBezTo>
                  <a:cubicBezTo>
                    <a:pt x="1850" y="1912"/>
                    <a:pt x="1930" y="1978"/>
                    <a:pt x="2021" y="2059"/>
                  </a:cubicBezTo>
                  <a:cubicBezTo>
                    <a:pt x="2147" y="2175"/>
                    <a:pt x="2178" y="2208"/>
                    <a:pt x="2154" y="2213"/>
                  </a:cubicBezTo>
                  <a:cubicBezTo>
                    <a:pt x="2120" y="2219"/>
                    <a:pt x="2083" y="2245"/>
                    <a:pt x="2083" y="2264"/>
                  </a:cubicBezTo>
                  <a:cubicBezTo>
                    <a:pt x="2083" y="2271"/>
                    <a:pt x="2139" y="2317"/>
                    <a:pt x="2207" y="2368"/>
                  </a:cubicBezTo>
                  <a:cubicBezTo>
                    <a:pt x="2315" y="2450"/>
                    <a:pt x="2359" y="2471"/>
                    <a:pt x="2546" y="2531"/>
                  </a:cubicBezTo>
                  <a:cubicBezTo>
                    <a:pt x="2832" y="2623"/>
                    <a:pt x="2834" y="2621"/>
                    <a:pt x="2751" y="2371"/>
                  </a:cubicBezTo>
                  <a:cubicBezTo>
                    <a:pt x="2719" y="2272"/>
                    <a:pt x="2691" y="2178"/>
                    <a:pt x="2691" y="2163"/>
                  </a:cubicBezTo>
                  <a:cubicBezTo>
                    <a:pt x="2691" y="2141"/>
                    <a:pt x="2712" y="2138"/>
                    <a:pt x="2840" y="2141"/>
                  </a:cubicBezTo>
                  <a:lnTo>
                    <a:pt x="2987" y="2144"/>
                  </a:lnTo>
                  <a:lnTo>
                    <a:pt x="3019" y="2051"/>
                  </a:lnTo>
                  <a:cubicBezTo>
                    <a:pt x="3037" y="2002"/>
                    <a:pt x="3061" y="1957"/>
                    <a:pt x="3074" y="1952"/>
                  </a:cubicBezTo>
                  <a:cubicBezTo>
                    <a:pt x="3087" y="1947"/>
                    <a:pt x="3141" y="1938"/>
                    <a:pt x="3194" y="1933"/>
                  </a:cubicBezTo>
                  <a:cubicBezTo>
                    <a:pt x="3320" y="1920"/>
                    <a:pt x="3351" y="1904"/>
                    <a:pt x="3339" y="1859"/>
                  </a:cubicBezTo>
                  <a:cubicBezTo>
                    <a:pt x="3331" y="1832"/>
                    <a:pt x="3347" y="1808"/>
                    <a:pt x="3403" y="1754"/>
                  </a:cubicBezTo>
                  <a:cubicBezTo>
                    <a:pt x="3443" y="1715"/>
                    <a:pt x="3475" y="1679"/>
                    <a:pt x="3475" y="1671"/>
                  </a:cubicBezTo>
                  <a:cubicBezTo>
                    <a:pt x="3475" y="1663"/>
                    <a:pt x="3426" y="1618"/>
                    <a:pt x="3363" y="1573"/>
                  </a:cubicBezTo>
                  <a:cubicBezTo>
                    <a:pt x="3248" y="1490"/>
                    <a:pt x="3242" y="1480"/>
                    <a:pt x="3231" y="1347"/>
                  </a:cubicBezTo>
                  <a:cubicBezTo>
                    <a:pt x="3223" y="1258"/>
                    <a:pt x="3229" y="1248"/>
                    <a:pt x="3360" y="1175"/>
                  </a:cubicBezTo>
                  <a:cubicBezTo>
                    <a:pt x="3648" y="1011"/>
                    <a:pt x="3835" y="895"/>
                    <a:pt x="3931" y="815"/>
                  </a:cubicBezTo>
                  <a:cubicBezTo>
                    <a:pt x="4029" y="735"/>
                    <a:pt x="4047" y="727"/>
                    <a:pt x="4106" y="731"/>
                  </a:cubicBezTo>
                  <a:cubicBezTo>
                    <a:pt x="4176" y="736"/>
                    <a:pt x="4175" y="733"/>
                    <a:pt x="4152" y="842"/>
                  </a:cubicBezTo>
                  <a:cubicBezTo>
                    <a:pt x="4147" y="867"/>
                    <a:pt x="4152" y="887"/>
                    <a:pt x="4167" y="891"/>
                  </a:cubicBezTo>
                  <a:cubicBezTo>
                    <a:pt x="4189" y="899"/>
                    <a:pt x="4704" y="791"/>
                    <a:pt x="4736" y="770"/>
                  </a:cubicBezTo>
                  <a:cubicBezTo>
                    <a:pt x="4747" y="763"/>
                    <a:pt x="4816" y="637"/>
                    <a:pt x="4891" y="490"/>
                  </a:cubicBezTo>
                  <a:lnTo>
                    <a:pt x="5027" y="221"/>
                  </a:lnTo>
                  <a:lnTo>
                    <a:pt x="5155" y="154"/>
                  </a:lnTo>
                  <a:cubicBezTo>
                    <a:pt x="5282" y="88"/>
                    <a:pt x="5285" y="88"/>
                    <a:pt x="5375" y="104"/>
                  </a:cubicBezTo>
                  <a:cubicBezTo>
                    <a:pt x="5443" y="117"/>
                    <a:pt x="5475" y="133"/>
                    <a:pt x="5503" y="165"/>
                  </a:cubicBezTo>
                  <a:cubicBezTo>
                    <a:pt x="5522" y="189"/>
                    <a:pt x="5539" y="215"/>
                    <a:pt x="5539" y="221"/>
                  </a:cubicBezTo>
                  <a:cubicBezTo>
                    <a:pt x="5539" y="226"/>
                    <a:pt x="5554" y="235"/>
                    <a:pt x="5571" y="242"/>
                  </a:cubicBezTo>
                  <a:cubicBezTo>
                    <a:pt x="5619" y="256"/>
                    <a:pt x="5792" y="133"/>
                    <a:pt x="5821" y="63"/>
                  </a:cubicBezTo>
                  <a:cubicBezTo>
                    <a:pt x="5848" y="0"/>
                    <a:pt x="5845" y="0"/>
                    <a:pt x="6008" y="66"/>
                  </a:cubicBezTo>
                  <a:cubicBezTo>
                    <a:pt x="6104" y="104"/>
                    <a:pt x="6227" y="192"/>
                    <a:pt x="6227" y="219"/>
                  </a:cubicBezTo>
                  <a:cubicBezTo>
                    <a:pt x="6227" y="229"/>
                    <a:pt x="6213" y="255"/>
                    <a:pt x="6195" y="277"/>
                  </a:cubicBezTo>
                  <a:cubicBezTo>
                    <a:pt x="6178" y="299"/>
                    <a:pt x="6163" y="339"/>
                    <a:pt x="6163" y="365"/>
                  </a:cubicBezTo>
                  <a:cubicBezTo>
                    <a:pt x="6163" y="421"/>
                    <a:pt x="6143" y="463"/>
                    <a:pt x="6082" y="535"/>
                  </a:cubicBezTo>
                  <a:cubicBezTo>
                    <a:pt x="6040" y="581"/>
                    <a:pt x="6035" y="597"/>
                    <a:pt x="6035" y="701"/>
                  </a:cubicBezTo>
                  <a:cubicBezTo>
                    <a:pt x="6035" y="799"/>
                    <a:pt x="6042" y="824"/>
                    <a:pt x="6067" y="847"/>
                  </a:cubicBezTo>
                  <a:cubicBezTo>
                    <a:pt x="6085" y="863"/>
                    <a:pt x="6103" y="888"/>
                    <a:pt x="6107" y="904"/>
                  </a:cubicBezTo>
                  <a:cubicBezTo>
                    <a:pt x="6123" y="955"/>
                    <a:pt x="6231" y="989"/>
                    <a:pt x="6344" y="976"/>
                  </a:cubicBezTo>
                  <a:lnTo>
                    <a:pt x="6447" y="965"/>
                  </a:lnTo>
                  <a:lnTo>
                    <a:pt x="6535" y="1063"/>
                  </a:lnTo>
                  <a:lnTo>
                    <a:pt x="6624" y="1162"/>
                  </a:lnTo>
                  <a:lnTo>
                    <a:pt x="6605" y="1245"/>
                  </a:lnTo>
                  <a:cubicBezTo>
                    <a:pt x="6587" y="1322"/>
                    <a:pt x="6583" y="1328"/>
                    <a:pt x="6531" y="1336"/>
                  </a:cubicBezTo>
                  <a:cubicBezTo>
                    <a:pt x="6490" y="1343"/>
                    <a:pt x="6475" y="1354"/>
                    <a:pt x="6467" y="1383"/>
                  </a:cubicBezTo>
                  <a:cubicBezTo>
                    <a:pt x="6461" y="1410"/>
                    <a:pt x="6418" y="1448"/>
                    <a:pt x="6336" y="1503"/>
                  </a:cubicBezTo>
                  <a:cubicBezTo>
                    <a:pt x="6267" y="1547"/>
                    <a:pt x="6213" y="1594"/>
                    <a:pt x="6213" y="1608"/>
                  </a:cubicBezTo>
                  <a:cubicBezTo>
                    <a:pt x="6211" y="1621"/>
                    <a:pt x="6237" y="1648"/>
                    <a:pt x="6269" y="1669"/>
                  </a:cubicBezTo>
                  <a:cubicBezTo>
                    <a:pt x="6315" y="1699"/>
                    <a:pt x="6325" y="1712"/>
                    <a:pt x="6315" y="1741"/>
                  </a:cubicBezTo>
                  <a:cubicBezTo>
                    <a:pt x="6285" y="1839"/>
                    <a:pt x="6287" y="1845"/>
                    <a:pt x="6346" y="1882"/>
                  </a:cubicBezTo>
                  <a:cubicBezTo>
                    <a:pt x="6402" y="1919"/>
                    <a:pt x="6405" y="1922"/>
                    <a:pt x="6395" y="1992"/>
                  </a:cubicBezTo>
                  <a:cubicBezTo>
                    <a:pt x="6386" y="2064"/>
                    <a:pt x="6387" y="2067"/>
                    <a:pt x="6474" y="2160"/>
                  </a:cubicBezTo>
                  <a:cubicBezTo>
                    <a:pt x="6523" y="2213"/>
                    <a:pt x="6563" y="2264"/>
                    <a:pt x="6563" y="2274"/>
                  </a:cubicBezTo>
                  <a:cubicBezTo>
                    <a:pt x="6563" y="2283"/>
                    <a:pt x="6535" y="2325"/>
                    <a:pt x="6498" y="2367"/>
                  </a:cubicBezTo>
                  <a:cubicBezTo>
                    <a:pt x="6442" y="2429"/>
                    <a:pt x="6434" y="2448"/>
                    <a:pt x="6439" y="2498"/>
                  </a:cubicBezTo>
                  <a:cubicBezTo>
                    <a:pt x="6445" y="2554"/>
                    <a:pt x="6445" y="2554"/>
                    <a:pt x="6392" y="2544"/>
                  </a:cubicBezTo>
                  <a:cubicBezTo>
                    <a:pt x="6343" y="2535"/>
                    <a:pt x="6328" y="2543"/>
                    <a:pt x="6227" y="2632"/>
                  </a:cubicBezTo>
                  <a:cubicBezTo>
                    <a:pt x="6165" y="2687"/>
                    <a:pt x="6115" y="2739"/>
                    <a:pt x="6115" y="2751"/>
                  </a:cubicBezTo>
                  <a:cubicBezTo>
                    <a:pt x="6115" y="2760"/>
                    <a:pt x="6141" y="2794"/>
                    <a:pt x="6171" y="2824"/>
                  </a:cubicBezTo>
                  <a:cubicBezTo>
                    <a:pt x="6203" y="2855"/>
                    <a:pt x="6226" y="2885"/>
                    <a:pt x="6223" y="2893"/>
                  </a:cubicBezTo>
                  <a:cubicBezTo>
                    <a:pt x="6221" y="2899"/>
                    <a:pt x="6176" y="2930"/>
                    <a:pt x="6123" y="2957"/>
                  </a:cubicBezTo>
                  <a:lnTo>
                    <a:pt x="6027" y="3008"/>
                  </a:lnTo>
                  <a:lnTo>
                    <a:pt x="6023" y="3112"/>
                  </a:lnTo>
                  <a:cubicBezTo>
                    <a:pt x="6016" y="3259"/>
                    <a:pt x="6079" y="3391"/>
                    <a:pt x="6218" y="3523"/>
                  </a:cubicBezTo>
                  <a:lnTo>
                    <a:pt x="6319" y="3621"/>
                  </a:lnTo>
                  <a:lnTo>
                    <a:pt x="6341" y="3754"/>
                  </a:lnTo>
                  <a:cubicBezTo>
                    <a:pt x="6373" y="3944"/>
                    <a:pt x="6376" y="3936"/>
                    <a:pt x="6285" y="3936"/>
                  </a:cubicBezTo>
                  <a:cubicBezTo>
                    <a:pt x="6207" y="3936"/>
                    <a:pt x="6205" y="3936"/>
                    <a:pt x="6168" y="4010"/>
                  </a:cubicBezTo>
                  <a:cubicBezTo>
                    <a:pt x="6122" y="4103"/>
                    <a:pt x="6067" y="4125"/>
                    <a:pt x="5893" y="4122"/>
                  </a:cubicBezTo>
                  <a:cubicBezTo>
                    <a:pt x="5775" y="4119"/>
                    <a:pt x="5770" y="4120"/>
                    <a:pt x="5743" y="4165"/>
                  </a:cubicBezTo>
                  <a:cubicBezTo>
                    <a:pt x="5728" y="4192"/>
                    <a:pt x="5715" y="4223"/>
                    <a:pt x="5715" y="4235"/>
                  </a:cubicBezTo>
                  <a:cubicBezTo>
                    <a:pt x="5715" y="4248"/>
                    <a:pt x="5749" y="4320"/>
                    <a:pt x="5789" y="4397"/>
                  </a:cubicBezTo>
                  <a:lnTo>
                    <a:pt x="5861" y="4536"/>
                  </a:lnTo>
                  <a:lnTo>
                    <a:pt x="5811" y="4599"/>
                  </a:lnTo>
                  <a:lnTo>
                    <a:pt x="5760" y="4661"/>
                  </a:lnTo>
                  <a:lnTo>
                    <a:pt x="5786" y="4781"/>
                  </a:lnTo>
                  <a:cubicBezTo>
                    <a:pt x="5808" y="4895"/>
                    <a:pt x="5819" y="4914"/>
                    <a:pt x="5939" y="5066"/>
                  </a:cubicBezTo>
                  <a:cubicBezTo>
                    <a:pt x="6071" y="5232"/>
                    <a:pt x="6077" y="5255"/>
                    <a:pt x="5994" y="5256"/>
                  </a:cubicBezTo>
                  <a:cubicBezTo>
                    <a:pt x="5957" y="5256"/>
                    <a:pt x="5939" y="5312"/>
                    <a:pt x="5939" y="5440"/>
                  </a:cubicBezTo>
                  <a:lnTo>
                    <a:pt x="5939" y="5504"/>
                  </a:lnTo>
                  <a:lnTo>
                    <a:pt x="5840" y="5536"/>
                  </a:lnTo>
                  <a:lnTo>
                    <a:pt x="5739" y="5568"/>
                  </a:lnTo>
                  <a:lnTo>
                    <a:pt x="5749" y="5760"/>
                  </a:lnTo>
                  <a:lnTo>
                    <a:pt x="5592" y="5843"/>
                  </a:lnTo>
                  <a:lnTo>
                    <a:pt x="5435" y="5925"/>
                  </a:lnTo>
                  <a:lnTo>
                    <a:pt x="5442" y="6157"/>
                  </a:lnTo>
                  <a:cubicBezTo>
                    <a:pt x="5447" y="6379"/>
                    <a:pt x="5445" y="6389"/>
                    <a:pt x="5413" y="6407"/>
                  </a:cubicBezTo>
                  <a:cubicBezTo>
                    <a:pt x="5362" y="6434"/>
                    <a:pt x="5373" y="6466"/>
                    <a:pt x="5448" y="6507"/>
                  </a:cubicBezTo>
                  <a:cubicBezTo>
                    <a:pt x="5519" y="6547"/>
                    <a:pt x="5519" y="6549"/>
                    <a:pt x="5501" y="6659"/>
                  </a:cubicBezTo>
                  <a:lnTo>
                    <a:pt x="5490" y="6725"/>
                  </a:lnTo>
                  <a:lnTo>
                    <a:pt x="5594" y="6786"/>
                  </a:lnTo>
                  <a:cubicBezTo>
                    <a:pt x="5651" y="6819"/>
                    <a:pt x="5703" y="6856"/>
                    <a:pt x="5707" y="6869"/>
                  </a:cubicBezTo>
                  <a:cubicBezTo>
                    <a:pt x="5712" y="6882"/>
                    <a:pt x="5707" y="6917"/>
                    <a:pt x="5696" y="6947"/>
                  </a:cubicBezTo>
                  <a:cubicBezTo>
                    <a:pt x="5679" y="6994"/>
                    <a:pt x="5682" y="7021"/>
                    <a:pt x="5712" y="7139"/>
                  </a:cubicBezTo>
                  <a:cubicBezTo>
                    <a:pt x="5752" y="7296"/>
                    <a:pt x="5749" y="7307"/>
                    <a:pt x="5643" y="7335"/>
                  </a:cubicBezTo>
                  <a:cubicBezTo>
                    <a:pt x="5583" y="7349"/>
                    <a:pt x="5567" y="7363"/>
                    <a:pt x="5515" y="7445"/>
                  </a:cubicBezTo>
                  <a:cubicBezTo>
                    <a:pt x="5461" y="7533"/>
                    <a:pt x="5453" y="7541"/>
                    <a:pt x="5367" y="7560"/>
                  </a:cubicBezTo>
                  <a:cubicBezTo>
                    <a:pt x="5307" y="7575"/>
                    <a:pt x="5229" y="7615"/>
                    <a:pt x="5136" y="7677"/>
                  </a:cubicBezTo>
                  <a:cubicBezTo>
                    <a:pt x="5003" y="7767"/>
                    <a:pt x="4991" y="7771"/>
                    <a:pt x="4925" y="7760"/>
                  </a:cubicBezTo>
                  <a:cubicBezTo>
                    <a:pt x="4871" y="7752"/>
                    <a:pt x="4837" y="7759"/>
                    <a:pt x="4763" y="7791"/>
                  </a:cubicBezTo>
                  <a:cubicBezTo>
                    <a:pt x="4647" y="7843"/>
                    <a:pt x="4631" y="7842"/>
                    <a:pt x="4531" y="7781"/>
                  </a:cubicBezTo>
                  <a:lnTo>
                    <a:pt x="4450" y="7730"/>
                  </a:lnTo>
                  <a:lnTo>
                    <a:pt x="4317" y="7773"/>
                  </a:lnTo>
                  <a:cubicBezTo>
                    <a:pt x="4173" y="7819"/>
                    <a:pt x="4021" y="7829"/>
                    <a:pt x="3903" y="7797"/>
                  </a:cubicBezTo>
                  <a:cubicBezTo>
                    <a:pt x="3835" y="7779"/>
                    <a:pt x="3832" y="7779"/>
                    <a:pt x="3731" y="7853"/>
                  </a:cubicBezTo>
                  <a:cubicBezTo>
                    <a:pt x="3675" y="7895"/>
                    <a:pt x="3626" y="7927"/>
                    <a:pt x="3621" y="7927"/>
                  </a:cubicBezTo>
                  <a:cubicBezTo>
                    <a:pt x="3616" y="7927"/>
                    <a:pt x="3565" y="7890"/>
                    <a:pt x="3507" y="7845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88" name="Сахалинская область"/>
            <p:cNvSpPr>
              <a:spLocks/>
            </p:cNvSpPr>
            <p:nvPr/>
          </p:nvSpPr>
          <p:spPr bwMode="auto">
            <a:xfrm>
              <a:off x="14195425" y="3502971"/>
              <a:ext cx="1323975" cy="1381938"/>
            </a:xfrm>
            <a:custGeom>
              <a:avLst/>
              <a:gdLst/>
              <a:ahLst/>
              <a:cxnLst>
                <a:cxn ang="0">
                  <a:pos x="1870" y="2283"/>
                </a:cxn>
                <a:cxn ang="0">
                  <a:pos x="1792" y="2232"/>
                </a:cxn>
                <a:cxn ang="0">
                  <a:pos x="1502" y="1825"/>
                </a:cxn>
                <a:cxn ang="0">
                  <a:pos x="1360" y="1656"/>
                </a:cxn>
                <a:cxn ang="0">
                  <a:pos x="1005" y="1277"/>
                </a:cxn>
                <a:cxn ang="0">
                  <a:pos x="718" y="929"/>
                </a:cxn>
                <a:cxn ang="0">
                  <a:pos x="589" y="869"/>
                </a:cxn>
                <a:cxn ang="0">
                  <a:pos x="248" y="566"/>
                </a:cxn>
                <a:cxn ang="0">
                  <a:pos x="194" y="339"/>
                </a:cxn>
                <a:cxn ang="0">
                  <a:pos x="205" y="233"/>
                </a:cxn>
                <a:cxn ang="0">
                  <a:pos x="62" y="97"/>
                </a:cxn>
                <a:cxn ang="0">
                  <a:pos x="43" y="16"/>
                </a:cxn>
                <a:cxn ang="0">
                  <a:pos x="174" y="105"/>
                </a:cxn>
                <a:cxn ang="0">
                  <a:pos x="406" y="326"/>
                </a:cxn>
                <a:cxn ang="0">
                  <a:pos x="560" y="499"/>
                </a:cxn>
                <a:cxn ang="0">
                  <a:pos x="875" y="720"/>
                </a:cxn>
                <a:cxn ang="0">
                  <a:pos x="1533" y="1094"/>
                </a:cxn>
                <a:cxn ang="0">
                  <a:pos x="1442" y="1157"/>
                </a:cxn>
                <a:cxn ang="0">
                  <a:pos x="1325" y="1229"/>
                </a:cxn>
                <a:cxn ang="0">
                  <a:pos x="1398" y="1441"/>
                </a:cxn>
                <a:cxn ang="0">
                  <a:pos x="1522" y="1720"/>
                </a:cxn>
                <a:cxn ang="0">
                  <a:pos x="1914" y="1942"/>
                </a:cxn>
                <a:cxn ang="0">
                  <a:pos x="2125" y="2069"/>
                </a:cxn>
                <a:cxn ang="0">
                  <a:pos x="1990" y="2054"/>
                </a:cxn>
                <a:cxn ang="0">
                  <a:pos x="1882" y="2061"/>
                </a:cxn>
                <a:cxn ang="0">
                  <a:pos x="1936" y="2257"/>
                </a:cxn>
                <a:cxn ang="0">
                  <a:pos x="1870" y="2283"/>
                </a:cxn>
              </a:cxnLst>
              <a:rect l="0" t="0" r="r" b="b"/>
              <a:pathLst>
                <a:path w="2222" h="2325">
                  <a:moveTo>
                    <a:pt x="1870" y="2283"/>
                  </a:moveTo>
                  <a:cubicBezTo>
                    <a:pt x="1845" y="2269"/>
                    <a:pt x="1810" y="2246"/>
                    <a:pt x="1792" y="2232"/>
                  </a:cubicBezTo>
                  <a:cubicBezTo>
                    <a:pt x="1731" y="2179"/>
                    <a:pt x="1576" y="1961"/>
                    <a:pt x="1502" y="1825"/>
                  </a:cubicBezTo>
                  <a:cubicBezTo>
                    <a:pt x="1437" y="1704"/>
                    <a:pt x="1419" y="1681"/>
                    <a:pt x="1360" y="1656"/>
                  </a:cubicBezTo>
                  <a:cubicBezTo>
                    <a:pt x="1304" y="1632"/>
                    <a:pt x="1238" y="1561"/>
                    <a:pt x="1005" y="1277"/>
                  </a:cubicBezTo>
                  <a:lnTo>
                    <a:pt x="718" y="929"/>
                  </a:lnTo>
                  <a:lnTo>
                    <a:pt x="589" y="869"/>
                  </a:lnTo>
                  <a:cubicBezTo>
                    <a:pt x="427" y="795"/>
                    <a:pt x="350" y="726"/>
                    <a:pt x="248" y="566"/>
                  </a:cubicBezTo>
                  <a:cubicBezTo>
                    <a:pt x="162" y="432"/>
                    <a:pt x="150" y="385"/>
                    <a:pt x="194" y="339"/>
                  </a:cubicBezTo>
                  <a:cubicBezTo>
                    <a:pt x="214" y="315"/>
                    <a:pt x="218" y="296"/>
                    <a:pt x="205" y="233"/>
                  </a:cubicBezTo>
                  <a:cubicBezTo>
                    <a:pt x="190" y="157"/>
                    <a:pt x="184" y="150"/>
                    <a:pt x="62" y="97"/>
                  </a:cubicBezTo>
                  <a:cubicBezTo>
                    <a:pt x="8" y="75"/>
                    <a:pt x="0" y="41"/>
                    <a:pt x="43" y="16"/>
                  </a:cubicBezTo>
                  <a:cubicBezTo>
                    <a:pt x="67" y="0"/>
                    <a:pt x="86" y="14"/>
                    <a:pt x="174" y="105"/>
                  </a:cubicBezTo>
                  <a:cubicBezTo>
                    <a:pt x="230" y="165"/>
                    <a:pt x="334" y="264"/>
                    <a:pt x="406" y="326"/>
                  </a:cubicBezTo>
                  <a:cubicBezTo>
                    <a:pt x="488" y="398"/>
                    <a:pt x="544" y="462"/>
                    <a:pt x="560" y="499"/>
                  </a:cubicBezTo>
                  <a:cubicBezTo>
                    <a:pt x="581" y="553"/>
                    <a:pt x="611" y="574"/>
                    <a:pt x="875" y="720"/>
                  </a:cubicBezTo>
                  <a:cubicBezTo>
                    <a:pt x="1373" y="997"/>
                    <a:pt x="1518" y="1080"/>
                    <a:pt x="1533" y="1094"/>
                  </a:cubicBezTo>
                  <a:cubicBezTo>
                    <a:pt x="1542" y="1102"/>
                    <a:pt x="1506" y="1128"/>
                    <a:pt x="1442" y="1157"/>
                  </a:cubicBezTo>
                  <a:cubicBezTo>
                    <a:pt x="1382" y="1184"/>
                    <a:pt x="1330" y="1216"/>
                    <a:pt x="1325" y="1229"/>
                  </a:cubicBezTo>
                  <a:cubicBezTo>
                    <a:pt x="1320" y="1241"/>
                    <a:pt x="1354" y="1337"/>
                    <a:pt x="1398" y="1441"/>
                  </a:cubicBezTo>
                  <a:cubicBezTo>
                    <a:pt x="1445" y="1545"/>
                    <a:pt x="1499" y="1670"/>
                    <a:pt x="1522" y="1720"/>
                  </a:cubicBezTo>
                  <a:cubicBezTo>
                    <a:pt x="1568" y="1825"/>
                    <a:pt x="1581" y="1832"/>
                    <a:pt x="1914" y="1942"/>
                  </a:cubicBezTo>
                  <a:cubicBezTo>
                    <a:pt x="2120" y="2009"/>
                    <a:pt x="2222" y="2070"/>
                    <a:pt x="2125" y="2069"/>
                  </a:cubicBezTo>
                  <a:cubicBezTo>
                    <a:pt x="2099" y="2069"/>
                    <a:pt x="2038" y="2062"/>
                    <a:pt x="1990" y="2054"/>
                  </a:cubicBezTo>
                  <a:cubicBezTo>
                    <a:pt x="1926" y="2045"/>
                    <a:pt x="1896" y="2046"/>
                    <a:pt x="1882" y="2061"/>
                  </a:cubicBezTo>
                  <a:cubicBezTo>
                    <a:pt x="1859" y="2081"/>
                    <a:pt x="1858" y="2077"/>
                    <a:pt x="1936" y="2257"/>
                  </a:cubicBezTo>
                  <a:cubicBezTo>
                    <a:pt x="1963" y="2318"/>
                    <a:pt x="1947" y="2325"/>
                    <a:pt x="1870" y="228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99" name="Хабаровский край"/>
            <p:cNvSpPr>
              <a:spLocks/>
            </p:cNvSpPr>
            <p:nvPr/>
          </p:nvSpPr>
          <p:spPr bwMode="auto">
            <a:xfrm>
              <a:off x="12642850" y="2054319"/>
              <a:ext cx="2143125" cy="3469140"/>
            </a:xfrm>
            <a:custGeom>
              <a:avLst/>
              <a:gdLst/>
              <a:ahLst/>
              <a:cxnLst>
                <a:cxn ang="0">
                  <a:pos x="2704" y="5411"/>
                </a:cxn>
                <a:cxn ang="0">
                  <a:pos x="2416" y="5249"/>
                </a:cxn>
                <a:cxn ang="0">
                  <a:pos x="1936" y="5320"/>
                </a:cxn>
                <a:cxn ang="0">
                  <a:pos x="1654" y="5256"/>
                </a:cxn>
                <a:cxn ang="0">
                  <a:pos x="1323" y="4889"/>
                </a:cxn>
                <a:cxn ang="0">
                  <a:pos x="1472" y="4379"/>
                </a:cxn>
                <a:cxn ang="0">
                  <a:pos x="1558" y="4155"/>
                </a:cxn>
                <a:cxn ang="0">
                  <a:pos x="1400" y="3784"/>
                </a:cxn>
                <a:cxn ang="0">
                  <a:pos x="1096" y="4104"/>
                </a:cxn>
                <a:cxn ang="0">
                  <a:pos x="699" y="4120"/>
                </a:cxn>
                <a:cxn ang="0">
                  <a:pos x="757" y="3476"/>
                </a:cxn>
                <a:cxn ang="0">
                  <a:pos x="486" y="3454"/>
                </a:cxn>
                <a:cxn ang="0">
                  <a:pos x="302" y="3248"/>
                </a:cxn>
                <a:cxn ang="0">
                  <a:pos x="104" y="2953"/>
                </a:cxn>
                <a:cxn ang="0">
                  <a:pos x="35" y="2491"/>
                </a:cxn>
                <a:cxn ang="0">
                  <a:pos x="342" y="2104"/>
                </a:cxn>
                <a:cxn ang="0">
                  <a:pos x="534" y="1849"/>
                </a:cxn>
                <a:cxn ang="0">
                  <a:pos x="522" y="1340"/>
                </a:cxn>
                <a:cxn ang="0">
                  <a:pos x="398" y="721"/>
                </a:cxn>
                <a:cxn ang="0">
                  <a:pos x="467" y="478"/>
                </a:cxn>
                <a:cxn ang="0">
                  <a:pos x="790" y="289"/>
                </a:cxn>
                <a:cxn ang="0">
                  <a:pos x="957" y="121"/>
                </a:cxn>
                <a:cxn ang="0">
                  <a:pos x="1437" y="166"/>
                </a:cxn>
                <a:cxn ang="0">
                  <a:pos x="1392" y="363"/>
                </a:cxn>
                <a:cxn ang="0">
                  <a:pos x="1803" y="417"/>
                </a:cxn>
                <a:cxn ang="0">
                  <a:pos x="1794" y="598"/>
                </a:cxn>
                <a:cxn ang="0">
                  <a:pos x="1478" y="937"/>
                </a:cxn>
                <a:cxn ang="0">
                  <a:pos x="1302" y="1539"/>
                </a:cxn>
                <a:cxn ang="0">
                  <a:pos x="1394" y="1806"/>
                </a:cxn>
                <a:cxn ang="0">
                  <a:pos x="1320" y="2428"/>
                </a:cxn>
                <a:cxn ang="0">
                  <a:pos x="1206" y="3361"/>
                </a:cxn>
                <a:cxn ang="0">
                  <a:pos x="1581" y="3233"/>
                </a:cxn>
                <a:cxn ang="0">
                  <a:pos x="1784" y="3302"/>
                </a:cxn>
                <a:cxn ang="0">
                  <a:pos x="1949" y="3409"/>
                </a:cxn>
                <a:cxn ang="0">
                  <a:pos x="2026" y="3036"/>
                </a:cxn>
                <a:cxn ang="0">
                  <a:pos x="2459" y="2939"/>
                </a:cxn>
                <a:cxn ang="0">
                  <a:pos x="2902" y="3228"/>
                </a:cxn>
                <a:cxn ang="0">
                  <a:pos x="3458" y="4254"/>
                </a:cxn>
                <a:cxn ang="0">
                  <a:pos x="3581" y="4904"/>
                </a:cxn>
                <a:cxn ang="0">
                  <a:pos x="3155" y="4936"/>
                </a:cxn>
                <a:cxn ang="0">
                  <a:pos x="3387" y="5009"/>
                </a:cxn>
                <a:cxn ang="0">
                  <a:pos x="3341" y="5201"/>
                </a:cxn>
                <a:cxn ang="0">
                  <a:pos x="3331" y="5414"/>
                </a:cxn>
                <a:cxn ang="0">
                  <a:pos x="2944" y="5537"/>
                </a:cxn>
                <a:cxn ang="0">
                  <a:pos x="2832" y="5825"/>
                </a:cxn>
              </a:cxnLst>
              <a:rect l="0" t="0" r="r" b="b"/>
              <a:pathLst>
                <a:path w="3589" h="5825">
                  <a:moveTo>
                    <a:pt x="2792" y="5760"/>
                  </a:moveTo>
                  <a:cubicBezTo>
                    <a:pt x="2773" y="5713"/>
                    <a:pt x="2768" y="5672"/>
                    <a:pt x="2776" y="5616"/>
                  </a:cubicBezTo>
                  <a:cubicBezTo>
                    <a:pt x="2786" y="5542"/>
                    <a:pt x="2782" y="5532"/>
                    <a:pt x="2704" y="5411"/>
                  </a:cubicBezTo>
                  <a:cubicBezTo>
                    <a:pt x="2659" y="5340"/>
                    <a:pt x="2616" y="5264"/>
                    <a:pt x="2606" y="5241"/>
                  </a:cubicBezTo>
                  <a:cubicBezTo>
                    <a:pt x="2598" y="5219"/>
                    <a:pt x="2586" y="5201"/>
                    <a:pt x="2579" y="5201"/>
                  </a:cubicBezTo>
                  <a:cubicBezTo>
                    <a:pt x="2573" y="5201"/>
                    <a:pt x="2499" y="5222"/>
                    <a:pt x="2416" y="5249"/>
                  </a:cubicBezTo>
                  <a:cubicBezTo>
                    <a:pt x="2238" y="5305"/>
                    <a:pt x="2238" y="5305"/>
                    <a:pt x="2157" y="5264"/>
                  </a:cubicBezTo>
                  <a:lnTo>
                    <a:pt x="2093" y="5232"/>
                  </a:lnTo>
                  <a:lnTo>
                    <a:pt x="1936" y="5320"/>
                  </a:lnTo>
                  <a:cubicBezTo>
                    <a:pt x="1848" y="5369"/>
                    <a:pt x="1773" y="5409"/>
                    <a:pt x="1768" y="5409"/>
                  </a:cubicBezTo>
                  <a:cubicBezTo>
                    <a:pt x="1763" y="5409"/>
                    <a:pt x="1758" y="5398"/>
                    <a:pt x="1758" y="5384"/>
                  </a:cubicBezTo>
                  <a:cubicBezTo>
                    <a:pt x="1758" y="5369"/>
                    <a:pt x="1712" y="5312"/>
                    <a:pt x="1654" y="5256"/>
                  </a:cubicBezTo>
                  <a:cubicBezTo>
                    <a:pt x="1555" y="5158"/>
                    <a:pt x="1546" y="5153"/>
                    <a:pt x="1472" y="5153"/>
                  </a:cubicBezTo>
                  <a:cubicBezTo>
                    <a:pt x="1402" y="5153"/>
                    <a:pt x="1394" y="5148"/>
                    <a:pt x="1363" y="5092"/>
                  </a:cubicBezTo>
                  <a:cubicBezTo>
                    <a:pt x="1339" y="5049"/>
                    <a:pt x="1328" y="4995"/>
                    <a:pt x="1323" y="4889"/>
                  </a:cubicBezTo>
                  <a:cubicBezTo>
                    <a:pt x="1317" y="4753"/>
                    <a:pt x="1318" y="4739"/>
                    <a:pt x="1370" y="4628"/>
                  </a:cubicBezTo>
                  <a:cubicBezTo>
                    <a:pt x="1398" y="4564"/>
                    <a:pt x="1422" y="4494"/>
                    <a:pt x="1422" y="4472"/>
                  </a:cubicBezTo>
                  <a:cubicBezTo>
                    <a:pt x="1422" y="4451"/>
                    <a:pt x="1445" y="4409"/>
                    <a:pt x="1472" y="4379"/>
                  </a:cubicBezTo>
                  <a:cubicBezTo>
                    <a:pt x="1512" y="4332"/>
                    <a:pt x="1517" y="4316"/>
                    <a:pt x="1504" y="4291"/>
                  </a:cubicBezTo>
                  <a:cubicBezTo>
                    <a:pt x="1494" y="4273"/>
                    <a:pt x="1474" y="4251"/>
                    <a:pt x="1458" y="4243"/>
                  </a:cubicBezTo>
                  <a:cubicBezTo>
                    <a:pt x="1421" y="4220"/>
                    <a:pt x="1442" y="4203"/>
                    <a:pt x="1558" y="4155"/>
                  </a:cubicBezTo>
                  <a:cubicBezTo>
                    <a:pt x="1611" y="4134"/>
                    <a:pt x="1661" y="4107"/>
                    <a:pt x="1667" y="4094"/>
                  </a:cubicBezTo>
                  <a:cubicBezTo>
                    <a:pt x="1682" y="4070"/>
                    <a:pt x="1515" y="3697"/>
                    <a:pt x="1490" y="3697"/>
                  </a:cubicBezTo>
                  <a:cubicBezTo>
                    <a:pt x="1482" y="3697"/>
                    <a:pt x="1442" y="3736"/>
                    <a:pt x="1400" y="3784"/>
                  </a:cubicBezTo>
                  <a:cubicBezTo>
                    <a:pt x="1338" y="3856"/>
                    <a:pt x="1315" y="3872"/>
                    <a:pt x="1266" y="3876"/>
                  </a:cubicBezTo>
                  <a:cubicBezTo>
                    <a:pt x="1206" y="3881"/>
                    <a:pt x="1206" y="3881"/>
                    <a:pt x="1211" y="3947"/>
                  </a:cubicBezTo>
                  <a:cubicBezTo>
                    <a:pt x="1218" y="4012"/>
                    <a:pt x="1216" y="4014"/>
                    <a:pt x="1096" y="4104"/>
                  </a:cubicBezTo>
                  <a:cubicBezTo>
                    <a:pt x="1029" y="4153"/>
                    <a:pt x="968" y="4193"/>
                    <a:pt x="960" y="4193"/>
                  </a:cubicBezTo>
                  <a:cubicBezTo>
                    <a:pt x="952" y="4193"/>
                    <a:pt x="930" y="4166"/>
                    <a:pt x="912" y="4134"/>
                  </a:cubicBezTo>
                  <a:cubicBezTo>
                    <a:pt x="874" y="4070"/>
                    <a:pt x="858" y="4070"/>
                    <a:pt x="699" y="4120"/>
                  </a:cubicBezTo>
                  <a:cubicBezTo>
                    <a:pt x="629" y="4142"/>
                    <a:pt x="622" y="4140"/>
                    <a:pt x="622" y="4116"/>
                  </a:cubicBezTo>
                  <a:cubicBezTo>
                    <a:pt x="622" y="4041"/>
                    <a:pt x="675" y="3803"/>
                    <a:pt x="722" y="3676"/>
                  </a:cubicBezTo>
                  <a:cubicBezTo>
                    <a:pt x="763" y="3558"/>
                    <a:pt x="770" y="3524"/>
                    <a:pt x="757" y="3476"/>
                  </a:cubicBezTo>
                  <a:cubicBezTo>
                    <a:pt x="744" y="3425"/>
                    <a:pt x="733" y="3414"/>
                    <a:pt x="675" y="3393"/>
                  </a:cubicBezTo>
                  <a:lnTo>
                    <a:pt x="606" y="3369"/>
                  </a:lnTo>
                  <a:lnTo>
                    <a:pt x="486" y="3454"/>
                  </a:lnTo>
                  <a:cubicBezTo>
                    <a:pt x="421" y="3499"/>
                    <a:pt x="360" y="3537"/>
                    <a:pt x="352" y="3537"/>
                  </a:cubicBezTo>
                  <a:cubicBezTo>
                    <a:pt x="334" y="3537"/>
                    <a:pt x="286" y="3380"/>
                    <a:pt x="286" y="3321"/>
                  </a:cubicBezTo>
                  <a:cubicBezTo>
                    <a:pt x="286" y="3297"/>
                    <a:pt x="294" y="3265"/>
                    <a:pt x="302" y="3248"/>
                  </a:cubicBezTo>
                  <a:cubicBezTo>
                    <a:pt x="334" y="3188"/>
                    <a:pt x="304" y="3139"/>
                    <a:pt x="195" y="3076"/>
                  </a:cubicBezTo>
                  <a:lnTo>
                    <a:pt x="93" y="3017"/>
                  </a:lnTo>
                  <a:lnTo>
                    <a:pt x="104" y="2953"/>
                  </a:lnTo>
                  <a:cubicBezTo>
                    <a:pt x="122" y="2848"/>
                    <a:pt x="122" y="2844"/>
                    <a:pt x="58" y="2803"/>
                  </a:cubicBezTo>
                  <a:cubicBezTo>
                    <a:pt x="6" y="2768"/>
                    <a:pt x="0" y="2760"/>
                    <a:pt x="21" y="2740"/>
                  </a:cubicBezTo>
                  <a:cubicBezTo>
                    <a:pt x="38" y="2721"/>
                    <a:pt x="42" y="2673"/>
                    <a:pt x="35" y="2491"/>
                  </a:cubicBezTo>
                  <a:lnTo>
                    <a:pt x="27" y="2265"/>
                  </a:lnTo>
                  <a:lnTo>
                    <a:pt x="186" y="2184"/>
                  </a:lnTo>
                  <a:lnTo>
                    <a:pt x="342" y="2104"/>
                  </a:lnTo>
                  <a:lnTo>
                    <a:pt x="339" y="2008"/>
                  </a:lnTo>
                  <a:lnTo>
                    <a:pt x="336" y="1910"/>
                  </a:lnTo>
                  <a:lnTo>
                    <a:pt x="534" y="1849"/>
                  </a:lnTo>
                  <a:lnTo>
                    <a:pt x="550" y="1609"/>
                  </a:lnTo>
                  <a:lnTo>
                    <a:pt x="606" y="1603"/>
                  </a:lnTo>
                  <a:cubicBezTo>
                    <a:pt x="717" y="1593"/>
                    <a:pt x="715" y="1590"/>
                    <a:pt x="522" y="1340"/>
                  </a:cubicBezTo>
                  <a:cubicBezTo>
                    <a:pt x="419" y="1209"/>
                    <a:pt x="398" y="1172"/>
                    <a:pt x="384" y="1094"/>
                  </a:cubicBezTo>
                  <a:cubicBezTo>
                    <a:pt x="362" y="976"/>
                    <a:pt x="360" y="987"/>
                    <a:pt x="416" y="921"/>
                  </a:cubicBezTo>
                  <a:cubicBezTo>
                    <a:pt x="472" y="859"/>
                    <a:pt x="470" y="841"/>
                    <a:pt x="398" y="721"/>
                  </a:cubicBezTo>
                  <a:cubicBezTo>
                    <a:pt x="374" y="680"/>
                    <a:pt x="346" y="620"/>
                    <a:pt x="333" y="587"/>
                  </a:cubicBezTo>
                  <a:cubicBezTo>
                    <a:pt x="314" y="536"/>
                    <a:pt x="315" y="526"/>
                    <a:pt x="339" y="500"/>
                  </a:cubicBezTo>
                  <a:cubicBezTo>
                    <a:pt x="362" y="480"/>
                    <a:pt x="390" y="473"/>
                    <a:pt x="467" y="478"/>
                  </a:cubicBezTo>
                  <a:cubicBezTo>
                    <a:pt x="522" y="480"/>
                    <a:pt x="598" y="472"/>
                    <a:pt x="638" y="460"/>
                  </a:cubicBezTo>
                  <a:cubicBezTo>
                    <a:pt x="699" y="441"/>
                    <a:pt x="717" y="427"/>
                    <a:pt x="750" y="363"/>
                  </a:cubicBezTo>
                  <a:lnTo>
                    <a:pt x="790" y="289"/>
                  </a:lnTo>
                  <a:lnTo>
                    <a:pt x="978" y="289"/>
                  </a:lnTo>
                  <a:lnTo>
                    <a:pt x="966" y="204"/>
                  </a:lnTo>
                  <a:lnTo>
                    <a:pt x="957" y="121"/>
                  </a:lnTo>
                  <a:lnTo>
                    <a:pt x="1035" y="60"/>
                  </a:lnTo>
                  <a:cubicBezTo>
                    <a:pt x="1114" y="1"/>
                    <a:pt x="1117" y="0"/>
                    <a:pt x="1190" y="17"/>
                  </a:cubicBezTo>
                  <a:cubicBezTo>
                    <a:pt x="1306" y="43"/>
                    <a:pt x="1384" y="91"/>
                    <a:pt x="1437" y="166"/>
                  </a:cubicBezTo>
                  <a:lnTo>
                    <a:pt x="1485" y="236"/>
                  </a:lnTo>
                  <a:lnTo>
                    <a:pt x="1438" y="300"/>
                  </a:lnTo>
                  <a:lnTo>
                    <a:pt x="1392" y="363"/>
                  </a:lnTo>
                  <a:lnTo>
                    <a:pt x="1432" y="422"/>
                  </a:lnTo>
                  <a:cubicBezTo>
                    <a:pt x="1477" y="488"/>
                    <a:pt x="1509" y="494"/>
                    <a:pt x="1566" y="449"/>
                  </a:cubicBezTo>
                  <a:cubicBezTo>
                    <a:pt x="1602" y="422"/>
                    <a:pt x="1632" y="417"/>
                    <a:pt x="1803" y="417"/>
                  </a:cubicBezTo>
                  <a:cubicBezTo>
                    <a:pt x="1962" y="417"/>
                    <a:pt x="1998" y="420"/>
                    <a:pt x="1998" y="440"/>
                  </a:cubicBezTo>
                  <a:cubicBezTo>
                    <a:pt x="1998" y="452"/>
                    <a:pt x="1963" y="473"/>
                    <a:pt x="1915" y="489"/>
                  </a:cubicBezTo>
                  <a:cubicBezTo>
                    <a:pt x="1805" y="526"/>
                    <a:pt x="1789" y="540"/>
                    <a:pt x="1794" y="598"/>
                  </a:cubicBezTo>
                  <a:cubicBezTo>
                    <a:pt x="1798" y="643"/>
                    <a:pt x="1792" y="649"/>
                    <a:pt x="1730" y="672"/>
                  </a:cubicBezTo>
                  <a:cubicBezTo>
                    <a:pt x="1691" y="686"/>
                    <a:pt x="1651" y="712"/>
                    <a:pt x="1642" y="729"/>
                  </a:cubicBezTo>
                  <a:cubicBezTo>
                    <a:pt x="1632" y="747"/>
                    <a:pt x="1558" y="840"/>
                    <a:pt x="1478" y="937"/>
                  </a:cubicBezTo>
                  <a:cubicBezTo>
                    <a:pt x="1398" y="1033"/>
                    <a:pt x="1325" y="1124"/>
                    <a:pt x="1312" y="1140"/>
                  </a:cubicBezTo>
                  <a:cubicBezTo>
                    <a:pt x="1294" y="1164"/>
                    <a:pt x="1296" y="1182"/>
                    <a:pt x="1328" y="1257"/>
                  </a:cubicBezTo>
                  <a:cubicBezTo>
                    <a:pt x="1368" y="1353"/>
                    <a:pt x="1366" y="1374"/>
                    <a:pt x="1302" y="1539"/>
                  </a:cubicBezTo>
                  <a:lnTo>
                    <a:pt x="1274" y="1612"/>
                  </a:lnTo>
                  <a:lnTo>
                    <a:pt x="1333" y="1708"/>
                  </a:lnTo>
                  <a:lnTo>
                    <a:pt x="1394" y="1806"/>
                  </a:lnTo>
                  <a:lnTo>
                    <a:pt x="1344" y="2004"/>
                  </a:lnTo>
                  <a:lnTo>
                    <a:pt x="1294" y="2204"/>
                  </a:lnTo>
                  <a:lnTo>
                    <a:pt x="1320" y="2428"/>
                  </a:lnTo>
                  <a:lnTo>
                    <a:pt x="1346" y="2654"/>
                  </a:lnTo>
                  <a:lnTo>
                    <a:pt x="1272" y="3000"/>
                  </a:lnTo>
                  <a:cubicBezTo>
                    <a:pt x="1230" y="3190"/>
                    <a:pt x="1202" y="3353"/>
                    <a:pt x="1206" y="3361"/>
                  </a:cubicBezTo>
                  <a:cubicBezTo>
                    <a:pt x="1213" y="3369"/>
                    <a:pt x="1248" y="3377"/>
                    <a:pt x="1285" y="3377"/>
                  </a:cubicBezTo>
                  <a:cubicBezTo>
                    <a:pt x="1341" y="3377"/>
                    <a:pt x="1376" y="3363"/>
                    <a:pt x="1459" y="3305"/>
                  </a:cubicBezTo>
                  <a:cubicBezTo>
                    <a:pt x="1518" y="3265"/>
                    <a:pt x="1573" y="3233"/>
                    <a:pt x="1581" y="3233"/>
                  </a:cubicBezTo>
                  <a:cubicBezTo>
                    <a:pt x="1590" y="3233"/>
                    <a:pt x="1627" y="3268"/>
                    <a:pt x="1666" y="3313"/>
                  </a:cubicBezTo>
                  <a:cubicBezTo>
                    <a:pt x="1746" y="3406"/>
                    <a:pt x="1795" y="3419"/>
                    <a:pt x="1794" y="3345"/>
                  </a:cubicBezTo>
                  <a:cubicBezTo>
                    <a:pt x="1794" y="3340"/>
                    <a:pt x="1789" y="3321"/>
                    <a:pt x="1784" y="3302"/>
                  </a:cubicBezTo>
                  <a:cubicBezTo>
                    <a:pt x="1776" y="3275"/>
                    <a:pt x="1782" y="3262"/>
                    <a:pt x="1808" y="3248"/>
                  </a:cubicBezTo>
                  <a:cubicBezTo>
                    <a:pt x="1851" y="3225"/>
                    <a:pt x="1874" y="3246"/>
                    <a:pt x="1901" y="3340"/>
                  </a:cubicBezTo>
                  <a:cubicBezTo>
                    <a:pt x="1914" y="3388"/>
                    <a:pt x="1928" y="3409"/>
                    <a:pt x="1949" y="3409"/>
                  </a:cubicBezTo>
                  <a:cubicBezTo>
                    <a:pt x="1981" y="3409"/>
                    <a:pt x="2126" y="3262"/>
                    <a:pt x="2126" y="3232"/>
                  </a:cubicBezTo>
                  <a:cubicBezTo>
                    <a:pt x="2126" y="3220"/>
                    <a:pt x="2104" y="3172"/>
                    <a:pt x="2075" y="3124"/>
                  </a:cubicBezTo>
                  <a:lnTo>
                    <a:pt x="2026" y="3036"/>
                  </a:lnTo>
                  <a:lnTo>
                    <a:pt x="2093" y="2972"/>
                  </a:lnTo>
                  <a:cubicBezTo>
                    <a:pt x="2157" y="2913"/>
                    <a:pt x="2165" y="2910"/>
                    <a:pt x="2235" y="2920"/>
                  </a:cubicBezTo>
                  <a:cubicBezTo>
                    <a:pt x="2277" y="2924"/>
                    <a:pt x="2378" y="2934"/>
                    <a:pt x="2459" y="2939"/>
                  </a:cubicBezTo>
                  <a:cubicBezTo>
                    <a:pt x="2618" y="2948"/>
                    <a:pt x="2610" y="2944"/>
                    <a:pt x="2626" y="3048"/>
                  </a:cubicBezTo>
                  <a:cubicBezTo>
                    <a:pt x="2629" y="3067"/>
                    <a:pt x="2680" y="3105"/>
                    <a:pt x="2766" y="3153"/>
                  </a:cubicBezTo>
                  <a:lnTo>
                    <a:pt x="2902" y="3228"/>
                  </a:lnTo>
                  <a:lnTo>
                    <a:pt x="2930" y="3355"/>
                  </a:lnTo>
                  <a:cubicBezTo>
                    <a:pt x="2971" y="3555"/>
                    <a:pt x="3066" y="3740"/>
                    <a:pt x="3216" y="3915"/>
                  </a:cubicBezTo>
                  <a:cubicBezTo>
                    <a:pt x="3288" y="3998"/>
                    <a:pt x="3397" y="4150"/>
                    <a:pt x="3458" y="4254"/>
                  </a:cubicBezTo>
                  <a:lnTo>
                    <a:pt x="3571" y="4440"/>
                  </a:lnTo>
                  <a:lnTo>
                    <a:pt x="3582" y="4664"/>
                  </a:lnTo>
                  <a:cubicBezTo>
                    <a:pt x="3589" y="4788"/>
                    <a:pt x="3587" y="4896"/>
                    <a:pt x="3581" y="4904"/>
                  </a:cubicBezTo>
                  <a:cubicBezTo>
                    <a:pt x="3563" y="4923"/>
                    <a:pt x="3518" y="4884"/>
                    <a:pt x="3518" y="4848"/>
                  </a:cubicBezTo>
                  <a:cubicBezTo>
                    <a:pt x="3518" y="4820"/>
                    <a:pt x="3357" y="4689"/>
                    <a:pt x="3325" y="4689"/>
                  </a:cubicBezTo>
                  <a:cubicBezTo>
                    <a:pt x="3299" y="4689"/>
                    <a:pt x="3150" y="4905"/>
                    <a:pt x="3155" y="4936"/>
                  </a:cubicBezTo>
                  <a:cubicBezTo>
                    <a:pt x="3157" y="4955"/>
                    <a:pt x="3186" y="4984"/>
                    <a:pt x="3221" y="5003"/>
                  </a:cubicBezTo>
                  <a:cubicBezTo>
                    <a:pt x="3270" y="5030"/>
                    <a:pt x="3293" y="5035"/>
                    <a:pt x="3333" y="5024"/>
                  </a:cubicBezTo>
                  <a:cubicBezTo>
                    <a:pt x="3360" y="5016"/>
                    <a:pt x="3384" y="5009"/>
                    <a:pt x="3387" y="5009"/>
                  </a:cubicBezTo>
                  <a:cubicBezTo>
                    <a:pt x="3389" y="5009"/>
                    <a:pt x="3390" y="5052"/>
                    <a:pt x="3390" y="5105"/>
                  </a:cubicBezTo>
                  <a:lnTo>
                    <a:pt x="3390" y="5201"/>
                  </a:lnTo>
                  <a:lnTo>
                    <a:pt x="3341" y="5201"/>
                  </a:lnTo>
                  <a:cubicBezTo>
                    <a:pt x="3315" y="5201"/>
                    <a:pt x="3278" y="5208"/>
                    <a:pt x="3261" y="5217"/>
                  </a:cubicBezTo>
                  <a:cubicBezTo>
                    <a:pt x="3230" y="5235"/>
                    <a:pt x="3230" y="5238"/>
                    <a:pt x="3280" y="5324"/>
                  </a:cubicBezTo>
                  <a:lnTo>
                    <a:pt x="3331" y="5414"/>
                  </a:lnTo>
                  <a:lnTo>
                    <a:pt x="3266" y="5475"/>
                  </a:lnTo>
                  <a:cubicBezTo>
                    <a:pt x="3200" y="5536"/>
                    <a:pt x="3198" y="5537"/>
                    <a:pt x="3072" y="5537"/>
                  </a:cubicBezTo>
                  <a:lnTo>
                    <a:pt x="2944" y="5537"/>
                  </a:lnTo>
                  <a:lnTo>
                    <a:pt x="2886" y="5625"/>
                  </a:lnTo>
                  <a:cubicBezTo>
                    <a:pt x="2827" y="5720"/>
                    <a:pt x="2821" y="5744"/>
                    <a:pt x="2848" y="5772"/>
                  </a:cubicBezTo>
                  <a:cubicBezTo>
                    <a:pt x="2867" y="5790"/>
                    <a:pt x="2856" y="5825"/>
                    <a:pt x="2832" y="5825"/>
                  </a:cubicBezTo>
                  <a:cubicBezTo>
                    <a:pt x="2824" y="5825"/>
                    <a:pt x="2806" y="5795"/>
                    <a:pt x="2792" y="576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304" name="Чукотский автономный округ"/>
            <p:cNvSpPr>
              <a:spLocks/>
            </p:cNvSpPr>
            <p:nvPr/>
          </p:nvSpPr>
          <p:spPr bwMode="auto">
            <a:xfrm>
              <a:off x="12890500" y="-2091494"/>
              <a:ext cx="2066925" cy="2630447"/>
            </a:xfrm>
            <a:custGeom>
              <a:avLst/>
              <a:gdLst/>
              <a:ahLst/>
              <a:cxnLst>
                <a:cxn ang="0">
                  <a:pos x="785" y="4252"/>
                </a:cxn>
                <a:cxn ang="0">
                  <a:pos x="620" y="4149"/>
                </a:cxn>
                <a:cxn ang="0">
                  <a:pos x="363" y="4159"/>
                </a:cxn>
                <a:cxn ang="0">
                  <a:pos x="236" y="3919"/>
                </a:cxn>
                <a:cxn ang="0">
                  <a:pos x="348" y="3623"/>
                </a:cxn>
                <a:cxn ang="0">
                  <a:pos x="419" y="3405"/>
                </a:cxn>
                <a:cxn ang="0">
                  <a:pos x="22" y="3180"/>
                </a:cxn>
                <a:cxn ang="0">
                  <a:pos x="332" y="2616"/>
                </a:cxn>
                <a:cxn ang="0">
                  <a:pos x="547" y="2541"/>
                </a:cxn>
                <a:cxn ang="0">
                  <a:pos x="758" y="2248"/>
                </a:cxn>
                <a:cxn ang="0">
                  <a:pos x="449" y="2175"/>
                </a:cxn>
                <a:cxn ang="0">
                  <a:pos x="673" y="1610"/>
                </a:cxn>
                <a:cxn ang="0">
                  <a:pos x="1940" y="639"/>
                </a:cxn>
                <a:cxn ang="0">
                  <a:pos x="2180" y="701"/>
                </a:cxn>
                <a:cxn ang="0">
                  <a:pos x="2241" y="485"/>
                </a:cxn>
                <a:cxn ang="0">
                  <a:pos x="2204" y="288"/>
                </a:cxn>
                <a:cxn ang="0">
                  <a:pos x="2523" y="4"/>
                </a:cxn>
                <a:cxn ang="0">
                  <a:pos x="2660" y="92"/>
                </a:cxn>
                <a:cxn ang="0">
                  <a:pos x="2868" y="431"/>
                </a:cxn>
                <a:cxn ang="0">
                  <a:pos x="3006" y="639"/>
                </a:cxn>
                <a:cxn ang="0">
                  <a:pos x="2723" y="858"/>
                </a:cxn>
                <a:cxn ang="0">
                  <a:pos x="2484" y="1095"/>
                </a:cxn>
                <a:cxn ang="0">
                  <a:pos x="2166" y="1325"/>
                </a:cxn>
                <a:cxn ang="0">
                  <a:pos x="2371" y="1477"/>
                </a:cxn>
                <a:cxn ang="0">
                  <a:pos x="2588" y="1655"/>
                </a:cxn>
                <a:cxn ang="0">
                  <a:pos x="2550" y="1885"/>
                </a:cxn>
                <a:cxn ang="0">
                  <a:pos x="2792" y="1975"/>
                </a:cxn>
                <a:cxn ang="0">
                  <a:pos x="3206" y="1920"/>
                </a:cxn>
                <a:cxn ang="0">
                  <a:pos x="3472" y="1978"/>
                </a:cxn>
                <a:cxn ang="0">
                  <a:pos x="3294" y="2487"/>
                </a:cxn>
                <a:cxn ang="0">
                  <a:pos x="3228" y="2783"/>
                </a:cxn>
                <a:cxn ang="0">
                  <a:pos x="3116" y="2855"/>
                </a:cxn>
                <a:cxn ang="0">
                  <a:pos x="3036" y="3170"/>
                </a:cxn>
                <a:cxn ang="0">
                  <a:pos x="2995" y="3383"/>
                </a:cxn>
                <a:cxn ang="0">
                  <a:pos x="2710" y="3450"/>
                </a:cxn>
                <a:cxn ang="0">
                  <a:pos x="2552" y="3391"/>
                </a:cxn>
                <a:cxn ang="0">
                  <a:pos x="2144" y="3381"/>
                </a:cxn>
                <a:cxn ang="0">
                  <a:pos x="1942" y="3544"/>
                </a:cxn>
                <a:cxn ang="0">
                  <a:pos x="1628" y="4002"/>
                </a:cxn>
                <a:cxn ang="0">
                  <a:pos x="1318" y="4221"/>
                </a:cxn>
                <a:cxn ang="0">
                  <a:pos x="904" y="4298"/>
                </a:cxn>
              </a:cxnLst>
              <a:rect l="0" t="0" r="r" b="b"/>
              <a:pathLst>
                <a:path w="3472" h="4365">
                  <a:moveTo>
                    <a:pt x="904" y="4298"/>
                  </a:moveTo>
                  <a:cubicBezTo>
                    <a:pt x="833" y="4239"/>
                    <a:pt x="824" y="4234"/>
                    <a:pt x="785" y="4252"/>
                  </a:cubicBezTo>
                  <a:cubicBezTo>
                    <a:pt x="747" y="4269"/>
                    <a:pt x="739" y="4264"/>
                    <a:pt x="681" y="4210"/>
                  </a:cubicBezTo>
                  <a:lnTo>
                    <a:pt x="620" y="4149"/>
                  </a:lnTo>
                  <a:lnTo>
                    <a:pt x="492" y="4154"/>
                  </a:lnTo>
                  <a:lnTo>
                    <a:pt x="363" y="4159"/>
                  </a:lnTo>
                  <a:lnTo>
                    <a:pt x="300" y="4090"/>
                  </a:lnTo>
                  <a:cubicBezTo>
                    <a:pt x="240" y="4024"/>
                    <a:pt x="236" y="4015"/>
                    <a:pt x="236" y="3919"/>
                  </a:cubicBezTo>
                  <a:cubicBezTo>
                    <a:pt x="236" y="3826"/>
                    <a:pt x="241" y="3812"/>
                    <a:pt x="292" y="3749"/>
                  </a:cubicBezTo>
                  <a:cubicBezTo>
                    <a:pt x="334" y="3700"/>
                    <a:pt x="348" y="3666"/>
                    <a:pt x="348" y="3623"/>
                  </a:cubicBezTo>
                  <a:cubicBezTo>
                    <a:pt x="348" y="3581"/>
                    <a:pt x="363" y="3546"/>
                    <a:pt x="400" y="3501"/>
                  </a:cubicBezTo>
                  <a:cubicBezTo>
                    <a:pt x="449" y="3439"/>
                    <a:pt x="449" y="3439"/>
                    <a:pt x="419" y="3405"/>
                  </a:cubicBezTo>
                  <a:cubicBezTo>
                    <a:pt x="361" y="3341"/>
                    <a:pt x="244" y="3268"/>
                    <a:pt x="140" y="3231"/>
                  </a:cubicBezTo>
                  <a:cubicBezTo>
                    <a:pt x="83" y="3210"/>
                    <a:pt x="30" y="3188"/>
                    <a:pt x="22" y="3180"/>
                  </a:cubicBezTo>
                  <a:cubicBezTo>
                    <a:pt x="0" y="3160"/>
                    <a:pt x="48" y="3069"/>
                    <a:pt x="179" y="2887"/>
                  </a:cubicBezTo>
                  <a:cubicBezTo>
                    <a:pt x="316" y="2698"/>
                    <a:pt x="332" y="2669"/>
                    <a:pt x="332" y="2616"/>
                  </a:cubicBezTo>
                  <a:cubicBezTo>
                    <a:pt x="332" y="2594"/>
                    <a:pt x="342" y="2570"/>
                    <a:pt x="352" y="2564"/>
                  </a:cubicBezTo>
                  <a:cubicBezTo>
                    <a:pt x="363" y="2557"/>
                    <a:pt x="451" y="2548"/>
                    <a:pt x="547" y="2541"/>
                  </a:cubicBezTo>
                  <a:cubicBezTo>
                    <a:pt x="657" y="2533"/>
                    <a:pt x="728" y="2522"/>
                    <a:pt x="740" y="2508"/>
                  </a:cubicBezTo>
                  <a:cubicBezTo>
                    <a:pt x="768" y="2479"/>
                    <a:pt x="782" y="2277"/>
                    <a:pt x="758" y="2248"/>
                  </a:cubicBezTo>
                  <a:cubicBezTo>
                    <a:pt x="747" y="2232"/>
                    <a:pt x="700" y="2223"/>
                    <a:pt x="620" y="2220"/>
                  </a:cubicBezTo>
                  <a:cubicBezTo>
                    <a:pt x="524" y="2215"/>
                    <a:pt x="491" y="2207"/>
                    <a:pt x="449" y="2175"/>
                  </a:cubicBezTo>
                  <a:cubicBezTo>
                    <a:pt x="420" y="2154"/>
                    <a:pt x="396" y="2125"/>
                    <a:pt x="396" y="2114"/>
                  </a:cubicBezTo>
                  <a:cubicBezTo>
                    <a:pt x="396" y="2092"/>
                    <a:pt x="572" y="1770"/>
                    <a:pt x="673" y="1610"/>
                  </a:cubicBezTo>
                  <a:cubicBezTo>
                    <a:pt x="723" y="1530"/>
                    <a:pt x="908" y="1357"/>
                    <a:pt x="1134" y="1183"/>
                  </a:cubicBezTo>
                  <a:cubicBezTo>
                    <a:pt x="1356" y="1010"/>
                    <a:pt x="1907" y="639"/>
                    <a:pt x="1940" y="639"/>
                  </a:cubicBezTo>
                  <a:cubicBezTo>
                    <a:pt x="1958" y="639"/>
                    <a:pt x="2012" y="653"/>
                    <a:pt x="2060" y="671"/>
                  </a:cubicBezTo>
                  <a:cubicBezTo>
                    <a:pt x="2108" y="688"/>
                    <a:pt x="2163" y="703"/>
                    <a:pt x="2180" y="701"/>
                  </a:cubicBezTo>
                  <a:cubicBezTo>
                    <a:pt x="2224" y="701"/>
                    <a:pt x="2387" y="586"/>
                    <a:pt x="2395" y="551"/>
                  </a:cubicBezTo>
                  <a:cubicBezTo>
                    <a:pt x="2403" y="511"/>
                    <a:pt x="2374" y="498"/>
                    <a:pt x="2241" y="485"/>
                  </a:cubicBezTo>
                  <a:cubicBezTo>
                    <a:pt x="2123" y="474"/>
                    <a:pt x="2099" y="456"/>
                    <a:pt x="2148" y="415"/>
                  </a:cubicBezTo>
                  <a:cubicBezTo>
                    <a:pt x="2161" y="404"/>
                    <a:pt x="2187" y="348"/>
                    <a:pt x="2204" y="288"/>
                  </a:cubicBezTo>
                  <a:cubicBezTo>
                    <a:pt x="2236" y="183"/>
                    <a:pt x="2236" y="181"/>
                    <a:pt x="2368" y="96"/>
                  </a:cubicBezTo>
                  <a:cubicBezTo>
                    <a:pt x="2438" y="48"/>
                    <a:pt x="2508" y="7"/>
                    <a:pt x="2523" y="4"/>
                  </a:cubicBezTo>
                  <a:cubicBezTo>
                    <a:pt x="2537" y="0"/>
                    <a:pt x="2574" y="20"/>
                    <a:pt x="2604" y="45"/>
                  </a:cubicBezTo>
                  <a:lnTo>
                    <a:pt x="2660" y="92"/>
                  </a:lnTo>
                  <a:lnTo>
                    <a:pt x="2632" y="200"/>
                  </a:lnTo>
                  <a:cubicBezTo>
                    <a:pt x="2584" y="388"/>
                    <a:pt x="2576" y="380"/>
                    <a:pt x="2868" y="431"/>
                  </a:cubicBezTo>
                  <a:cubicBezTo>
                    <a:pt x="2972" y="448"/>
                    <a:pt x="3068" y="471"/>
                    <a:pt x="3080" y="480"/>
                  </a:cubicBezTo>
                  <a:cubicBezTo>
                    <a:pt x="3132" y="525"/>
                    <a:pt x="3080" y="639"/>
                    <a:pt x="3006" y="639"/>
                  </a:cubicBezTo>
                  <a:cubicBezTo>
                    <a:pt x="2950" y="639"/>
                    <a:pt x="2929" y="656"/>
                    <a:pt x="2844" y="772"/>
                  </a:cubicBezTo>
                  <a:cubicBezTo>
                    <a:pt x="2780" y="860"/>
                    <a:pt x="2774" y="866"/>
                    <a:pt x="2723" y="858"/>
                  </a:cubicBezTo>
                  <a:cubicBezTo>
                    <a:pt x="2678" y="850"/>
                    <a:pt x="2657" y="858"/>
                    <a:pt x="2590" y="912"/>
                  </a:cubicBezTo>
                  <a:cubicBezTo>
                    <a:pt x="2507" y="978"/>
                    <a:pt x="2500" y="989"/>
                    <a:pt x="2484" y="1095"/>
                  </a:cubicBezTo>
                  <a:cubicBezTo>
                    <a:pt x="2464" y="1223"/>
                    <a:pt x="2473" y="1215"/>
                    <a:pt x="2328" y="1204"/>
                  </a:cubicBezTo>
                  <a:cubicBezTo>
                    <a:pt x="2166" y="1192"/>
                    <a:pt x="2150" y="1204"/>
                    <a:pt x="2166" y="1325"/>
                  </a:cubicBezTo>
                  <a:cubicBezTo>
                    <a:pt x="2172" y="1368"/>
                    <a:pt x="2185" y="1416"/>
                    <a:pt x="2195" y="1429"/>
                  </a:cubicBezTo>
                  <a:cubicBezTo>
                    <a:pt x="2206" y="1445"/>
                    <a:pt x="2272" y="1463"/>
                    <a:pt x="2371" y="1477"/>
                  </a:cubicBezTo>
                  <a:cubicBezTo>
                    <a:pt x="2457" y="1490"/>
                    <a:pt x="2536" y="1506"/>
                    <a:pt x="2542" y="1514"/>
                  </a:cubicBezTo>
                  <a:cubicBezTo>
                    <a:pt x="2550" y="1522"/>
                    <a:pt x="2571" y="1584"/>
                    <a:pt x="2588" y="1655"/>
                  </a:cubicBezTo>
                  <a:lnTo>
                    <a:pt x="2620" y="1781"/>
                  </a:lnTo>
                  <a:lnTo>
                    <a:pt x="2550" y="1885"/>
                  </a:lnTo>
                  <a:cubicBezTo>
                    <a:pt x="2462" y="2012"/>
                    <a:pt x="2470" y="2031"/>
                    <a:pt x="2611" y="2031"/>
                  </a:cubicBezTo>
                  <a:cubicBezTo>
                    <a:pt x="2697" y="2031"/>
                    <a:pt x="2720" y="2023"/>
                    <a:pt x="2792" y="1975"/>
                  </a:cubicBezTo>
                  <a:cubicBezTo>
                    <a:pt x="2884" y="1912"/>
                    <a:pt x="2894" y="1911"/>
                    <a:pt x="3020" y="1936"/>
                  </a:cubicBezTo>
                  <a:cubicBezTo>
                    <a:pt x="3099" y="1952"/>
                    <a:pt x="3120" y="1951"/>
                    <a:pt x="3206" y="1920"/>
                  </a:cubicBezTo>
                  <a:cubicBezTo>
                    <a:pt x="3334" y="1876"/>
                    <a:pt x="3374" y="1877"/>
                    <a:pt x="3427" y="1932"/>
                  </a:cubicBezTo>
                  <a:lnTo>
                    <a:pt x="3472" y="1978"/>
                  </a:lnTo>
                  <a:lnTo>
                    <a:pt x="3232" y="2234"/>
                  </a:lnTo>
                  <a:lnTo>
                    <a:pt x="3294" y="2487"/>
                  </a:lnTo>
                  <a:cubicBezTo>
                    <a:pt x="3329" y="2626"/>
                    <a:pt x="3355" y="2749"/>
                    <a:pt x="3350" y="2760"/>
                  </a:cubicBezTo>
                  <a:cubicBezTo>
                    <a:pt x="3344" y="2776"/>
                    <a:pt x="3308" y="2783"/>
                    <a:pt x="3228" y="2783"/>
                  </a:cubicBezTo>
                  <a:lnTo>
                    <a:pt x="3116" y="2783"/>
                  </a:lnTo>
                  <a:lnTo>
                    <a:pt x="3116" y="2855"/>
                  </a:lnTo>
                  <a:cubicBezTo>
                    <a:pt x="3116" y="2896"/>
                    <a:pt x="3099" y="2968"/>
                    <a:pt x="3076" y="3023"/>
                  </a:cubicBezTo>
                  <a:cubicBezTo>
                    <a:pt x="3054" y="3074"/>
                    <a:pt x="3036" y="3141"/>
                    <a:pt x="3036" y="3170"/>
                  </a:cubicBezTo>
                  <a:cubicBezTo>
                    <a:pt x="3036" y="3199"/>
                    <a:pt x="3027" y="3258"/>
                    <a:pt x="3016" y="3303"/>
                  </a:cubicBezTo>
                  <a:lnTo>
                    <a:pt x="2995" y="3383"/>
                  </a:lnTo>
                  <a:lnTo>
                    <a:pt x="2883" y="3391"/>
                  </a:lnTo>
                  <a:cubicBezTo>
                    <a:pt x="2784" y="3397"/>
                    <a:pt x="2763" y="3405"/>
                    <a:pt x="2710" y="3450"/>
                  </a:cubicBezTo>
                  <a:cubicBezTo>
                    <a:pt x="2678" y="3479"/>
                    <a:pt x="2643" y="3503"/>
                    <a:pt x="2632" y="3503"/>
                  </a:cubicBezTo>
                  <a:cubicBezTo>
                    <a:pt x="2622" y="3501"/>
                    <a:pt x="2585" y="3452"/>
                    <a:pt x="2552" y="3391"/>
                  </a:cubicBezTo>
                  <a:cubicBezTo>
                    <a:pt x="2484" y="3263"/>
                    <a:pt x="2481" y="3263"/>
                    <a:pt x="2310" y="3303"/>
                  </a:cubicBezTo>
                  <a:cubicBezTo>
                    <a:pt x="2171" y="3335"/>
                    <a:pt x="2163" y="3338"/>
                    <a:pt x="2144" y="3381"/>
                  </a:cubicBezTo>
                  <a:cubicBezTo>
                    <a:pt x="2132" y="3408"/>
                    <a:pt x="2108" y="3423"/>
                    <a:pt x="2065" y="3429"/>
                  </a:cubicBezTo>
                  <a:cubicBezTo>
                    <a:pt x="2011" y="3439"/>
                    <a:pt x="1998" y="3452"/>
                    <a:pt x="1942" y="3544"/>
                  </a:cubicBezTo>
                  <a:cubicBezTo>
                    <a:pt x="1908" y="3602"/>
                    <a:pt x="1841" y="3682"/>
                    <a:pt x="1795" y="3722"/>
                  </a:cubicBezTo>
                  <a:cubicBezTo>
                    <a:pt x="1664" y="3834"/>
                    <a:pt x="1628" y="3893"/>
                    <a:pt x="1628" y="4002"/>
                  </a:cubicBezTo>
                  <a:cubicBezTo>
                    <a:pt x="1628" y="4111"/>
                    <a:pt x="1601" y="4136"/>
                    <a:pt x="1467" y="4152"/>
                  </a:cubicBezTo>
                  <a:cubicBezTo>
                    <a:pt x="1400" y="4160"/>
                    <a:pt x="1369" y="4173"/>
                    <a:pt x="1318" y="4221"/>
                  </a:cubicBezTo>
                  <a:cubicBezTo>
                    <a:pt x="1262" y="4271"/>
                    <a:pt x="1052" y="4365"/>
                    <a:pt x="996" y="4365"/>
                  </a:cubicBezTo>
                  <a:cubicBezTo>
                    <a:pt x="988" y="4365"/>
                    <a:pt x="945" y="4335"/>
                    <a:pt x="904" y="4298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</p:grpSp>
      <p:grpSp>
        <p:nvGrpSpPr>
          <p:cNvPr id="130" name="Группа 129"/>
          <p:cNvGrpSpPr/>
          <p:nvPr/>
        </p:nvGrpSpPr>
        <p:grpSpPr>
          <a:xfrm>
            <a:off x="436776" y="665989"/>
            <a:ext cx="720000" cy="720000"/>
            <a:chOff x="436776" y="665989"/>
            <a:chExt cx="720000" cy="720000"/>
          </a:xfrm>
        </p:grpSpPr>
        <p:pic>
          <p:nvPicPr>
            <p:cNvPr id="135" name="Рисунок 134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26438" y="769438"/>
              <a:ext cx="540676" cy="540000"/>
            </a:xfrm>
            <a:prstGeom prst="rect">
              <a:avLst/>
            </a:prstGeom>
          </p:spPr>
        </p:pic>
        <p:sp>
          <p:nvSpPr>
            <p:cNvPr id="136" name="Овал 135"/>
            <p:cNvSpPr/>
            <p:nvPr/>
          </p:nvSpPr>
          <p:spPr>
            <a:xfrm>
              <a:off x="436776" y="665989"/>
              <a:ext cx="720000" cy="720000"/>
            </a:xfrm>
            <a:prstGeom prst="ellipse">
              <a:avLst/>
            </a:prstGeom>
            <a:noFill/>
            <a:ln w="38100">
              <a:solidFill>
                <a:srgbClr val="33428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37" name="Прямоугольник 136"/>
          <p:cNvSpPr/>
          <p:nvPr/>
        </p:nvSpPr>
        <p:spPr>
          <a:xfrm>
            <a:off x="294704" y="112144"/>
            <a:ext cx="1725284" cy="2760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334286"/>
                </a:solidFill>
                <a:latin typeface="Arial" pitchFamily="34" charset="0"/>
                <a:cs typeface="Arial" pitchFamily="34" charset="0"/>
              </a:rPr>
              <a:t>САХА(ЯКУТИЯ)СТАТ</a:t>
            </a:r>
            <a:endParaRPr lang="ru-RU" sz="1200" b="1" dirty="0">
              <a:solidFill>
                <a:srgbClr val="33428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9" name="Прямоугольник 138">
            <a:extLst>
              <a:ext uri="{FF2B5EF4-FFF2-40B4-BE49-F238E27FC236}">
                <a16:creationId xmlns="" xmlns:a16="http://schemas.microsoft.com/office/drawing/2014/main" id="{B0F093C1-5DA0-4CFB-8C5D-214B4F67D2B7}"/>
              </a:ext>
            </a:extLst>
          </p:cNvPr>
          <p:cNvSpPr/>
          <p:nvPr/>
        </p:nvSpPr>
        <p:spPr>
          <a:xfrm>
            <a:off x="6036800" y="3517044"/>
            <a:ext cx="133986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spc="-30" dirty="0" smtClean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94,</a:t>
            </a:r>
            <a:r>
              <a:rPr lang="ru-RU" sz="2000" b="1" spc="-30" dirty="0" smtClean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9</a:t>
            </a:r>
            <a:r>
              <a:rPr lang="ru-RU" sz="2000" b="1" spc="-30" dirty="0" smtClean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%</a:t>
            </a:r>
            <a:endParaRPr lang="ru-RU" sz="2000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40" name="Прямоугольник 139">
            <a:extLst>
              <a:ext uri="{FF2B5EF4-FFF2-40B4-BE49-F238E27FC236}">
                <a16:creationId xmlns="" xmlns:a16="http://schemas.microsoft.com/office/drawing/2014/main" id="{9EE8F36B-F2BF-4FA2-B61A-FE49BFAB9FFC}"/>
              </a:ext>
            </a:extLst>
          </p:cNvPr>
          <p:cNvSpPr/>
          <p:nvPr/>
        </p:nvSpPr>
        <p:spPr>
          <a:xfrm>
            <a:off x="5832166" y="4294489"/>
            <a:ext cx="198545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по Дальневосточному Федеральному округу</a:t>
            </a:r>
            <a:endParaRPr lang="ru-RU" sz="1100" b="1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41" name="Диаграмма 14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14102351"/>
              </p:ext>
            </p:extLst>
          </p:nvPr>
        </p:nvGraphicFramePr>
        <p:xfrm>
          <a:off x="175518" y="1982515"/>
          <a:ext cx="5203790" cy="46945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026" name="Picture 2" descr="C:\Users\user\Documents\РАБОТА УДАЛЕНКА\ИПП\греб\200px-Coat_of_arms_of_Primorsky_Krai.svg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9077" y="4033587"/>
            <a:ext cx="235554" cy="288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ocuments\РАБОТА УДАЛЕНКА\ИПП\греб\200px-Coat_of_arms_of_Zabaykalsky_Krai.svg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7748" y="4406390"/>
            <a:ext cx="238211" cy="28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user\Documents\РАБОТА УДАЛЕНКА\ИПП\греб\800px-Coat_of_Arms_of_Chukotka.svg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9077" y="3649026"/>
            <a:ext cx="227922" cy="287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user\Documents\РАБОТА УДАЛЕНКА\ИПП\греб\800px-Coat_of_Arms_of_Kamchatka_Krai.svg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3597" y="5867981"/>
            <a:ext cx="227818" cy="284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user\Documents\РАБОТА УДАЛЕНКА\ИПП\греб\800px-Coat_of_arms_of_the_Jewish_Autonomous_Oblast.svg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6745" y="3290178"/>
            <a:ext cx="232657" cy="262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user\Documents\РАБОТА УДАЛЕНКА\ИПП\греб\800px-Khabarovsk_kray_COA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0276" y="5153165"/>
            <a:ext cx="225344" cy="289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user\Documents\РАБОТА УДАЛЕНКА\ИПП\греб\800px-Sakhalin_Oblast_Coat_of_Arms.svg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285" y="5534184"/>
            <a:ext cx="232167" cy="253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C:\Users\user\Documents\РАБОТА УДАЛЕНКА\ИПП\греб\1024px-Coat_of_Arms_of_Sakha_(Yakutia).svg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2601" y="2910121"/>
            <a:ext cx="236566" cy="236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C:\Users\user\Documents\РАБОТА УДАЛЕНКА\ИПП\греб\Amurskaja_obl_coa_2008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4054" y="4735298"/>
            <a:ext cx="217968" cy="264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C:\Users\user\Documents\РАБОТА УДАЛЕНКА\ИПП\греб\бурятия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3597" y="2159061"/>
            <a:ext cx="218702" cy="268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 descr="C:\Users\user\Documents\РАБОТА УДАЛЕНКА\ИПП\греб\магаданская обл.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4605" y="2535043"/>
            <a:ext cx="216686" cy="272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14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="" xmlns:a16="http://schemas.microsoft.com/office/drawing/2014/main" id="{471CBC5B-1E69-0E49-9ACB-FED09C8D3F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74929" y="6355682"/>
            <a:ext cx="379178" cy="365125"/>
          </a:xfrm>
          <a:solidFill>
            <a:schemeClr val="accent4">
              <a:lumMod val="60000"/>
              <a:lumOff val="40000"/>
            </a:schemeClr>
          </a:solidFill>
        </p:spPr>
        <p:txBody>
          <a:bodyPr/>
          <a:lstStyle/>
          <a:p>
            <a:pPr algn="ctr"/>
            <a:fld id="{41B81EEA-DF2A-1C47-9781-44818CAE4220}" type="slidenum">
              <a:rPr lang="ru-RU" smtClean="0"/>
              <a:pPr algn="ctr"/>
              <a:t>7</a:t>
            </a:fld>
            <a:endParaRPr lang="ru-RU" dirty="0"/>
          </a:p>
        </p:txBody>
      </p:sp>
      <p:grpSp>
        <p:nvGrpSpPr>
          <p:cNvPr id="27" name="Группа 26"/>
          <p:cNvGrpSpPr/>
          <p:nvPr/>
        </p:nvGrpSpPr>
        <p:grpSpPr>
          <a:xfrm>
            <a:off x="1439586" y="177800"/>
            <a:ext cx="10403790" cy="529239"/>
            <a:chOff x="1439586" y="5107200"/>
            <a:chExt cx="10403790" cy="529239"/>
          </a:xfrm>
        </p:grpSpPr>
        <p:sp>
          <p:nvSpPr>
            <p:cNvPr id="28" name="object 9">
              <a:extLst>
                <a:ext uri="{FF2B5EF4-FFF2-40B4-BE49-F238E27FC236}">
                  <a16:creationId xmlns="" xmlns:a16="http://schemas.microsoft.com/office/drawing/2014/main" id="{222E1C3D-BC3A-D443-8563-08790B13AA2D}"/>
                </a:ext>
              </a:extLst>
            </p:cNvPr>
            <p:cNvSpPr/>
            <p:nvPr/>
          </p:nvSpPr>
          <p:spPr>
            <a:xfrm>
              <a:off x="1439586" y="5161088"/>
              <a:ext cx="7096699" cy="475351"/>
            </a:xfrm>
            <a:custGeom>
              <a:avLst/>
              <a:gdLst/>
              <a:ahLst/>
              <a:cxnLst/>
              <a:rect l="l" t="t" r="r" b="b"/>
              <a:pathLst>
                <a:path w="3267075">
                  <a:moveTo>
                    <a:pt x="0" y="0"/>
                  </a:moveTo>
                  <a:lnTo>
                    <a:pt x="3266757" y="0"/>
                  </a:lnTo>
                </a:path>
              </a:pathLst>
            </a:custGeom>
            <a:ln w="25400">
              <a:solidFill>
                <a:srgbClr val="334286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grpSp>
          <p:nvGrpSpPr>
            <p:cNvPr id="29" name="Группа 28"/>
            <p:cNvGrpSpPr/>
            <p:nvPr/>
          </p:nvGrpSpPr>
          <p:grpSpPr>
            <a:xfrm>
              <a:off x="8360857" y="5107200"/>
              <a:ext cx="3482519" cy="106098"/>
              <a:chOff x="8360857" y="5107200"/>
              <a:chExt cx="3482519" cy="106098"/>
            </a:xfrm>
          </p:grpSpPr>
          <p:sp>
            <p:nvSpPr>
              <p:cNvPr id="30" name="object 11">
                <a:extLst>
                  <a:ext uri="{FF2B5EF4-FFF2-40B4-BE49-F238E27FC236}">
                    <a16:creationId xmlns="" xmlns:a16="http://schemas.microsoft.com/office/drawing/2014/main" id="{E7D5C25E-08D6-344C-B0C6-CB0D11FF9875}"/>
                  </a:ext>
                </a:extLst>
              </p:cNvPr>
              <p:cNvSpPr/>
              <p:nvPr/>
            </p:nvSpPr>
            <p:spPr>
              <a:xfrm flipV="1">
                <a:off x="8400256" y="5107200"/>
                <a:ext cx="3443120" cy="49992"/>
              </a:xfrm>
              <a:custGeom>
                <a:avLst/>
                <a:gdLst/>
                <a:ahLst/>
                <a:cxnLst/>
                <a:rect l="l" t="t" r="r" b="b"/>
                <a:pathLst>
                  <a:path w="3249929">
                    <a:moveTo>
                      <a:pt x="0" y="0"/>
                    </a:moveTo>
                    <a:lnTo>
                      <a:pt x="3249561" y="0"/>
                    </a:lnTo>
                  </a:path>
                </a:pathLst>
              </a:custGeom>
              <a:ln w="25400">
                <a:solidFill>
                  <a:srgbClr val="FFC32E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grpSp>
            <p:nvGrpSpPr>
              <p:cNvPr id="31" name="Группа 30"/>
              <p:cNvGrpSpPr/>
              <p:nvPr/>
            </p:nvGrpSpPr>
            <p:grpSpPr>
              <a:xfrm>
                <a:off x="8360857" y="5109584"/>
                <a:ext cx="238082" cy="103714"/>
                <a:chOff x="2667374" y="2712291"/>
                <a:chExt cx="238082" cy="103714"/>
              </a:xfrm>
            </p:grpSpPr>
            <p:sp>
              <p:nvSpPr>
                <p:cNvPr id="32" name="object 12">
                  <a:extLst>
                    <a:ext uri="{FF2B5EF4-FFF2-40B4-BE49-F238E27FC236}">
                      <a16:creationId xmlns="" xmlns:a16="http://schemas.microsoft.com/office/drawing/2014/main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667374" y="2712291"/>
                  <a:ext cx="238082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chemeClr val="bg1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33" name="object 12">
                  <a:extLst>
                    <a:ext uri="{FF2B5EF4-FFF2-40B4-BE49-F238E27FC236}">
                      <a16:creationId xmlns="" xmlns:a16="http://schemas.microsoft.com/office/drawing/2014/main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739089" y="2712291"/>
                  <a:ext cx="103714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rgbClr val="334286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</p:grpSp>
      </p:grpSp>
      <p:sp>
        <p:nvSpPr>
          <p:cNvPr id="126" name="Прямоугольник 125"/>
          <p:cNvSpPr/>
          <p:nvPr/>
        </p:nvSpPr>
        <p:spPr>
          <a:xfrm>
            <a:off x="307217" y="1697109"/>
            <a:ext cx="43622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Значения по регионам ДВФО</a:t>
            </a:r>
            <a:endParaRPr lang="ru-RU" sz="1200" b="1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19" name="Текст 3"/>
          <p:cNvSpPr>
            <a:spLocks noGrp="1"/>
          </p:cNvSpPr>
          <p:nvPr>
            <p:ph type="body" sz="quarter" idx="10"/>
          </p:nvPr>
        </p:nvSpPr>
        <p:spPr>
          <a:xfrm>
            <a:off x="1321241" y="550784"/>
            <a:ext cx="10450347" cy="5015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000" b="1" dirty="0" smtClean="0"/>
              <a:t>ИНДЕКС ПРОИЗВОДСТВА ПО ДОБЫЧЕ ПОЛЕЗНЫХ ИСКОПАЕМЫХ</a:t>
            </a:r>
          </a:p>
          <a:p>
            <a:pPr>
              <a:spcBef>
                <a:spcPts val="0"/>
              </a:spcBef>
            </a:pPr>
            <a:r>
              <a:rPr lang="ru-RU" sz="2000" dirty="0" smtClean="0"/>
              <a:t>ПО РЕГИОНАМ ДАЛЬНЕВОСТОЧНОГО ФЕДЕРАЛЬНОГО ОКРУГА</a:t>
            </a:r>
            <a:endParaRPr lang="ru-RU" sz="2000" dirty="0"/>
          </a:p>
        </p:txBody>
      </p:sp>
      <p:sp>
        <p:nvSpPr>
          <p:cNvPr id="134" name="Прямоугольник 133">
            <a:extLst>
              <a:ext uri="{FF2B5EF4-FFF2-40B4-BE49-F238E27FC236}">
                <a16:creationId xmlns="" xmlns:a16="http://schemas.microsoft.com/office/drawing/2014/main" id="{B0F093C1-5DA0-4CFB-8C5D-214B4F67D2B7}"/>
              </a:ext>
            </a:extLst>
          </p:cNvPr>
          <p:cNvSpPr/>
          <p:nvPr/>
        </p:nvSpPr>
        <p:spPr>
          <a:xfrm>
            <a:off x="5853221" y="2382095"/>
            <a:ext cx="133986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spc="-30" dirty="0" smtClean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92,</a:t>
            </a:r>
            <a:r>
              <a:rPr lang="ru-RU" sz="2000" b="1" spc="-30" dirty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9</a:t>
            </a:r>
            <a:r>
              <a:rPr lang="ru-RU" sz="2000" b="1" spc="-30" dirty="0" smtClean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%</a:t>
            </a:r>
            <a:endParaRPr lang="ru-RU" sz="2000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404" name="Прямоугольник 403">
            <a:extLst>
              <a:ext uri="{FF2B5EF4-FFF2-40B4-BE49-F238E27FC236}">
                <a16:creationId xmlns="" xmlns:a16="http://schemas.microsoft.com/office/drawing/2014/main" id="{9EE8F36B-F2BF-4FA2-B61A-FE49BFAB9FFC}"/>
              </a:ext>
            </a:extLst>
          </p:cNvPr>
          <p:cNvSpPr/>
          <p:nvPr/>
        </p:nvSpPr>
        <p:spPr>
          <a:xfrm>
            <a:off x="5530423" y="3154402"/>
            <a:ext cx="198545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по Российской Федерации</a:t>
            </a:r>
            <a:endParaRPr lang="ru-RU" sz="1100" b="1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22" name="Текст 3"/>
          <p:cNvSpPr txBox="1">
            <a:spLocks/>
          </p:cNvSpPr>
          <p:nvPr/>
        </p:nvSpPr>
        <p:spPr>
          <a:xfrm>
            <a:off x="1345862" y="1220763"/>
            <a:ext cx="6731714" cy="27600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33428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ru-RU" sz="1400" dirty="0" smtClean="0"/>
              <a:t>ЯНВАРЬ 2021 </a:t>
            </a:r>
            <a:r>
              <a:rPr lang="ru-RU" sz="1400" dirty="0" smtClean="0"/>
              <a:t>ГОДА В </a:t>
            </a:r>
            <a:r>
              <a:rPr lang="ru-RU" sz="1400" dirty="0"/>
              <a:t>% К </a:t>
            </a:r>
            <a:r>
              <a:rPr lang="ru-RU" sz="1400" dirty="0" smtClean="0"/>
              <a:t>ЯНВАРЮ 2020 </a:t>
            </a:r>
            <a:r>
              <a:rPr lang="ru-RU" sz="1400" dirty="0"/>
              <a:t>ГОДА</a:t>
            </a:r>
          </a:p>
        </p:txBody>
      </p:sp>
      <p:sp>
        <p:nvSpPr>
          <p:cNvPr id="137" name="Прямоугольник 136"/>
          <p:cNvSpPr/>
          <p:nvPr/>
        </p:nvSpPr>
        <p:spPr>
          <a:xfrm>
            <a:off x="294704" y="112144"/>
            <a:ext cx="1725284" cy="2760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334286"/>
                </a:solidFill>
                <a:latin typeface="Arial" pitchFamily="34" charset="0"/>
                <a:cs typeface="Arial" pitchFamily="34" charset="0"/>
              </a:rPr>
              <a:t>САХА(ЯКУТИЯ)СТАТ</a:t>
            </a:r>
            <a:endParaRPr lang="ru-RU" sz="1200" b="1" dirty="0">
              <a:solidFill>
                <a:srgbClr val="33428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9" name="Прямоугольник 138">
            <a:extLst>
              <a:ext uri="{FF2B5EF4-FFF2-40B4-BE49-F238E27FC236}">
                <a16:creationId xmlns="" xmlns:a16="http://schemas.microsoft.com/office/drawing/2014/main" id="{B0F093C1-5DA0-4CFB-8C5D-214B4F67D2B7}"/>
              </a:ext>
            </a:extLst>
          </p:cNvPr>
          <p:cNvSpPr/>
          <p:nvPr/>
        </p:nvSpPr>
        <p:spPr>
          <a:xfrm>
            <a:off x="5913233" y="3648847"/>
            <a:ext cx="133986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spc="-30" dirty="0" smtClean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94,</a:t>
            </a:r>
            <a:r>
              <a:rPr lang="ru-RU" sz="2000" b="1" spc="-30" dirty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6</a:t>
            </a:r>
            <a:r>
              <a:rPr lang="ru-RU" sz="2000" b="1" spc="-30" dirty="0" smtClean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%</a:t>
            </a:r>
            <a:endParaRPr lang="ru-RU" sz="2000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40" name="Прямоугольник 139">
            <a:extLst>
              <a:ext uri="{FF2B5EF4-FFF2-40B4-BE49-F238E27FC236}">
                <a16:creationId xmlns="" xmlns:a16="http://schemas.microsoft.com/office/drawing/2014/main" id="{9EE8F36B-F2BF-4FA2-B61A-FE49BFAB9FFC}"/>
              </a:ext>
            </a:extLst>
          </p:cNvPr>
          <p:cNvSpPr/>
          <p:nvPr/>
        </p:nvSpPr>
        <p:spPr>
          <a:xfrm>
            <a:off x="5733311" y="4442772"/>
            <a:ext cx="176312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по Дальневосточному Федеральному округу</a:t>
            </a:r>
            <a:endParaRPr lang="ru-RU" sz="1100" b="1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09" name="Диаграмма 10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18500715"/>
              </p:ext>
            </p:extLst>
          </p:nvPr>
        </p:nvGraphicFramePr>
        <p:xfrm>
          <a:off x="312828" y="2058410"/>
          <a:ext cx="5222999" cy="43888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10" name="Группа 109"/>
          <p:cNvGrpSpPr/>
          <p:nvPr/>
        </p:nvGrpSpPr>
        <p:grpSpPr>
          <a:xfrm>
            <a:off x="436776" y="665989"/>
            <a:ext cx="720000" cy="720000"/>
            <a:chOff x="436776" y="665989"/>
            <a:chExt cx="720000" cy="720000"/>
          </a:xfrm>
        </p:grpSpPr>
        <p:sp>
          <p:nvSpPr>
            <p:cNvPr id="111" name="Овал 110"/>
            <p:cNvSpPr/>
            <p:nvPr/>
          </p:nvSpPr>
          <p:spPr>
            <a:xfrm>
              <a:off x="436776" y="665989"/>
              <a:ext cx="720000" cy="720000"/>
            </a:xfrm>
            <a:prstGeom prst="ellipse">
              <a:avLst/>
            </a:prstGeom>
            <a:noFill/>
            <a:ln w="38100">
              <a:solidFill>
                <a:srgbClr val="33428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12" name="Рисунок 111"/>
            <p:cNvPicPr>
              <a:picLocks noChangeAspect="1"/>
            </p:cNvPicPr>
            <p:nvPr/>
          </p:nvPicPr>
          <p:blipFill>
            <a:blip r:embed="rId3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6776" y="755989"/>
              <a:ext cx="540000" cy="540000"/>
            </a:xfrm>
            <a:prstGeom prst="rect">
              <a:avLst/>
            </a:prstGeom>
          </p:spPr>
        </p:pic>
      </p:grpSp>
      <p:grpSp>
        <p:nvGrpSpPr>
          <p:cNvPr id="106" name="Группа 105"/>
          <p:cNvGrpSpPr/>
          <p:nvPr/>
        </p:nvGrpSpPr>
        <p:grpSpPr>
          <a:xfrm>
            <a:off x="8110204" y="1511605"/>
            <a:ext cx="3307157" cy="4288223"/>
            <a:chOff x="9261475" y="-2091494"/>
            <a:chExt cx="6696075" cy="8710973"/>
          </a:xfrm>
        </p:grpSpPr>
        <p:sp>
          <p:nvSpPr>
            <p:cNvPr id="107" name="Камчатский край"/>
            <p:cNvSpPr>
              <a:spLocks/>
            </p:cNvSpPr>
            <p:nvPr/>
          </p:nvSpPr>
          <p:spPr bwMode="auto">
            <a:xfrm>
              <a:off x="13871575" y="-404577"/>
              <a:ext cx="2085975" cy="2983080"/>
            </a:xfrm>
            <a:custGeom>
              <a:avLst/>
              <a:gdLst/>
              <a:ahLst/>
              <a:cxnLst>
                <a:cxn ang="0">
                  <a:pos x="1737" y="3774"/>
                </a:cxn>
                <a:cxn ang="0">
                  <a:pos x="1565" y="3491"/>
                </a:cxn>
                <a:cxn ang="0">
                  <a:pos x="1421" y="2670"/>
                </a:cxn>
                <a:cxn ang="0">
                  <a:pos x="1248" y="2009"/>
                </a:cxn>
                <a:cxn ang="0">
                  <a:pos x="933" y="1542"/>
                </a:cxn>
                <a:cxn ang="0">
                  <a:pos x="936" y="1433"/>
                </a:cxn>
                <a:cxn ang="0">
                  <a:pos x="802" y="1294"/>
                </a:cxn>
                <a:cxn ang="0">
                  <a:pos x="663" y="1603"/>
                </a:cxn>
                <a:cxn ang="0">
                  <a:pos x="880" y="1838"/>
                </a:cxn>
                <a:cxn ang="0">
                  <a:pos x="744" y="1760"/>
                </a:cxn>
                <a:cxn ang="0">
                  <a:pos x="400" y="1529"/>
                </a:cxn>
                <a:cxn ang="0">
                  <a:pos x="176" y="1321"/>
                </a:cxn>
                <a:cxn ang="0">
                  <a:pos x="0" y="1166"/>
                </a:cxn>
                <a:cxn ang="0">
                  <a:pos x="328" y="744"/>
                </a:cxn>
                <a:cxn ang="0">
                  <a:pos x="509" y="606"/>
                </a:cxn>
                <a:cxn ang="0">
                  <a:pos x="871" y="624"/>
                </a:cxn>
                <a:cxn ang="0">
                  <a:pos x="1053" y="689"/>
                </a:cxn>
                <a:cxn ang="0">
                  <a:pos x="1365" y="616"/>
                </a:cxn>
                <a:cxn ang="0">
                  <a:pos x="1424" y="358"/>
                </a:cxn>
                <a:cxn ang="0">
                  <a:pos x="1504" y="53"/>
                </a:cxn>
                <a:cxn ang="0">
                  <a:pos x="1597" y="0"/>
                </a:cxn>
                <a:cxn ang="0">
                  <a:pos x="1831" y="400"/>
                </a:cxn>
                <a:cxn ang="0">
                  <a:pos x="2032" y="942"/>
                </a:cxn>
                <a:cxn ang="0">
                  <a:pos x="1733" y="1057"/>
                </a:cxn>
                <a:cxn ang="0">
                  <a:pos x="1704" y="1493"/>
                </a:cxn>
                <a:cxn ang="0">
                  <a:pos x="1576" y="1677"/>
                </a:cxn>
                <a:cxn ang="0">
                  <a:pos x="1568" y="1920"/>
                </a:cxn>
                <a:cxn ang="0">
                  <a:pos x="1932" y="2667"/>
                </a:cxn>
                <a:cxn ang="0">
                  <a:pos x="2067" y="2622"/>
                </a:cxn>
                <a:cxn ang="0">
                  <a:pos x="2162" y="2517"/>
                </a:cxn>
                <a:cxn ang="0">
                  <a:pos x="2327" y="2679"/>
                </a:cxn>
                <a:cxn ang="0">
                  <a:pos x="2620" y="3005"/>
                </a:cxn>
                <a:cxn ang="0">
                  <a:pos x="2975" y="3270"/>
                </a:cxn>
                <a:cxn ang="0">
                  <a:pos x="2904" y="3761"/>
                </a:cxn>
                <a:cxn ang="0">
                  <a:pos x="3213" y="4355"/>
                </a:cxn>
                <a:cxn ang="0">
                  <a:pos x="3500" y="4966"/>
                </a:cxn>
                <a:cxn ang="0">
                  <a:pos x="1931" y="4099"/>
                </a:cxn>
              </a:cxnLst>
              <a:rect l="0" t="0" r="r" b="b"/>
              <a:pathLst>
                <a:path w="3500" h="4966">
                  <a:moveTo>
                    <a:pt x="1766" y="3915"/>
                  </a:moveTo>
                  <a:cubicBezTo>
                    <a:pt x="1709" y="3693"/>
                    <a:pt x="1769" y="3917"/>
                    <a:pt x="1737" y="3774"/>
                  </a:cubicBezTo>
                  <a:cubicBezTo>
                    <a:pt x="1703" y="3630"/>
                    <a:pt x="1709" y="3619"/>
                    <a:pt x="1639" y="3557"/>
                  </a:cubicBezTo>
                  <a:lnTo>
                    <a:pt x="1565" y="3491"/>
                  </a:lnTo>
                  <a:lnTo>
                    <a:pt x="1592" y="3376"/>
                  </a:lnTo>
                  <a:cubicBezTo>
                    <a:pt x="1626" y="3238"/>
                    <a:pt x="1639" y="3288"/>
                    <a:pt x="1421" y="2670"/>
                  </a:cubicBezTo>
                  <a:lnTo>
                    <a:pt x="1260" y="2214"/>
                  </a:lnTo>
                  <a:lnTo>
                    <a:pt x="1248" y="2009"/>
                  </a:lnTo>
                  <a:cubicBezTo>
                    <a:pt x="1234" y="1771"/>
                    <a:pt x="1228" y="1755"/>
                    <a:pt x="1077" y="1648"/>
                  </a:cubicBezTo>
                  <a:cubicBezTo>
                    <a:pt x="1020" y="1608"/>
                    <a:pt x="956" y="1560"/>
                    <a:pt x="933" y="1542"/>
                  </a:cubicBezTo>
                  <a:lnTo>
                    <a:pt x="896" y="1510"/>
                  </a:lnTo>
                  <a:lnTo>
                    <a:pt x="936" y="1433"/>
                  </a:lnTo>
                  <a:cubicBezTo>
                    <a:pt x="994" y="1326"/>
                    <a:pt x="981" y="1294"/>
                    <a:pt x="880" y="1294"/>
                  </a:cubicBezTo>
                  <a:lnTo>
                    <a:pt x="802" y="1294"/>
                  </a:lnTo>
                  <a:lnTo>
                    <a:pt x="728" y="1430"/>
                  </a:lnTo>
                  <a:cubicBezTo>
                    <a:pt x="676" y="1528"/>
                    <a:pt x="656" y="1577"/>
                    <a:pt x="663" y="1603"/>
                  </a:cubicBezTo>
                  <a:cubicBezTo>
                    <a:pt x="669" y="1622"/>
                    <a:pt x="720" y="1677"/>
                    <a:pt x="776" y="1723"/>
                  </a:cubicBezTo>
                  <a:cubicBezTo>
                    <a:pt x="840" y="1774"/>
                    <a:pt x="880" y="1821"/>
                    <a:pt x="880" y="1838"/>
                  </a:cubicBezTo>
                  <a:cubicBezTo>
                    <a:pt x="880" y="1856"/>
                    <a:pt x="876" y="1870"/>
                    <a:pt x="869" y="1870"/>
                  </a:cubicBezTo>
                  <a:cubicBezTo>
                    <a:pt x="863" y="1870"/>
                    <a:pt x="807" y="1821"/>
                    <a:pt x="744" y="1760"/>
                  </a:cubicBezTo>
                  <a:cubicBezTo>
                    <a:pt x="623" y="1641"/>
                    <a:pt x="559" y="1608"/>
                    <a:pt x="500" y="1635"/>
                  </a:cubicBezTo>
                  <a:cubicBezTo>
                    <a:pt x="455" y="1654"/>
                    <a:pt x="447" y="1646"/>
                    <a:pt x="400" y="1529"/>
                  </a:cubicBezTo>
                  <a:cubicBezTo>
                    <a:pt x="368" y="1445"/>
                    <a:pt x="360" y="1438"/>
                    <a:pt x="314" y="1438"/>
                  </a:cubicBezTo>
                  <a:cubicBezTo>
                    <a:pt x="247" y="1437"/>
                    <a:pt x="237" y="1429"/>
                    <a:pt x="176" y="1321"/>
                  </a:cubicBezTo>
                  <a:cubicBezTo>
                    <a:pt x="132" y="1240"/>
                    <a:pt x="119" y="1229"/>
                    <a:pt x="63" y="1219"/>
                  </a:cubicBezTo>
                  <a:cubicBezTo>
                    <a:pt x="8" y="1211"/>
                    <a:pt x="0" y="1205"/>
                    <a:pt x="0" y="1166"/>
                  </a:cubicBezTo>
                  <a:cubicBezTo>
                    <a:pt x="0" y="1113"/>
                    <a:pt x="52" y="1043"/>
                    <a:pt x="181" y="920"/>
                  </a:cubicBezTo>
                  <a:cubicBezTo>
                    <a:pt x="236" y="867"/>
                    <a:pt x="303" y="787"/>
                    <a:pt x="328" y="744"/>
                  </a:cubicBezTo>
                  <a:cubicBezTo>
                    <a:pt x="368" y="677"/>
                    <a:pt x="384" y="662"/>
                    <a:pt x="429" y="657"/>
                  </a:cubicBezTo>
                  <a:cubicBezTo>
                    <a:pt x="469" y="654"/>
                    <a:pt x="490" y="641"/>
                    <a:pt x="509" y="606"/>
                  </a:cubicBezTo>
                  <a:cubicBezTo>
                    <a:pt x="532" y="568"/>
                    <a:pt x="556" y="557"/>
                    <a:pt x="644" y="536"/>
                  </a:cubicBezTo>
                  <a:cubicBezTo>
                    <a:pt x="804" y="499"/>
                    <a:pt x="802" y="499"/>
                    <a:pt x="871" y="624"/>
                  </a:cubicBezTo>
                  <a:cubicBezTo>
                    <a:pt x="904" y="686"/>
                    <a:pt x="941" y="741"/>
                    <a:pt x="954" y="745"/>
                  </a:cubicBezTo>
                  <a:cubicBezTo>
                    <a:pt x="967" y="750"/>
                    <a:pt x="1012" y="725"/>
                    <a:pt x="1053" y="689"/>
                  </a:cubicBezTo>
                  <a:cubicBezTo>
                    <a:pt x="1127" y="629"/>
                    <a:pt x="1138" y="624"/>
                    <a:pt x="1248" y="621"/>
                  </a:cubicBezTo>
                  <a:lnTo>
                    <a:pt x="1365" y="616"/>
                  </a:lnTo>
                  <a:lnTo>
                    <a:pt x="1394" y="512"/>
                  </a:lnTo>
                  <a:cubicBezTo>
                    <a:pt x="1410" y="454"/>
                    <a:pt x="1424" y="385"/>
                    <a:pt x="1424" y="358"/>
                  </a:cubicBezTo>
                  <a:cubicBezTo>
                    <a:pt x="1424" y="331"/>
                    <a:pt x="1442" y="264"/>
                    <a:pt x="1464" y="208"/>
                  </a:cubicBezTo>
                  <a:cubicBezTo>
                    <a:pt x="1487" y="152"/>
                    <a:pt x="1504" y="81"/>
                    <a:pt x="1504" y="53"/>
                  </a:cubicBezTo>
                  <a:lnTo>
                    <a:pt x="1504" y="0"/>
                  </a:lnTo>
                  <a:lnTo>
                    <a:pt x="1597" y="0"/>
                  </a:lnTo>
                  <a:cubicBezTo>
                    <a:pt x="1647" y="0"/>
                    <a:pt x="1696" y="5"/>
                    <a:pt x="1706" y="11"/>
                  </a:cubicBezTo>
                  <a:cubicBezTo>
                    <a:pt x="1716" y="17"/>
                    <a:pt x="1772" y="192"/>
                    <a:pt x="1831" y="400"/>
                  </a:cubicBezTo>
                  <a:cubicBezTo>
                    <a:pt x="1901" y="649"/>
                    <a:pt x="1952" y="801"/>
                    <a:pt x="1984" y="853"/>
                  </a:cubicBezTo>
                  <a:cubicBezTo>
                    <a:pt x="2012" y="894"/>
                    <a:pt x="2032" y="936"/>
                    <a:pt x="2032" y="942"/>
                  </a:cubicBezTo>
                  <a:cubicBezTo>
                    <a:pt x="2032" y="949"/>
                    <a:pt x="1968" y="974"/>
                    <a:pt x="1890" y="997"/>
                  </a:cubicBezTo>
                  <a:cubicBezTo>
                    <a:pt x="1812" y="1019"/>
                    <a:pt x="1741" y="1048"/>
                    <a:pt x="1733" y="1057"/>
                  </a:cubicBezTo>
                  <a:cubicBezTo>
                    <a:pt x="1724" y="1069"/>
                    <a:pt x="1709" y="1158"/>
                    <a:pt x="1700" y="1257"/>
                  </a:cubicBezTo>
                  <a:cubicBezTo>
                    <a:pt x="1685" y="1408"/>
                    <a:pt x="1685" y="1445"/>
                    <a:pt x="1704" y="1493"/>
                  </a:cubicBezTo>
                  <a:cubicBezTo>
                    <a:pt x="1741" y="1581"/>
                    <a:pt x="1735" y="1587"/>
                    <a:pt x="1655" y="1544"/>
                  </a:cubicBezTo>
                  <a:cubicBezTo>
                    <a:pt x="1514" y="1465"/>
                    <a:pt x="1498" y="1493"/>
                    <a:pt x="1576" y="1677"/>
                  </a:cubicBezTo>
                  <a:cubicBezTo>
                    <a:pt x="1607" y="1749"/>
                    <a:pt x="1632" y="1816"/>
                    <a:pt x="1632" y="1824"/>
                  </a:cubicBezTo>
                  <a:cubicBezTo>
                    <a:pt x="1632" y="1832"/>
                    <a:pt x="1604" y="1875"/>
                    <a:pt x="1568" y="1920"/>
                  </a:cubicBezTo>
                  <a:cubicBezTo>
                    <a:pt x="1533" y="1965"/>
                    <a:pt x="1504" y="2006"/>
                    <a:pt x="1504" y="2013"/>
                  </a:cubicBezTo>
                  <a:cubicBezTo>
                    <a:pt x="1504" y="2049"/>
                    <a:pt x="1895" y="2648"/>
                    <a:pt x="1932" y="2667"/>
                  </a:cubicBezTo>
                  <a:cubicBezTo>
                    <a:pt x="1948" y="2675"/>
                    <a:pt x="1997" y="2677"/>
                    <a:pt x="2040" y="2672"/>
                  </a:cubicBezTo>
                  <a:lnTo>
                    <a:pt x="2067" y="2622"/>
                  </a:lnTo>
                  <a:lnTo>
                    <a:pt x="2078" y="2552"/>
                  </a:lnTo>
                  <a:cubicBezTo>
                    <a:pt x="2114" y="2512"/>
                    <a:pt x="2136" y="2525"/>
                    <a:pt x="2162" y="2517"/>
                  </a:cubicBezTo>
                  <a:cubicBezTo>
                    <a:pt x="2195" y="2507"/>
                    <a:pt x="2216" y="2545"/>
                    <a:pt x="2242" y="2592"/>
                  </a:cubicBezTo>
                  <a:cubicBezTo>
                    <a:pt x="2252" y="2611"/>
                    <a:pt x="2299" y="2635"/>
                    <a:pt x="2327" y="2679"/>
                  </a:cubicBezTo>
                  <a:cubicBezTo>
                    <a:pt x="2430" y="2749"/>
                    <a:pt x="2561" y="2722"/>
                    <a:pt x="2658" y="2769"/>
                  </a:cubicBezTo>
                  <a:cubicBezTo>
                    <a:pt x="2621" y="2914"/>
                    <a:pt x="2632" y="3076"/>
                    <a:pt x="2620" y="3005"/>
                  </a:cubicBezTo>
                  <a:cubicBezTo>
                    <a:pt x="2597" y="2865"/>
                    <a:pt x="2662" y="3083"/>
                    <a:pt x="2719" y="3187"/>
                  </a:cubicBezTo>
                  <a:lnTo>
                    <a:pt x="2975" y="3270"/>
                  </a:lnTo>
                  <a:lnTo>
                    <a:pt x="2991" y="3375"/>
                  </a:lnTo>
                  <a:cubicBezTo>
                    <a:pt x="2868" y="3480"/>
                    <a:pt x="2915" y="3779"/>
                    <a:pt x="2904" y="3761"/>
                  </a:cubicBezTo>
                  <a:cubicBezTo>
                    <a:pt x="2844" y="3661"/>
                    <a:pt x="2900" y="3763"/>
                    <a:pt x="3152" y="3925"/>
                  </a:cubicBezTo>
                  <a:cubicBezTo>
                    <a:pt x="3216" y="3968"/>
                    <a:pt x="3133" y="4250"/>
                    <a:pt x="3213" y="4355"/>
                  </a:cubicBezTo>
                  <a:cubicBezTo>
                    <a:pt x="3346" y="4484"/>
                    <a:pt x="3358" y="4499"/>
                    <a:pt x="3420" y="4622"/>
                  </a:cubicBezTo>
                  <a:lnTo>
                    <a:pt x="3500" y="4966"/>
                  </a:lnTo>
                  <a:lnTo>
                    <a:pt x="2096" y="4278"/>
                  </a:lnTo>
                  <a:cubicBezTo>
                    <a:pt x="2016" y="4203"/>
                    <a:pt x="1936" y="4098"/>
                    <a:pt x="1931" y="4099"/>
                  </a:cubicBezTo>
                  <a:cubicBezTo>
                    <a:pt x="1927" y="4101"/>
                    <a:pt x="1815" y="3969"/>
                    <a:pt x="1766" y="3915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08" name="Амурская область"/>
            <p:cNvSpPr>
              <a:spLocks/>
            </p:cNvSpPr>
            <p:nvPr/>
          </p:nvSpPr>
          <p:spPr bwMode="auto">
            <a:xfrm>
              <a:off x="11595100" y="4093869"/>
              <a:ext cx="2066925" cy="1400999"/>
            </a:xfrm>
            <a:custGeom>
              <a:avLst/>
              <a:gdLst/>
              <a:ahLst/>
              <a:cxnLst>
                <a:cxn ang="0">
                  <a:pos x="2120" y="1889"/>
                </a:cxn>
                <a:cxn ang="0">
                  <a:pos x="1525" y="1569"/>
                </a:cxn>
                <a:cxn ang="0">
                  <a:pos x="980" y="1692"/>
                </a:cxn>
                <a:cxn ang="0">
                  <a:pos x="696" y="1595"/>
                </a:cxn>
                <a:cxn ang="0">
                  <a:pos x="708" y="1420"/>
                </a:cxn>
                <a:cxn ang="0">
                  <a:pos x="546" y="1081"/>
                </a:cxn>
                <a:cxn ang="0">
                  <a:pos x="432" y="1161"/>
                </a:cxn>
                <a:cxn ang="0">
                  <a:pos x="301" y="1017"/>
                </a:cxn>
                <a:cxn ang="0">
                  <a:pos x="156" y="1011"/>
                </a:cxn>
                <a:cxn ang="0">
                  <a:pos x="0" y="852"/>
                </a:cxn>
                <a:cxn ang="0">
                  <a:pos x="229" y="739"/>
                </a:cxn>
                <a:cxn ang="0">
                  <a:pos x="765" y="675"/>
                </a:cxn>
                <a:cxn ang="0">
                  <a:pos x="1082" y="736"/>
                </a:cxn>
                <a:cxn ang="0">
                  <a:pos x="1458" y="622"/>
                </a:cxn>
                <a:cxn ang="0">
                  <a:pos x="1831" y="433"/>
                </a:cxn>
                <a:cxn ang="0">
                  <a:pos x="2170" y="153"/>
                </a:cxn>
                <a:cxn ang="0">
                  <a:pos x="2436" y="267"/>
                </a:cxn>
                <a:cxn ang="0">
                  <a:pos x="2477" y="745"/>
                </a:cxn>
                <a:cxn ang="0">
                  <a:pos x="2655" y="777"/>
                </a:cxn>
                <a:cxn ang="0">
                  <a:pos x="2876" y="729"/>
                </a:cxn>
                <a:cxn ang="0">
                  <a:pos x="3063" y="505"/>
                </a:cxn>
                <a:cxn ang="0">
                  <a:pos x="3247" y="340"/>
                </a:cxn>
                <a:cxn ang="0">
                  <a:pos x="3370" y="611"/>
                </a:cxn>
                <a:cxn ang="0">
                  <a:pos x="3264" y="713"/>
                </a:cxn>
                <a:cxn ang="0">
                  <a:pos x="3186" y="851"/>
                </a:cxn>
                <a:cxn ang="0">
                  <a:pos x="3196" y="937"/>
                </a:cxn>
                <a:cxn ang="0">
                  <a:pos x="3085" y="1203"/>
                </a:cxn>
                <a:cxn ang="0">
                  <a:pos x="3093" y="1716"/>
                </a:cxn>
                <a:cxn ang="0">
                  <a:pos x="3389" y="1870"/>
                </a:cxn>
                <a:cxn ang="0">
                  <a:pos x="3439" y="2123"/>
                </a:cxn>
                <a:cxn ang="0">
                  <a:pos x="3194" y="2248"/>
                </a:cxn>
                <a:cxn ang="0">
                  <a:pos x="2652" y="2361"/>
                </a:cxn>
              </a:cxnLst>
              <a:rect l="0" t="0" r="r" b="b"/>
              <a:pathLst>
                <a:path w="3472" h="2361">
                  <a:moveTo>
                    <a:pt x="2476" y="2214"/>
                  </a:moveTo>
                  <a:cubicBezTo>
                    <a:pt x="2386" y="2132"/>
                    <a:pt x="2226" y="1987"/>
                    <a:pt x="2120" y="1889"/>
                  </a:cubicBezTo>
                  <a:cubicBezTo>
                    <a:pt x="1759" y="1556"/>
                    <a:pt x="1772" y="1564"/>
                    <a:pt x="1664" y="1553"/>
                  </a:cubicBezTo>
                  <a:cubicBezTo>
                    <a:pt x="1586" y="1544"/>
                    <a:pt x="1560" y="1547"/>
                    <a:pt x="1525" y="1569"/>
                  </a:cubicBezTo>
                  <a:cubicBezTo>
                    <a:pt x="1490" y="1593"/>
                    <a:pt x="1461" y="1595"/>
                    <a:pt x="1335" y="1585"/>
                  </a:cubicBezTo>
                  <a:cubicBezTo>
                    <a:pt x="1173" y="1574"/>
                    <a:pt x="1136" y="1585"/>
                    <a:pt x="980" y="1692"/>
                  </a:cubicBezTo>
                  <a:cubicBezTo>
                    <a:pt x="896" y="1750"/>
                    <a:pt x="868" y="1745"/>
                    <a:pt x="768" y="1657"/>
                  </a:cubicBezTo>
                  <a:lnTo>
                    <a:pt x="696" y="1595"/>
                  </a:lnTo>
                  <a:lnTo>
                    <a:pt x="725" y="1547"/>
                  </a:lnTo>
                  <a:cubicBezTo>
                    <a:pt x="764" y="1483"/>
                    <a:pt x="760" y="1460"/>
                    <a:pt x="708" y="1420"/>
                  </a:cubicBezTo>
                  <a:cubicBezTo>
                    <a:pt x="674" y="1396"/>
                    <a:pt x="655" y="1360"/>
                    <a:pt x="634" y="1286"/>
                  </a:cubicBezTo>
                  <a:cubicBezTo>
                    <a:pt x="583" y="1100"/>
                    <a:pt x="575" y="1081"/>
                    <a:pt x="546" y="1081"/>
                  </a:cubicBezTo>
                  <a:cubicBezTo>
                    <a:pt x="530" y="1081"/>
                    <a:pt x="501" y="1099"/>
                    <a:pt x="480" y="1121"/>
                  </a:cubicBezTo>
                  <a:cubicBezTo>
                    <a:pt x="460" y="1142"/>
                    <a:pt x="439" y="1161"/>
                    <a:pt x="432" y="1161"/>
                  </a:cubicBezTo>
                  <a:cubicBezTo>
                    <a:pt x="428" y="1161"/>
                    <a:pt x="400" y="1128"/>
                    <a:pt x="372" y="1089"/>
                  </a:cubicBezTo>
                  <a:cubicBezTo>
                    <a:pt x="344" y="1049"/>
                    <a:pt x="312" y="1017"/>
                    <a:pt x="301" y="1017"/>
                  </a:cubicBezTo>
                  <a:cubicBezTo>
                    <a:pt x="292" y="1017"/>
                    <a:pt x="263" y="1036"/>
                    <a:pt x="237" y="1059"/>
                  </a:cubicBezTo>
                  <a:cubicBezTo>
                    <a:pt x="181" y="1113"/>
                    <a:pt x="143" y="1091"/>
                    <a:pt x="156" y="1011"/>
                  </a:cubicBezTo>
                  <a:cubicBezTo>
                    <a:pt x="164" y="963"/>
                    <a:pt x="159" y="956"/>
                    <a:pt x="82" y="915"/>
                  </a:cubicBezTo>
                  <a:cubicBezTo>
                    <a:pt x="37" y="891"/>
                    <a:pt x="0" y="862"/>
                    <a:pt x="0" y="852"/>
                  </a:cubicBezTo>
                  <a:cubicBezTo>
                    <a:pt x="0" y="841"/>
                    <a:pt x="37" y="808"/>
                    <a:pt x="82" y="777"/>
                  </a:cubicBezTo>
                  <a:cubicBezTo>
                    <a:pt x="159" y="726"/>
                    <a:pt x="167" y="724"/>
                    <a:pt x="229" y="739"/>
                  </a:cubicBezTo>
                  <a:cubicBezTo>
                    <a:pt x="333" y="766"/>
                    <a:pt x="538" y="752"/>
                    <a:pt x="658" y="710"/>
                  </a:cubicBezTo>
                  <a:lnTo>
                    <a:pt x="765" y="675"/>
                  </a:lnTo>
                  <a:lnTo>
                    <a:pt x="844" y="726"/>
                  </a:lnTo>
                  <a:cubicBezTo>
                    <a:pt x="940" y="787"/>
                    <a:pt x="962" y="788"/>
                    <a:pt x="1082" y="736"/>
                  </a:cubicBezTo>
                  <a:cubicBezTo>
                    <a:pt x="1156" y="702"/>
                    <a:pt x="1192" y="696"/>
                    <a:pt x="1250" y="702"/>
                  </a:cubicBezTo>
                  <a:cubicBezTo>
                    <a:pt x="1320" y="710"/>
                    <a:pt x="1333" y="705"/>
                    <a:pt x="1458" y="622"/>
                  </a:cubicBezTo>
                  <a:cubicBezTo>
                    <a:pt x="1540" y="568"/>
                    <a:pt x="1637" y="518"/>
                    <a:pt x="1703" y="499"/>
                  </a:cubicBezTo>
                  <a:cubicBezTo>
                    <a:pt x="1773" y="476"/>
                    <a:pt x="1820" y="452"/>
                    <a:pt x="1831" y="433"/>
                  </a:cubicBezTo>
                  <a:cubicBezTo>
                    <a:pt x="1893" y="318"/>
                    <a:pt x="1927" y="281"/>
                    <a:pt x="1980" y="272"/>
                  </a:cubicBezTo>
                  <a:cubicBezTo>
                    <a:pt x="2013" y="265"/>
                    <a:pt x="2088" y="217"/>
                    <a:pt x="2170" y="153"/>
                  </a:cubicBezTo>
                  <a:cubicBezTo>
                    <a:pt x="2348" y="12"/>
                    <a:pt x="2375" y="0"/>
                    <a:pt x="2429" y="19"/>
                  </a:cubicBezTo>
                  <a:cubicBezTo>
                    <a:pt x="2492" y="40"/>
                    <a:pt x="2495" y="118"/>
                    <a:pt x="2436" y="267"/>
                  </a:cubicBezTo>
                  <a:cubicBezTo>
                    <a:pt x="2392" y="377"/>
                    <a:pt x="2336" y="638"/>
                    <a:pt x="2336" y="734"/>
                  </a:cubicBezTo>
                  <a:cubicBezTo>
                    <a:pt x="2336" y="785"/>
                    <a:pt x="2346" y="785"/>
                    <a:pt x="2477" y="745"/>
                  </a:cubicBezTo>
                  <a:cubicBezTo>
                    <a:pt x="2533" y="728"/>
                    <a:pt x="2588" y="713"/>
                    <a:pt x="2599" y="713"/>
                  </a:cubicBezTo>
                  <a:cubicBezTo>
                    <a:pt x="2610" y="713"/>
                    <a:pt x="2636" y="742"/>
                    <a:pt x="2655" y="777"/>
                  </a:cubicBezTo>
                  <a:cubicBezTo>
                    <a:pt x="2674" y="812"/>
                    <a:pt x="2698" y="841"/>
                    <a:pt x="2708" y="841"/>
                  </a:cubicBezTo>
                  <a:cubicBezTo>
                    <a:pt x="2717" y="841"/>
                    <a:pt x="2792" y="790"/>
                    <a:pt x="2876" y="729"/>
                  </a:cubicBezTo>
                  <a:cubicBezTo>
                    <a:pt x="3013" y="624"/>
                    <a:pt x="3024" y="612"/>
                    <a:pt x="3024" y="561"/>
                  </a:cubicBezTo>
                  <a:cubicBezTo>
                    <a:pt x="3024" y="512"/>
                    <a:pt x="3029" y="505"/>
                    <a:pt x="3063" y="505"/>
                  </a:cubicBezTo>
                  <a:cubicBezTo>
                    <a:pt x="3090" y="505"/>
                    <a:pt x="3125" y="480"/>
                    <a:pt x="3175" y="422"/>
                  </a:cubicBezTo>
                  <a:lnTo>
                    <a:pt x="3247" y="340"/>
                  </a:lnTo>
                  <a:lnTo>
                    <a:pt x="3296" y="451"/>
                  </a:lnTo>
                  <a:cubicBezTo>
                    <a:pt x="3325" y="512"/>
                    <a:pt x="3357" y="584"/>
                    <a:pt x="3370" y="611"/>
                  </a:cubicBezTo>
                  <a:lnTo>
                    <a:pt x="3391" y="662"/>
                  </a:lnTo>
                  <a:lnTo>
                    <a:pt x="3264" y="713"/>
                  </a:lnTo>
                  <a:cubicBezTo>
                    <a:pt x="3194" y="740"/>
                    <a:pt x="3136" y="772"/>
                    <a:pt x="3136" y="782"/>
                  </a:cubicBezTo>
                  <a:cubicBezTo>
                    <a:pt x="3136" y="792"/>
                    <a:pt x="3159" y="822"/>
                    <a:pt x="3186" y="851"/>
                  </a:cubicBezTo>
                  <a:lnTo>
                    <a:pt x="3236" y="902"/>
                  </a:lnTo>
                  <a:lnTo>
                    <a:pt x="3196" y="937"/>
                  </a:lnTo>
                  <a:cubicBezTo>
                    <a:pt x="3170" y="960"/>
                    <a:pt x="3151" y="998"/>
                    <a:pt x="3144" y="1038"/>
                  </a:cubicBezTo>
                  <a:cubicBezTo>
                    <a:pt x="3138" y="1075"/>
                    <a:pt x="3111" y="1148"/>
                    <a:pt x="3085" y="1203"/>
                  </a:cubicBezTo>
                  <a:cubicBezTo>
                    <a:pt x="3040" y="1297"/>
                    <a:pt x="3037" y="1312"/>
                    <a:pt x="3044" y="1475"/>
                  </a:cubicBezTo>
                  <a:cubicBezTo>
                    <a:pt x="3048" y="1633"/>
                    <a:pt x="3053" y="1656"/>
                    <a:pt x="3093" y="1716"/>
                  </a:cubicBezTo>
                  <a:cubicBezTo>
                    <a:pt x="3135" y="1782"/>
                    <a:pt x="3140" y="1785"/>
                    <a:pt x="3221" y="1785"/>
                  </a:cubicBezTo>
                  <a:cubicBezTo>
                    <a:pt x="3301" y="1785"/>
                    <a:pt x="3309" y="1788"/>
                    <a:pt x="3389" y="1870"/>
                  </a:cubicBezTo>
                  <a:cubicBezTo>
                    <a:pt x="3436" y="1916"/>
                    <a:pt x="3472" y="1964"/>
                    <a:pt x="3472" y="1976"/>
                  </a:cubicBezTo>
                  <a:cubicBezTo>
                    <a:pt x="3472" y="1988"/>
                    <a:pt x="3458" y="2054"/>
                    <a:pt x="3439" y="2123"/>
                  </a:cubicBezTo>
                  <a:cubicBezTo>
                    <a:pt x="3413" y="2217"/>
                    <a:pt x="3397" y="2251"/>
                    <a:pt x="3373" y="2257"/>
                  </a:cubicBezTo>
                  <a:cubicBezTo>
                    <a:pt x="3356" y="2264"/>
                    <a:pt x="3274" y="2259"/>
                    <a:pt x="3194" y="2248"/>
                  </a:cubicBezTo>
                  <a:cubicBezTo>
                    <a:pt x="3056" y="2230"/>
                    <a:pt x="3044" y="2230"/>
                    <a:pt x="2968" y="2262"/>
                  </a:cubicBezTo>
                  <a:cubicBezTo>
                    <a:pt x="2895" y="2294"/>
                    <a:pt x="2680" y="2361"/>
                    <a:pt x="2652" y="2361"/>
                  </a:cubicBezTo>
                  <a:cubicBezTo>
                    <a:pt x="2645" y="2361"/>
                    <a:pt x="2567" y="2294"/>
                    <a:pt x="2476" y="2214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3" name="Еврейская автономная область"/>
            <p:cNvSpPr>
              <a:spLocks/>
            </p:cNvSpPr>
            <p:nvPr/>
          </p:nvSpPr>
          <p:spPr bwMode="auto">
            <a:xfrm>
              <a:off x="13652500" y="5189888"/>
              <a:ext cx="495300" cy="409816"/>
            </a:xfrm>
            <a:custGeom>
              <a:avLst/>
              <a:gdLst>
                <a:gd name="T0" fmla="*/ 266 w 52"/>
                <a:gd name="T1" fmla="*/ 676 h 43"/>
                <a:gd name="T2" fmla="*/ 154 w 52"/>
                <a:gd name="T3" fmla="*/ 563 h 43"/>
                <a:gd name="T4" fmla="*/ 34 w 52"/>
                <a:gd name="T5" fmla="*/ 299 h 43"/>
                <a:gd name="T6" fmla="*/ 61 w 52"/>
                <a:gd name="T7" fmla="*/ 203 h 43"/>
                <a:gd name="T8" fmla="*/ 410 w 52"/>
                <a:gd name="T9" fmla="*/ 17 h 43"/>
                <a:gd name="T10" fmla="*/ 483 w 52"/>
                <a:gd name="T11" fmla="*/ 44 h 43"/>
                <a:gd name="T12" fmla="*/ 685 w 52"/>
                <a:gd name="T13" fmla="*/ 35 h 43"/>
                <a:gd name="T14" fmla="*/ 837 w 52"/>
                <a:gd name="T15" fmla="*/ 4 h 43"/>
                <a:gd name="T16" fmla="*/ 747 w 52"/>
                <a:gd name="T17" fmla="*/ 160 h 43"/>
                <a:gd name="T18" fmla="*/ 605 w 52"/>
                <a:gd name="T19" fmla="*/ 396 h 43"/>
                <a:gd name="T20" fmla="*/ 331 w 52"/>
                <a:gd name="T21" fmla="*/ 680 h 43"/>
                <a:gd name="T22" fmla="*/ 266 w 52"/>
                <a:gd name="T23" fmla="*/ 676 h 4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2"/>
                <a:gd name="T37" fmla="*/ 0 h 43"/>
                <a:gd name="T38" fmla="*/ 840 w 52"/>
                <a:gd name="T39" fmla="*/ 683 h 4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2" h="43">
                  <a:moveTo>
                    <a:pt x="16" y="43"/>
                  </a:moveTo>
                  <a:cubicBezTo>
                    <a:pt x="16" y="42"/>
                    <a:pt x="13" y="39"/>
                    <a:pt x="10" y="35"/>
                  </a:cubicBezTo>
                  <a:cubicBezTo>
                    <a:pt x="0" y="24"/>
                    <a:pt x="1" y="25"/>
                    <a:pt x="2" y="19"/>
                  </a:cubicBezTo>
                  <a:cubicBezTo>
                    <a:pt x="3" y="16"/>
                    <a:pt x="4" y="13"/>
                    <a:pt x="4" y="13"/>
                  </a:cubicBezTo>
                  <a:cubicBezTo>
                    <a:pt x="5" y="11"/>
                    <a:pt x="24" y="1"/>
                    <a:pt x="25" y="1"/>
                  </a:cubicBezTo>
                  <a:cubicBezTo>
                    <a:pt x="26" y="1"/>
                    <a:pt x="28" y="2"/>
                    <a:pt x="30" y="3"/>
                  </a:cubicBezTo>
                  <a:cubicBezTo>
                    <a:pt x="33" y="4"/>
                    <a:pt x="34" y="4"/>
                    <a:pt x="42" y="2"/>
                  </a:cubicBezTo>
                  <a:cubicBezTo>
                    <a:pt x="47" y="1"/>
                    <a:pt x="52" y="0"/>
                    <a:pt x="52" y="0"/>
                  </a:cubicBezTo>
                  <a:cubicBezTo>
                    <a:pt x="52" y="1"/>
                    <a:pt x="50" y="5"/>
                    <a:pt x="46" y="10"/>
                  </a:cubicBezTo>
                  <a:cubicBezTo>
                    <a:pt x="43" y="15"/>
                    <a:pt x="39" y="22"/>
                    <a:pt x="37" y="25"/>
                  </a:cubicBezTo>
                  <a:cubicBezTo>
                    <a:pt x="34" y="32"/>
                    <a:pt x="24" y="42"/>
                    <a:pt x="20" y="43"/>
                  </a:cubicBezTo>
                  <a:cubicBezTo>
                    <a:pt x="19" y="43"/>
                    <a:pt x="17" y="43"/>
                    <a:pt x="16" y="43"/>
                  </a:cubicBezTo>
                  <a:cubicBezTo>
                    <a:pt x="16" y="43"/>
                    <a:pt x="16" y="43"/>
                    <a:pt x="16" y="4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114" name="Забайкальский край"/>
            <p:cNvSpPr>
              <a:spLocks/>
            </p:cNvSpPr>
            <p:nvPr/>
          </p:nvSpPr>
          <p:spPr bwMode="auto">
            <a:xfrm>
              <a:off x="10575925" y="4398848"/>
              <a:ext cx="1524000" cy="2201570"/>
            </a:xfrm>
            <a:custGeom>
              <a:avLst/>
              <a:gdLst/>
              <a:ahLst/>
              <a:cxnLst>
                <a:cxn ang="0">
                  <a:pos x="3" y="3520"/>
                </a:cxn>
                <a:cxn ang="0">
                  <a:pos x="141" y="3346"/>
                </a:cxn>
                <a:cxn ang="0">
                  <a:pos x="48" y="3192"/>
                </a:cxn>
                <a:cxn ang="0">
                  <a:pos x="75" y="3011"/>
                </a:cxn>
                <a:cxn ang="0">
                  <a:pos x="258" y="2959"/>
                </a:cxn>
                <a:cxn ang="0">
                  <a:pos x="510" y="2835"/>
                </a:cxn>
                <a:cxn ang="0">
                  <a:pos x="693" y="2584"/>
                </a:cxn>
                <a:cxn ang="0">
                  <a:pos x="995" y="2319"/>
                </a:cxn>
                <a:cxn ang="0">
                  <a:pos x="1027" y="2032"/>
                </a:cxn>
                <a:cxn ang="0">
                  <a:pos x="1066" y="1736"/>
                </a:cxn>
                <a:cxn ang="0">
                  <a:pos x="1390" y="1333"/>
                </a:cxn>
                <a:cxn ang="0">
                  <a:pos x="1144" y="1120"/>
                </a:cxn>
                <a:cxn ang="0">
                  <a:pos x="992" y="647"/>
                </a:cxn>
                <a:cxn ang="0">
                  <a:pos x="1142" y="311"/>
                </a:cxn>
                <a:cxn ang="0">
                  <a:pos x="1195" y="0"/>
                </a:cxn>
                <a:cxn ang="0">
                  <a:pos x="1334" y="82"/>
                </a:cxn>
                <a:cxn ang="0">
                  <a:pos x="1714" y="418"/>
                </a:cxn>
                <a:cxn ang="0">
                  <a:pos x="1858" y="613"/>
                </a:cxn>
                <a:cxn ang="0">
                  <a:pos x="1955" y="611"/>
                </a:cxn>
                <a:cxn ang="0">
                  <a:pos x="2064" y="648"/>
                </a:cxn>
                <a:cxn ang="0">
                  <a:pos x="2197" y="687"/>
                </a:cxn>
                <a:cxn ang="0">
                  <a:pos x="2285" y="778"/>
                </a:cxn>
                <a:cxn ang="0">
                  <a:pos x="2398" y="971"/>
                </a:cxn>
                <a:cxn ang="0">
                  <a:pos x="2338" y="1077"/>
                </a:cxn>
                <a:cxn ang="0">
                  <a:pos x="2546" y="1267"/>
                </a:cxn>
                <a:cxn ang="0">
                  <a:pos x="2328" y="1555"/>
                </a:cxn>
                <a:cxn ang="0">
                  <a:pos x="2461" y="1808"/>
                </a:cxn>
                <a:cxn ang="0">
                  <a:pos x="2488" y="1984"/>
                </a:cxn>
                <a:cxn ang="0">
                  <a:pos x="2493" y="2599"/>
                </a:cxn>
                <a:cxn ang="0">
                  <a:pos x="2358" y="2810"/>
                </a:cxn>
                <a:cxn ang="0">
                  <a:pos x="2022" y="2920"/>
                </a:cxn>
                <a:cxn ang="0">
                  <a:pos x="1651" y="2999"/>
                </a:cxn>
                <a:cxn ang="0">
                  <a:pos x="1270" y="3179"/>
                </a:cxn>
                <a:cxn ang="0">
                  <a:pos x="789" y="3615"/>
                </a:cxn>
                <a:cxn ang="0">
                  <a:pos x="64" y="3627"/>
                </a:cxn>
              </a:cxnLst>
              <a:rect l="0" t="0" r="r" b="b"/>
              <a:pathLst>
                <a:path w="2546" h="3691">
                  <a:moveTo>
                    <a:pt x="64" y="3627"/>
                  </a:moveTo>
                  <a:cubicBezTo>
                    <a:pt x="8" y="3583"/>
                    <a:pt x="0" y="3568"/>
                    <a:pt x="3" y="3520"/>
                  </a:cubicBezTo>
                  <a:cubicBezTo>
                    <a:pt x="6" y="3475"/>
                    <a:pt x="19" y="3456"/>
                    <a:pt x="74" y="3416"/>
                  </a:cubicBezTo>
                  <a:cubicBezTo>
                    <a:pt x="110" y="3389"/>
                    <a:pt x="141" y="3359"/>
                    <a:pt x="141" y="3346"/>
                  </a:cubicBezTo>
                  <a:cubicBezTo>
                    <a:pt x="142" y="3335"/>
                    <a:pt x="114" y="3314"/>
                    <a:pt x="78" y="3298"/>
                  </a:cubicBezTo>
                  <a:cubicBezTo>
                    <a:pt x="5" y="3267"/>
                    <a:pt x="2" y="3253"/>
                    <a:pt x="48" y="3192"/>
                  </a:cubicBezTo>
                  <a:cubicBezTo>
                    <a:pt x="78" y="3154"/>
                    <a:pt x="82" y="3143"/>
                    <a:pt x="66" y="3090"/>
                  </a:cubicBezTo>
                  <a:cubicBezTo>
                    <a:pt x="50" y="3040"/>
                    <a:pt x="51" y="3029"/>
                    <a:pt x="75" y="3011"/>
                  </a:cubicBezTo>
                  <a:cubicBezTo>
                    <a:pt x="91" y="2999"/>
                    <a:pt x="122" y="2994"/>
                    <a:pt x="149" y="2999"/>
                  </a:cubicBezTo>
                  <a:cubicBezTo>
                    <a:pt x="184" y="3005"/>
                    <a:pt x="208" y="2997"/>
                    <a:pt x="258" y="2959"/>
                  </a:cubicBezTo>
                  <a:cubicBezTo>
                    <a:pt x="301" y="2923"/>
                    <a:pt x="344" y="2906"/>
                    <a:pt x="403" y="2898"/>
                  </a:cubicBezTo>
                  <a:cubicBezTo>
                    <a:pt x="477" y="2888"/>
                    <a:pt x="490" y="2882"/>
                    <a:pt x="510" y="2835"/>
                  </a:cubicBezTo>
                  <a:cubicBezTo>
                    <a:pt x="525" y="2807"/>
                    <a:pt x="568" y="2752"/>
                    <a:pt x="610" y="2712"/>
                  </a:cubicBezTo>
                  <a:cubicBezTo>
                    <a:pt x="659" y="2664"/>
                    <a:pt x="686" y="2624"/>
                    <a:pt x="693" y="2584"/>
                  </a:cubicBezTo>
                  <a:cubicBezTo>
                    <a:pt x="702" y="2533"/>
                    <a:pt x="714" y="2522"/>
                    <a:pt x="803" y="2482"/>
                  </a:cubicBezTo>
                  <a:cubicBezTo>
                    <a:pt x="885" y="2443"/>
                    <a:pt x="918" y="2415"/>
                    <a:pt x="995" y="2319"/>
                  </a:cubicBezTo>
                  <a:cubicBezTo>
                    <a:pt x="1082" y="2210"/>
                    <a:pt x="1088" y="2195"/>
                    <a:pt x="1083" y="2128"/>
                  </a:cubicBezTo>
                  <a:cubicBezTo>
                    <a:pt x="1078" y="2064"/>
                    <a:pt x="1072" y="2053"/>
                    <a:pt x="1027" y="2032"/>
                  </a:cubicBezTo>
                  <a:cubicBezTo>
                    <a:pt x="954" y="2002"/>
                    <a:pt x="926" y="1915"/>
                    <a:pt x="971" y="1866"/>
                  </a:cubicBezTo>
                  <a:cubicBezTo>
                    <a:pt x="989" y="1847"/>
                    <a:pt x="1030" y="1789"/>
                    <a:pt x="1066" y="1736"/>
                  </a:cubicBezTo>
                  <a:cubicBezTo>
                    <a:pt x="1165" y="1579"/>
                    <a:pt x="1267" y="1459"/>
                    <a:pt x="1310" y="1448"/>
                  </a:cubicBezTo>
                  <a:cubicBezTo>
                    <a:pt x="1374" y="1431"/>
                    <a:pt x="1390" y="1408"/>
                    <a:pt x="1390" y="1333"/>
                  </a:cubicBezTo>
                  <a:cubicBezTo>
                    <a:pt x="1390" y="1279"/>
                    <a:pt x="1381" y="1255"/>
                    <a:pt x="1352" y="1226"/>
                  </a:cubicBezTo>
                  <a:cubicBezTo>
                    <a:pt x="1306" y="1184"/>
                    <a:pt x="1181" y="1120"/>
                    <a:pt x="1144" y="1120"/>
                  </a:cubicBezTo>
                  <a:cubicBezTo>
                    <a:pt x="1104" y="1120"/>
                    <a:pt x="902" y="789"/>
                    <a:pt x="891" y="704"/>
                  </a:cubicBezTo>
                  <a:cubicBezTo>
                    <a:pt x="886" y="669"/>
                    <a:pt x="894" y="664"/>
                    <a:pt x="992" y="647"/>
                  </a:cubicBezTo>
                  <a:cubicBezTo>
                    <a:pt x="1181" y="611"/>
                    <a:pt x="1240" y="562"/>
                    <a:pt x="1222" y="451"/>
                  </a:cubicBezTo>
                  <a:cubicBezTo>
                    <a:pt x="1202" y="323"/>
                    <a:pt x="1200" y="322"/>
                    <a:pt x="1142" y="311"/>
                  </a:cubicBezTo>
                  <a:cubicBezTo>
                    <a:pt x="1069" y="296"/>
                    <a:pt x="1038" y="240"/>
                    <a:pt x="1038" y="114"/>
                  </a:cubicBezTo>
                  <a:cubicBezTo>
                    <a:pt x="1038" y="2"/>
                    <a:pt x="1042" y="0"/>
                    <a:pt x="1195" y="0"/>
                  </a:cubicBezTo>
                  <a:lnTo>
                    <a:pt x="1302" y="0"/>
                  </a:lnTo>
                  <a:lnTo>
                    <a:pt x="1334" y="82"/>
                  </a:lnTo>
                  <a:cubicBezTo>
                    <a:pt x="1362" y="152"/>
                    <a:pt x="1387" y="183"/>
                    <a:pt x="1494" y="266"/>
                  </a:cubicBezTo>
                  <a:cubicBezTo>
                    <a:pt x="1565" y="322"/>
                    <a:pt x="1664" y="389"/>
                    <a:pt x="1714" y="418"/>
                  </a:cubicBezTo>
                  <a:cubicBezTo>
                    <a:pt x="1800" y="464"/>
                    <a:pt x="1805" y="471"/>
                    <a:pt x="1802" y="523"/>
                  </a:cubicBezTo>
                  <a:cubicBezTo>
                    <a:pt x="1798" y="571"/>
                    <a:pt x="1806" y="583"/>
                    <a:pt x="1858" y="613"/>
                  </a:cubicBezTo>
                  <a:lnTo>
                    <a:pt x="1917" y="647"/>
                  </a:lnTo>
                  <a:lnTo>
                    <a:pt x="1955" y="611"/>
                  </a:lnTo>
                  <a:cubicBezTo>
                    <a:pt x="1976" y="592"/>
                    <a:pt x="1997" y="576"/>
                    <a:pt x="2003" y="576"/>
                  </a:cubicBezTo>
                  <a:cubicBezTo>
                    <a:pt x="2008" y="576"/>
                    <a:pt x="2035" y="608"/>
                    <a:pt x="2064" y="648"/>
                  </a:cubicBezTo>
                  <a:cubicBezTo>
                    <a:pt x="2093" y="687"/>
                    <a:pt x="2125" y="720"/>
                    <a:pt x="2134" y="720"/>
                  </a:cubicBezTo>
                  <a:cubicBezTo>
                    <a:pt x="2146" y="720"/>
                    <a:pt x="2173" y="704"/>
                    <a:pt x="2197" y="687"/>
                  </a:cubicBezTo>
                  <a:cubicBezTo>
                    <a:pt x="2221" y="667"/>
                    <a:pt x="2243" y="655"/>
                    <a:pt x="2246" y="658"/>
                  </a:cubicBezTo>
                  <a:cubicBezTo>
                    <a:pt x="2248" y="661"/>
                    <a:pt x="2266" y="715"/>
                    <a:pt x="2285" y="778"/>
                  </a:cubicBezTo>
                  <a:cubicBezTo>
                    <a:pt x="2304" y="843"/>
                    <a:pt x="2336" y="909"/>
                    <a:pt x="2358" y="931"/>
                  </a:cubicBezTo>
                  <a:lnTo>
                    <a:pt x="2398" y="971"/>
                  </a:lnTo>
                  <a:lnTo>
                    <a:pt x="2365" y="1013"/>
                  </a:lnTo>
                  <a:cubicBezTo>
                    <a:pt x="2347" y="1037"/>
                    <a:pt x="2334" y="1066"/>
                    <a:pt x="2338" y="1077"/>
                  </a:cubicBezTo>
                  <a:cubicBezTo>
                    <a:pt x="2341" y="1090"/>
                    <a:pt x="2389" y="1136"/>
                    <a:pt x="2445" y="1183"/>
                  </a:cubicBezTo>
                  <a:lnTo>
                    <a:pt x="2546" y="1267"/>
                  </a:lnTo>
                  <a:lnTo>
                    <a:pt x="2456" y="1357"/>
                  </a:lnTo>
                  <a:cubicBezTo>
                    <a:pt x="2390" y="1424"/>
                    <a:pt x="2357" y="1475"/>
                    <a:pt x="2328" y="1555"/>
                  </a:cubicBezTo>
                  <a:cubicBezTo>
                    <a:pt x="2282" y="1675"/>
                    <a:pt x="2285" y="1704"/>
                    <a:pt x="2347" y="1719"/>
                  </a:cubicBezTo>
                  <a:cubicBezTo>
                    <a:pt x="2371" y="1725"/>
                    <a:pt x="2422" y="1765"/>
                    <a:pt x="2461" y="1808"/>
                  </a:cubicBezTo>
                  <a:lnTo>
                    <a:pt x="2531" y="1888"/>
                  </a:lnTo>
                  <a:lnTo>
                    <a:pt x="2488" y="1984"/>
                  </a:lnTo>
                  <a:cubicBezTo>
                    <a:pt x="2446" y="2077"/>
                    <a:pt x="2445" y="2088"/>
                    <a:pt x="2450" y="2319"/>
                  </a:cubicBezTo>
                  <a:cubicBezTo>
                    <a:pt x="2454" y="2544"/>
                    <a:pt x="2456" y="2559"/>
                    <a:pt x="2493" y="2599"/>
                  </a:cubicBezTo>
                  <a:cubicBezTo>
                    <a:pt x="2538" y="2645"/>
                    <a:pt x="2525" y="2671"/>
                    <a:pt x="2445" y="2704"/>
                  </a:cubicBezTo>
                  <a:cubicBezTo>
                    <a:pt x="2410" y="2719"/>
                    <a:pt x="2386" y="2747"/>
                    <a:pt x="2358" y="2810"/>
                  </a:cubicBezTo>
                  <a:cubicBezTo>
                    <a:pt x="2334" y="2864"/>
                    <a:pt x="2307" y="2901"/>
                    <a:pt x="2283" y="2909"/>
                  </a:cubicBezTo>
                  <a:cubicBezTo>
                    <a:pt x="2202" y="2941"/>
                    <a:pt x="2102" y="2944"/>
                    <a:pt x="2022" y="2920"/>
                  </a:cubicBezTo>
                  <a:cubicBezTo>
                    <a:pt x="1901" y="2883"/>
                    <a:pt x="1880" y="2888"/>
                    <a:pt x="1830" y="2960"/>
                  </a:cubicBezTo>
                  <a:cubicBezTo>
                    <a:pt x="1781" y="3032"/>
                    <a:pt x="1773" y="3034"/>
                    <a:pt x="1651" y="2999"/>
                  </a:cubicBezTo>
                  <a:cubicBezTo>
                    <a:pt x="1546" y="2968"/>
                    <a:pt x="1416" y="2975"/>
                    <a:pt x="1378" y="3015"/>
                  </a:cubicBezTo>
                  <a:cubicBezTo>
                    <a:pt x="1363" y="3029"/>
                    <a:pt x="1315" y="3103"/>
                    <a:pt x="1270" y="3179"/>
                  </a:cubicBezTo>
                  <a:cubicBezTo>
                    <a:pt x="1194" y="3312"/>
                    <a:pt x="1181" y="3325"/>
                    <a:pt x="989" y="3466"/>
                  </a:cubicBezTo>
                  <a:lnTo>
                    <a:pt x="789" y="3615"/>
                  </a:lnTo>
                  <a:lnTo>
                    <a:pt x="522" y="3647"/>
                  </a:lnTo>
                  <a:cubicBezTo>
                    <a:pt x="160" y="3691"/>
                    <a:pt x="144" y="3691"/>
                    <a:pt x="64" y="3627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5" name="Магаданская область"/>
            <p:cNvSpPr>
              <a:spLocks/>
            </p:cNvSpPr>
            <p:nvPr/>
          </p:nvSpPr>
          <p:spPr bwMode="auto">
            <a:xfrm>
              <a:off x="13014325" y="367402"/>
              <a:ext cx="1428750" cy="1953774"/>
            </a:xfrm>
            <a:custGeom>
              <a:avLst/>
              <a:gdLst/>
              <a:ahLst/>
              <a:cxnLst>
                <a:cxn ang="0">
                  <a:pos x="872" y="3135"/>
                </a:cxn>
                <a:cxn ang="0">
                  <a:pos x="858" y="2991"/>
                </a:cxn>
                <a:cxn ang="0">
                  <a:pos x="511" y="2799"/>
                </a:cxn>
                <a:cxn ang="0">
                  <a:pos x="320" y="2896"/>
                </a:cxn>
                <a:cxn ang="0">
                  <a:pos x="194" y="2658"/>
                </a:cxn>
                <a:cxn ang="0">
                  <a:pos x="0" y="2187"/>
                </a:cxn>
                <a:cxn ang="0">
                  <a:pos x="221" y="2059"/>
                </a:cxn>
                <a:cxn ang="0">
                  <a:pos x="95" y="1901"/>
                </a:cxn>
                <a:cxn ang="0">
                  <a:pos x="312" y="1744"/>
                </a:cxn>
                <a:cxn ang="0">
                  <a:pos x="431" y="1771"/>
                </a:cxn>
                <a:cxn ang="0">
                  <a:pos x="476" y="1533"/>
                </a:cxn>
                <a:cxn ang="0">
                  <a:pos x="464" y="1311"/>
                </a:cxn>
                <a:cxn ang="0">
                  <a:pos x="376" y="1128"/>
                </a:cxn>
                <a:cxn ang="0">
                  <a:pos x="280" y="946"/>
                </a:cxn>
                <a:cxn ang="0">
                  <a:pos x="208" y="760"/>
                </a:cxn>
                <a:cxn ang="0">
                  <a:pos x="434" y="573"/>
                </a:cxn>
                <a:cxn ang="0">
                  <a:pos x="581" y="410"/>
                </a:cxn>
                <a:cxn ang="0">
                  <a:pos x="575" y="216"/>
                </a:cxn>
                <a:cxn ang="0">
                  <a:pos x="709" y="296"/>
                </a:cxn>
                <a:cxn ang="0">
                  <a:pos x="914" y="287"/>
                </a:cxn>
                <a:cxn ang="0">
                  <a:pos x="1268" y="112"/>
                </a:cxn>
                <a:cxn ang="0">
                  <a:pos x="1597" y="120"/>
                </a:cxn>
                <a:cxn ang="0">
                  <a:pos x="1815" y="330"/>
                </a:cxn>
                <a:cxn ang="0">
                  <a:pos x="1935" y="432"/>
                </a:cxn>
                <a:cxn ang="0">
                  <a:pos x="2184" y="567"/>
                </a:cxn>
                <a:cxn ang="0">
                  <a:pos x="2400" y="1103"/>
                </a:cxn>
                <a:cxn ang="0">
                  <a:pos x="2164" y="999"/>
                </a:cxn>
                <a:cxn ang="0">
                  <a:pos x="1908" y="1107"/>
                </a:cxn>
                <a:cxn ang="0">
                  <a:pos x="1912" y="1847"/>
                </a:cxn>
                <a:cxn ang="0">
                  <a:pos x="2192" y="2282"/>
                </a:cxn>
                <a:cxn ang="0">
                  <a:pos x="2196" y="2373"/>
                </a:cxn>
                <a:cxn ang="0">
                  <a:pos x="1972" y="2872"/>
                </a:cxn>
                <a:cxn ang="0">
                  <a:pos x="1864" y="2680"/>
                </a:cxn>
                <a:cxn ang="0">
                  <a:pos x="1480" y="3024"/>
                </a:cxn>
                <a:cxn ang="0">
                  <a:pos x="1432" y="3160"/>
                </a:cxn>
                <a:cxn ang="0">
                  <a:pos x="1181" y="3208"/>
                </a:cxn>
                <a:cxn ang="0">
                  <a:pos x="845" y="3232"/>
                </a:cxn>
              </a:cxnLst>
              <a:rect l="0" t="0" r="r" b="b"/>
              <a:pathLst>
                <a:path w="2400" h="3280">
                  <a:moveTo>
                    <a:pt x="845" y="3232"/>
                  </a:moveTo>
                  <a:cubicBezTo>
                    <a:pt x="831" y="3199"/>
                    <a:pt x="834" y="3184"/>
                    <a:pt x="872" y="3135"/>
                  </a:cubicBezTo>
                  <a:lnTo>
                    <a:pt x="916" y="3077"/>
                  </a:lnTo>
                  <a:lnTo>
                    <a:pt x="858" y="2991"/>
                  </a:lnTo>
                  <a:cubicBezTo>
                    <a:pt x="797" y="2899"/>
                    <a:pt x="704" y="2839"/>
                    <a:pt x="592" y="2816"/>
                  </a:cubicBezTo>
                  <a:cubicBezTo>
                    <a:pt x="562" y="2810"/>
                    <a:pt x="525" y="2802"/>
                    <a:pt x="511" y="2799"/>
                  </a:cubicBezTo>
                  <a:cubicBezTo>
                    <a:pt x="496" y="2794"/>
                    <a:pt x="452" y="2816"/>
                    <a:pt x="412" y="2848"/>
                  </a:cubicBezTo>
                  <a:cubicBezTo>
                    <a:pt x="370" y="2880"/>
                    <a:pt x="328" y="2901"/>
                    <a:pt x="320" y="2896"/>
                  </a:cubicBezTo>
                  <a:cubicBezTo>
                    <a:pt x="312" y="2890"/>
                    <a:pt x="304" y="2861"/>
                    <a:pt x="304" y="2829"/>
                  </a:cubicBezTo>
                  <a:cubicBezTo>
                    <a:pt x="304" y="2781"/>
                    <a:pt x="288" y="2755"/>
                    <a:pt x="194" y="2658"/>
                  </a:cubicBezTo>
                  <a:cubicBezTo>
                    <a:pt x="53" y="2512"/>
                    <a:pt x="0" y="2410"/>
                    <a:pt x="0" y="2282"/>
                  </a:cubicBezTo>
                  <a:lnTo>
                    <a:pt x="0" y="2187"/>
                  </a:lnTo>
                  <a:lnTo>
                    <a:pt x="106" y="2133"/>
                  </a:lnTo>
                  <a:cubicBezTo>
                    <a:pt x="165" y="2104"/>
                    <a:pt x="216" y="2071"/>
                    <a:pt x="221" y="2059"/>
                  </a:cubicBezTo>
                  <a:cubicBezTo>
                    <a:pt x="224" y="2047"/>
                    <a:pt x="199" y="2007"/>
                    <a:pt x="162" y="1968"/>
                  </a:cubicBezTo>
                  <a:lnTo>
                    <a:pt x="95" y="1901"/>
                  </a:lnTo>
                  <a:lnTo>
                    <a:pt x="188" y="1818"/>
                  </a:lnTo>
                  <a:cubicBezTo>
                    <a:pt x="255" y="1759"/>
                    <a:pt x="290" y="1738"/>
                    <a:pt x="312" y="1744"/>
                  </a:cubicBezTo>
                  <a:cubicBezTo>
                    <a:pt x="330" y="1749"/>
                    <a:pt x="364" y="1757"/>
                    <a:pt x="388" y="1762"/>
                  </a:cubicBezTo>
                  <a:lnTo>
                    <a:pt x="431" y="1771"/>
                  </a:lnTo>
                  <a:lnTo>
                    <a:pt x="421" y="1690"/>
                  </a:lnTo>
                  <a:cubicBezTo>
                    <a:pt x="413" y="1613"/>
                    <a:pt x="415" y="1605"/>
                    <a:pt x="476" y="1533"/>
                  </a:cubicBezTo>
                  <a:cubicBezTo>
                    <a:pt x="511" y="1490"/>
                    <a:pt x="544" y="1447"/>
                    <a:pt x="551" y="1435"/>
                  </a:cubicBezTo>
                  <a:cubicBezTo>
                    <a:pt x="557" y="1424"/>
                    <a:pt x="524" y="1376"/>
                    <a:pt x="464" y="1311"/>
                  </a:cubicBezTo>
                  <a:lnTo>
                    <a:pt x="365" y="1205"/>
                  </a:lnTo>
                  <a:lnTo>
                    <a:pt x="376" y="1128"/>
                  </a:lnTo>
                  <a:cubicBezTo>
                    <a:pt x="386" y="1053"/>
                    <a:pt x="386" y="1051"/>
                    <a:pt x="328" y="1016"/>
                  </a:cubicBezTo>
                  <a:cubicBezTo>
                    <a:pt x="282" y="987"/>
                    <a:pt x="272" y="973"/>
                    <a:pt x="280" y="946"/>
                  </a:cubicBezTo>
                  <a:cubicBezTo>
                    <a:pt x="309" y="853"/>
                    <a:pt x="308" y="845"/>
                    <a:pt x="258" y="808"/>
                  </a:cubicBezTo>
                  <a:cubicBezTo>
                    <a:pt x="231" y="789"/>
                    <a:pt x="208" y="768"/>
                    <a:pt x="208" y="760"/>
                  </a:cubicBezTo>
                  <a:cubicBezTo>
                    <a:pt x="208" y="754"/>
                    <a:pt x="256" y="717"/>
                    <a:pt x="314" y="679"/>
                  </a:cubicBezTo>
                  <a:cubicBezTo>
                    <a:pt x="372" y="640"/>
                    <a:pt x="426" y="594"/>
                    <a:pt x="434" y="573"/>
                  </a:cubicBezTo>
                  <a:cubicBezTo>
                    <a:pt x="444" y="546"/>
                    <a:pt x="460" y="536"/>
                    <a:pt x="495" y="536"/>
                  </a:cubicBezTo>
                  <a:cubicBezTo>
                    <a:pt x="552" y="536"/>
                    <a:pt x="552" y="536"/>
                    <a:pt x="581" y="410"/>
                  </a:cubicBezTo>
                  <a:cubicBezTo>
                    <a:pt x="604" y="317"/>
                    <a:pt x="602" y="309"/>
                    <a:pt x="573" y="272"/>
                  </a:cubicBezTo>
                  <a:cubicBezTo>
                    <a:pt x="544" y="234"/>
                    <a:pt x="544" y="234"/>
                    <a:pt x="575" y="216"/>
                  </a:cubicBezTo>
                  <a:cubicBezTo>
                    <a:pt x="597" y="205"/>
                    <a:pt x="610" y="207"/>
                    <a:pt x="628" y="227"/>
                  </a:cubicBezTo>
                  <a:cubicBezTo>
                    <a:pt x="639" y="242"/>
                    <a:pt x="676" y="272"/>
                    <a:pt x="709" y="296"/>
                  </a:cubicBezTo>
                  <a:lnTo>
                    <a:pt x="768" y="341"/>
                  </a:lnTo>
                  <a:lnTo>
                    <a:pt x="914" y="287"/>
                  </a:lnTo>
                  <a:cubicBezTo>
                    <a:pt x="1004" y="253"/>
                    <a:pt x="1084" y="211"/>
                    <a:pt x="1120" y="178"/>
                  </a:cubicBezTo>
                  <a:cubicBezTo>
                    <a:pt x="1167" y="136"/>
                    <a:pt x="1199" y="122"/>
                    <a:pt x="1268" y="112"/>
                  </a:cubicBezTo>
                  <a:cubicBezTo>
                    <a:pt x="1324" y="106"/>
                    <a:pt x="1376" y="87"/>
                    <a:pt x="1410" y="63"/>
                  </a:cubicBezTo>
                  <a:cubicBezTo>
                    <a:pt x="1495" y="0"/>
                    <a:pt x="1528" y="10"/>
                    <a:pt x="1597" y="120"/>
                  </a:cubicBezTo>
                  <a:cubicBezTo>
                    <a:pt x="1648" y="203"/>
                    <a:pt x="1663" y="216"/>
                    <a:pt x="1706" y="216"/>
                  </a:cubicBezTo>
                  <a:cubicBezTo>
                    <a:pt x="1765" y="216"/>
                    <a:pt x="1776" y="229"/>
                    <a:pt x="1815" y="330"/>
                  </a:cubicBezTo>
                  <a:cubicBezTo>
                    <a:pt x="1829" y="370"/>
                    <a:pt x="1850" y="415"/>
                    <a:pt x="1861" y="431"/>
                  </a:cubicBezTo>
                  <a:cubicBezTo>
                    <a:pt x="1882" y="458"/>
                    <a:pt x="1885" y="458"/>
                    <a:pt x="1935" y="432"/>
                  </a:cubicBezTo>
                  <a:cubicBezTo>
                    <a:pt x="1983" y="407"/>
                    <a:pt x="1989" y="408"/>
                    <a:pt x="2037" y="439"/>
                  </a:cubicBezTo>
                  <a:cubicBezTo>
                    <a:pt x="2066" y="456"/>
                    <a:pt x="2132" y="514"/>
                    <a:pt x="2184" y="567"/>
                  </a:cubicBezTo>
                  <a:cubicBezTo>
                    <a:pt x="2237" y="619"/>
                    <a:pt x="2288" y="664"/>
                    <a:pt x="2298" y="664"/>
                  </a:cubicBezTo>
                  <a:cubicBezTo>
                    <a:pt x="2312" y="664"/>
                    <a:pt x="2400" y="1043"/>
                    <a:pt x="2400" y="1103"/>
                  </a:cubicBezTo>
                  <a:cubicBezTo>
                    <a:pt x="2400" y="1117"/>
                    <a:pt x="2325" y="1112"/>
                    <a:pt x="2277" y="1095"/>
                  </a:cubicBezTo>
                  <a:cubicBezTo>
                    <a:pt x="2253" y="1085"/>
                    <a:pt x="2202" y="1042"/>
                    <a:pt x="2164" y="999"/>
                  </a:cubicBezTo>
                  <a:cubicBezTo>
                    <a:pt x="2125" y="955"/>
                    <a:pt x="2080" y="920"/>
                    <a:pt x="2063" y="920"/>
                  </a:cubicBezTo>
                  <a:cubicBezTo>
                    <a:pt x="2042" y="920"/>
                    <a:pt x="1994" y="978"/>
                    <a:pt x="1908" y="1107"/>
                  </a:cubicBezTo>
                  <a:cubicBezTo>
                    <a:pt x="1839" y="1211"/>
                    <a:pt x="1778" y="1307"/>
                    <a:pt x="1773" y="1322"/>
                  </a:cubicBezTo>
                  <a:cubicBezTo>
                    <a:pt x="1762" y="1349"/>
                    <a:pt x="1780" y="1415"/>
                    <a:pt x="1912" y="1847"/>
                  </a:cubicBezTo>
                  <a:cubicBezTo>
                    <a:pt x="1999" y="2127"/>
                    <a:pt x="2050" y="2237"/>
                    <a:pt x="2120" y="2295"/>
                  </a:cubicBezTo>
                  <a:cubicBezTo>
                    <a:pt x="2143" y="2314"/>
                    <a:pt x="2152" y="2312"/>
                    <a:pt x="2192" y="2282"/>
                  </a:cubicBezTo>
                  <a:cubicBezTo>
                    <a:pt x="2244" y="2245"/>
                    <a:pt x="2272" y="2239"/>
                    <a:pt x="2272" y="2264"/>
                  </a:cubicBezTo>
                  <a:cubicBezTo>
                    <a:pt x="2272" y="2274"/>
                    <a:pt x="2237" y="2322"/>
                    <a:pt x="2196" y="2373"/>
                  </a:cubicBezTo>
                  <a:cubicBezTo>
                    <a:pt x="2128" y="2455"/>
                    <a:pt x="2114" y="2487"/>
                    <a:pt x="2074" y="2640"/>
                  </a:cubicBezTo>
                  <a:cubicBezTo>
                    <a:pt x="2020" y="2847"/>
                    <a:pt x="2008" y="2872"/>
                    <a:pt x="1972" y="2872"/>
                  </a:cubicBezTo>
                  <a:cubicBezTo>
                    <a:pt x="1916" y="2871"/>
                    <a:pt x="1906" y="2851"/>
                    <a:pt x="1925" y="2779"/>
                  </a:cubicBezTo>
                  <a:cubicBezTo>
                    <a:pt x="1946" y="2704"/>
                    <a:pt x="1932" y="2680"/>
                    <a:pt x="1864" y="2680"/>
                  </a:cubicBezTo>
                  <a:cubicBezTo>
                    <a:pt x="1823" y="2680"/>
                    <a:pt x="1472" y="2885"/>
                    <a:pt x="1461" y="2917"/>
                  </a:cubicBezTo>
                  <a:cubicBezTo>
                    <a:pt x="1455" y="2930"/>
                    <a:pt x="1464" y="2978"/>
                    <a:pt x="1480" y="3024"/>
                  </a:cubicBezTo>
                  <a:cubicBezTo>
                    <a:pt x="1496" y="3071"/>
                    <a:pt x="1504" y="3115"/>
                    <a:pt x="1498" y="3125"/>
                  </a:cubicBezTo>
                  <a:cubicBezTo>
                    <a:pt x="1493" y="3135"/>
                    <a:pt x="1463" y="3149"/>
                    <a:pt x="1432" y="3160"/>
                  </a:cubicBezTo>
                  <a:cubicBezTo>
                    <a:pt x="1402" y="3170"/>
                    <a:pt x="1376" y="3184"/>
                    <a:pt x="1376" y="3192"/>
                  </a:cubicBezTo>
                  <a:cubicBezTo>
                    <a:pt x="1376" y="3202"/>
                    <a:pt x="1290" y="3208"/>
                    <a:pt x="1181" y="3208"/>
                  </a:cubicBezTo>
                  <a:cubicBezTo>
                    <a:pt x="1012" y="3208"/>
                    <a:pt x="978" y="3213"/>
                    <a:pt x="936" y="3240"/>
                  </a:cubicBezTo>
                  <a:cubicBezTo>
                    <a:pt x="876" y="3280"/>
                    <a:pt x="868" y="3280"/>
                    <a:pt x="845" y="323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6" name="Приморский край"/>
            <p:cNvSpPr>
              <a:spLocks/>
            </p:cNvSpPr>
            <p:nvPr/>
          </p:nvSpPr>
          <p:spPr bwMode="auto">
            <a:xfrm>
              <a:off x="14195425" y="4875378"/>
              <a:ext cx="657225" cy="1744101"/>
            </a:xfrm>
            <a:custGeom>
              <a:avLst/>
              <a:gdLst/>
              <a:ahLst/>
              <a:cxnLst>
                <a:cxn ang="0">
                  <a:pos x="277" y="2916"/>
                </a:cxn>
                <a:cxn ang="0">
                  <a:pos x="320" y="2784"/>
                </a:cxn>
                <a:cxn ang="0">
                  <a:pos x="384" y="2644"/>
                </a:cxn>
                <a:cxn ang="0">
                  <a:pos x="280" y="2459"/>
                </a:cxn>
                <a:cxn ang="0">
                  <a:pos x="88" y="2224"/>
                </a:cxn>
                <a:cxn ang="0">
                  <a:pos x="0" y="2128"/>
                </a:cxn>
                <a:cxn ang="0">
                  <a:pos x="68" y="1926"/>
                </a:cxn>
                <a:cxn ang="0">
                  <a:pos x="189" y="1889"/>
                </a:cxn>
                <a:cxn ang="0">
                  <a:pos x="384" y="1819"/>
                </a:cxn>
                <a:cxn ang="0">
                  <a:pos x="362" y="1737"/>
                </a:cxn>
                <a:cxn ang="0">
                  <a:pos x="328" y="1505"/>
                </a:cxn>
                <a:cxn ang="0">
                  <a:pos x="279" y="1251"/>
                </a:cxn>
                <a:cxn ang="0">
                  <a:pos x="253" y="1121"/>
                </a:cxn>
                <a:cxn ang="0">
                  <a:pos x="295" y="1099"/>
                </a:cxn>
                <a:cxn ang="0">
                  <a:pos x="298" y="1038"/>
                </a:cxn>
                <a:cxn ang="0">
                  <a:pos x="314" y="923"/>
                </a:cxn>
                <a:cxn ang="0">
                  <a:pos x="356" y="849"/>
                </a:cxn>
                <a:cxn ang="0">
                  <a:pos x="602" y="849"/>
                </a:cxn>
                <a:cxn ang="0">
                  <a:pos x="690" y="771"/>
                </a:cxn>
                <a:cxn ang="0">
                  <a:pos x="776" y="692"/>
                </a:cxn>
                <a:cxn ang="0">
                  <a:pos x="733" y="603"/>
                </a:cxn>
                <a:cxn ang="0">
                  <a:pos x="690" y="515"/>
                </a:cxn>
                <a:cxn ang="0">
                  <a:pos x="749" y="510"/>
                </a:cxn>
                <a:cxn ang="0">
                  <a:pos x="818" y="465"/>
                </a:cxn>
                <a:cxn ang="0">
                  <a:pos x="816" y="233"/>
                </a:cxn>
                <a:cxn ang="0">
                  <a:pos x="743" y="240"/>
                </a:cxn>
                <a:cxn ang="0">
                  <a:pos x="639" y="232"/>
                </a:cxn>
                <a:cxn ang="0">
                  <a:pos x="592" y="195"/>
                </a:cxn>
                <a:cxn ang="0">
                  <a:pos x="658" y="91"/>
                </a:cxn>
                <a:cxn ang="0">
                  <a:pos x="724" y="0"/>
                </a:cxn>
                <a:cxn ang="0">
                  <a:pos x="797" y="52"/>
                </a:cxn>
                <a:cxn ang="0">
                  <a:pos x="877" y="150"/>
                </a:cxn>
                <a:cxn ang="0">
                  <a:pos x="935" y="216"/>
                </a:cxn>
                <a:cxn ang="0">
                  <a:pos x="997" y="299"/>
                </a:cxn>
                <a:cxn ang="0">
                  <a:pos x="1040" y="497"/>
                </a:cxn>
                <a:cxn ang="0">
                  <a:pos x="1084" y="1297"/>
                </a:cxn>
                <a:cxn ang="0">
                  <a:pos x="1092" y="1961"/>
                </a:cxn>
                <a:cxn ang="0">
                  <a:pos x="989" y="2185"/>
                </a:cxn>
                <a:cxn ang="0">
                  <a:pos x="887" y="2408"/>
                </a:cxn>
                <a:cxn ang="0">
                  <a:pos x="690" y="2467"/>
                </a:cxn>
                <a:cxn ang="0">
                  <a:pos x="474" y="2544"/>
                </a:cxn>
                <a:cxn ang="0">
                  <a:pos x="445" y="2672"/>
                </a:cxn>
                <a:cxn ang="0">
                  <a:pos x="407" y="2856"/>
                </a:cxn>
                <a:cxn ang="0">
                  <a:pos x="336" y="2929"/>
                </a:cxn>
                <a:cxn ang="0">
                  <a:pos x="277" y="2916"/>
                </a:cxn>
              </a:cxnLst>
              <a:rect l="0" t="0" r="r" b="b"/>
              <a:pathLst>
                <a:path w="1092" h="2929">
                  <a:moveTo>
                    <a:pt x="277" y="2916"/>
                  </a:moveTo>
                  <a:cubicBezTo>
                    <a:pt x="263" y="2907"/>
                    <a:pt x="274" y="2872"/>
                    <a:pt x="320" y="2784"/>
                  </a:cubicBezTo>
                  <a:cubicBezTo>
                    <a:pt x="356" y="2718"/>
                    <a:pt x="384" y="2656"/>
                    <a:pt x="384" y="2644"/>
                  </a:cubicBezTo>
                  <a:cubicBezTo>
                    <a:pt x="384" y="2633"/>
                    <a:pt x="338" y="2550"/>
                    <a:pt x="280" y="2459"/>
                  </a:cubicBezTo>
                  <a:cubicBezTo>
                    <a:pt x="208" y="2342"/>
                    <a:pt x="151" y="2273"/>
                    <a:pt x="88" y="2224"/>
                  </a:cubicBezTo>
                  <a:cubicBezTo>
                    <a:pt x="40" y="2185"/>
                    <a:pt x="0" y="2142"/>
                    <a:pt x="0" y="2128"/>
                  </a:cubicBezTo>
                  <a:cubicBezTo>
                    <a:pt x="0" y="2096"/>
                    <a:pt x="48" y="1950"/>
                    <a:pt x="68" y="1926"/>
                  </a:cubicBezTo>
                  <a:cubicBezTo>
                    <a:pt x="76" y="1916"/>
                    <a:pt x="130" y="1900"/>
                    <a:pt x="189" y="1889"/>
                  </a:cubicBezTo>
                  <a:cubicBezTo>
                    <a:pt x="317" y="1868"/>
                    <a:pt x="384" y="1844"/>
                    <a:pt x="384" y="1819"/>
                  </a:cubicBezTo>
                  <a:cubicBezTo>
                    <a:pt x="384" y="1809"/>
                    <a:pt x="375" y="1772"/>
                    <a:pt x="362" y="1737"/>
                  </a:cubicBezTo>
                  <a:cubicBezTo>
                    <a:pt x="349" y="1702"/>
                    <a:pt x="335" y="1596"/>
                    <a:pt x="328" y="1505"/>
                  </a:cubicBezTo>
                  <a:cubicBezTo>
                    <a:pt x="320" y="1379"/>
                    <a:pt x="308" y="1315"/>
                    <a:pt x="279" y="1251"/>
                  </a:cubicBezTo>
                  <a:cubicBezTo>
                    <a:pt x="239" y="1161"/>
                    <a:pt x="231" y="1121"/>
                    <a:pt x="253" y="1121"/>
                  </a:cubicBezTo>
                  <a:cubicBezTo>
                    <a:pt x="261" y="1121"/>
                    <a:pt x="279" y="1112"/>
                    <a:pt x="295" y="1099"/>
                  </a:cubicBezTo>
                  <a:cubicBezTo>
                    <a:pt x="324" y="1080"/>
                    <a:pt x="324" y="1075"/>
                    <a:pt x="298" y="1038"/>
                  </a:cubicBezTo>
                  <a:cubicBezTo>
                    <a:pt x="274" y="1000"/>
                    <a:pt x="274" y="995"/>
                    <a:pt x="314" y="923"/>
                  </a:cubicBezTo>
                  <a:lnTo>
                    <a:pt x="356" y="849"/>
                  </a:lnTo>
                  <a:lnTo>
                    <a:pt x="602" y="849"/>
                  </a:lnTo>
                  <a:lnTo>
                    <a:pt x="690" y="771"/>
                  </a:lnTo>
                  <a:lnTo>
                    <a:pt x="776" y="692"/>
                  </a:lnTo>
                  <a:lnTo>
                    <a:pt x="733" y="603"/>
                  </a:lnTo>
                  <a:lnTo>
                    <a:pt x="690" y="515"/>
                  </a:lnTo>
                  <a:lnTo>
                    <a:pt x="749" y="510"/>
                  </a:lnTo>
                  <a:cubicBezTo>
                    <a:pt x="796" y="505"/>
                    <a:pt x="810" y="497"/>
                    <a:pt x="818" y="465"/>
                  </a:cubicBezTo>
                  <a:cubicBezTo>
                    <a:pt x="836" y="403"/>
                    <a:pt x="834" y="244"/>
                    <a:pt x="816" y="233"/>
                  </a:cubicBezTo>
                  <a:cubicBezTo>
                    <a:pt x="808" y="227"/>
                    <a:pt x="775" y="230"/>
                    <a:pt x="743" y="240"/>
                  </a:cubicBezTo>
                  <a:cubicBezTo>
                    <a:pt x="698" y="252"/>
                    <a:pt x="674" y="249"/>
                    <a:pt x="639" y="232"/>
                  </a:cubicBezTo>
                  <a:cubicBezTo>
                    <a:pt x="613" y="219"/>
                    <a:pt x="592" y="203"/>
                    <a:pt x="592" y="195"/>
                  </a:cubicBezTo>
                  <a:cubicBezTo>
                    <a:pt x="592" y="188"/>
                    <a:pt x="621" y="140"/>
                    <a:pt x="658" y="91"/>
                  </a:cubicBezTo>
                  <a:lnTo>
                    <a:pt x="724" y="0"/>
                  </a:lnTo>
                  <a:lnTo>
                    <a:pt x="797" y="52"/>
                  </a:lnTo>
                  <a:cubicBezTo>
                    <a:pt x="850" y="91"/>
                    <a:pt x="874" y="120"/>
                    <a:pt x="877" y="150"/>
                  </a:cubicBezTo>
                  <a:cubicBezTo>
                    <a:pt x="882" y="182"/>
                    <a:pt x="896" y="200"/>
                    <a:pt x="935" y="216"/>
                  </a:cubicBezTo>
                  <a:cubicBezTo>
                    <a:pt x="978" y="233"/>
                    <a:pt x="989" y="248"/>
                    <a:pt x="997" y="299"/>
                  </a:cubicBezTo>
                  <a:cubicBezTo>
                    <a:pt x="1004" y="332"/>
                    <a:pt x="1023" y="422"/>
                    <a:pt x="1040" y="497"/>
                  </a:cubicBezTo>
                  <a:cubicBezTo>
                    <a:pt x="1072" y="620"/>
                    <a:pt x="1076" y="691"/>
                    <a:pt x="1084" y="1297"/>
                  </a:cubicBezTo>
                  <a:lnTo>
                    <a:pt x="1092" y="1961"/>
                  </a:lnTo>
                  <a:lnTo>
                    <a:pt x="989" y="2185"/>
                  </a:lnTo>
                  <a:lnTo>
                    <a:pt x="887" y="2408"/>
                  </a:lnTo>
                  <a:lnTo>
                    <a:pt x="690" y="2467"/>
                  </a:lnTo>
                  <a:cubicBezTo>
                    <a:pt x="583" y="2500"/>
                    <a:pt x="485" y="2534"/>
                    <a:pt x="474" y="2544"/>
                  </a:cubicBezTo>
                  <a:cubicBezTo>
                    <a:pt x="461" y="2553"/>
                    <a:pt x="450" y="2609"/>
                    <a:pt x="445" y="2672"/>
                  </a:cubicBezTo>
                  <a:cubicBezTo>
                    <a:pt x="440" y="2732"/>
                    <a:pt x="423" y="2814"/>
                    <a:pt x="407" y="2856"/>
                  </a:cubicBezTo>
                  <a:cubicBezTo>
                    <a:pt x="383" y="2915"/>
                    <a:pt x="368" y="2929"/>
                    <a:pt x="336" y="2929"/>
                  </a:cubicBezTo>
                  <a:cubicBezTo>
                    <a:pt x="314" y="2928"/>
                    <a:pt x="288" y="2923"/>
                    <a:pt x="277" y="2916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7" name="Республика Бурятия"/>
            <p:cNvSpPr>
              <a:spLocks/>
            </p:cNvSpPr>
            <p:nvPr/>
          </p:nvSpPr>
          <p:spPr bwMode="auto">
            <a:xfrm>
              <a:off x="9261475" y="4694297"/>
              <a:ext cx="2114550" cy="1906121"/>
            </a:xfrm>
            <a:custGeom>
              <a:avLst/>
              <a:gdLst/>
              <a:ahLst/>
              <a:cxnLst>
                <a:cxn ang="0">
                  <a:pos x="940" y="3122"/>
                </a:cxn>
                <a:cxn ang="0">
                  <a:pos x="833" y="2834"/>
                </a:cxn>
                <a:cxn ang="0">
                  <a:pos x="9" y="2539"/>
                </a:cxn>
                <a:cxn ang="0">
                  <a:pos x="174" y="2318"/>
                </a:cxn>
                <a:cxn ang="0">
                  <a:pos x="516" y="2454"/>
                </a:cxn>
                <a:cxn ang="0">
                  <a:pos x="934" y="2614"/>
                </a:cxn>
                <a:cxn ang="0">
                  <a:pos x="1076" y="2776"/>
                </a:cxn>
                <a:cxn ang="0">
                  <a:pos x="1203" y="2866"/>
                </a:cxn>
                <a:cxn ang="0">
                  <a:pos x="1396" y="2704"/>
                </a:cxn>
                <a:cxn ang="0">
                  <a:pos x="1619" y="2378"/>
                </a:cxn>
                <a:cxn ang="0">
                  <a:pos x="2003" y="1782"/>
                </a:cxn>
                <a:cxn ang="0">
                  <a:pos x="1947" y="1206"/>
                </a:cxn>
                <a:cxn ang="0">
                  <a:pos x="1849" y="784"/>
                </a:cxn>
                <a:cxn ang="0">
                  <a:pos x="1996" y="557"/>
                </a:cxn>
                <a:cxn ang="0">
                  <a:pos x="2276" y="408"/>
                </a:cxn>
                <a:cxn ang="0">
                  <a:pos x="2467" y="387"/>
                </a:cxn>
                <a:cxn ang="0">
                  <a:pos x="2702" y="426"/>
                </a:cxn>
                <a:cxn ang="0">
                  <a:pos x="2958" y="206"/>
                </a:cxn>
                <a:cxn ang="0">
                  <a:pos x="3092" y="94"/>
                </a:cxn>
                <a:cxn ang="0">
                  <a:pos x="3344" y="658"/>
                </a:cxn>
                <a:cxn ang="0">
                  <a:pos x="3556" y="826"/>
                </a:cxn>
                <a:cxn ang="0">
                  <a:pos x="3235" y="1218"/>
                </a:cxn>
                <a:cxn ang="0">
                  <a:pos x="3201" y="1562"/>
                </a:cxn>
                <a:cxn ang="0">
                  <a:pos x="2985" y="1946"/>
                </a:cxn>
                <a:cxn ang="0">
                  <a:pos x="2788" y="2186"/>
                </a:cxn>
                <a:cxn ang="0">
                  <a:pos x="2592" y="2363"/>
                </a:cxn>
                <a:cxn ang="0">
                  <a:pos x="2358" y="2451"/>
                </a:cxn>
                <a:cxn ang="0">
                  <a:pos x="2230" y="2592"/>
                </a:cxn>
                <a:cxn ang="0">
                  <a:pos x="2238" y="2824"/>
                </a:cxn>
                <a:cxn ang="0">
                  <a:pos x="2240" y="2891"/>
                </a:cxn>
                <a:cxn ang="0">
                  <a:pos x="1984" y="3024"/>
                </a:cxn>
                <a:cxn ang="0">
                  <a:pos x="1553" y="3019"/>
                </a:cxn>
                <a:cxn ang="0">
                  <a:pos x="1267" y="3194"/>
                </a:cxn>
              </a:cxnLst>
              <a:rect l="0" t="0" r="r" b="b"/>
              <a:pathLst>
                <a:path w="3556" h="3194">
                  <a:moveTo>
                    <a:pt x="1084" y="3157"/>
                  </a:moveTo>
                  <a:lnTo>
                    <a:pt x="940" y="3122"/>
                  </a:lnTo>
                  <a:lnTo>
                    <a:pt x="891" y="2981"/>
                  </a:lnTo>
                  <a:cubicBezTo>
                    <a:pt x="862" y="2904"/>
                    <a:pt x="836" y="2838"/>
                    <a:pt x="833" y="2834"/>
                  </a:cubicBezTo>
                  <a:cubicBezTo>
                    <a:pt x="820" y="2822"/>
                    <a:pt x="161" y="2680"/>
                    <a:pt x="104" y="2677"/>
                  </a:cubicBezTo>
                  <a:cubicBezTo>
                    <a:pt x="28" y="2672"/>
                    <a:pt x="0" y="2629"/>
                    <a:pt x="9" y="2539"/>
                  </a:cubicBezTo>
                  <a:cubicBezTo>
                    <a:pt x="16" y="2490"/>
                    <a:pt x="28" y="2459"/>
                    <a:pt x="56" y="2440"/>
                  </a:cubicBezTo>
                  <a:cubicBezTo>
                    <a:pt x="99" y="2406"/>
                    <a:pt x="96" y="2410"/>
                    <a:pt x="174" y="2318"/>
                  </a:cubicBezTo>
                  <a:cubicBezTo>
                    <a:pt x="246" y="2235"/>
                    <a:pt x="296" y="2232"/>
                    <a:pt x="308" y="2307"/>
                  </a:cubicBezTo>
                  <a:cubicBezTo>
                    <a:pt x="316" y="2350"/>
                    <a:pt x="336" y="2365"/>
                    <a:pt x="516" y="2454"/>
                  </a:cubicBezTo>
                  <a:cubicBezTo>
                    <a:pt x="654" y="2522"/>
                    <a:pt x="736" y="2554"/>
                    <a:pt x="779" y="2554"/>
                  </a:cubicBezTo>
                  <a:cubicBezTo>
                    <a:pt x="824" y="2554"/>
                    <a:pt x="870" y="2573"/>
                    <a:pt x="934" y="2614"/>
                  </a:cubicBezTo>
                  <a:cubicBezTo>
                    <a:pt x="1017" y="2667"/>
                    <a:pt x="1027" y="2680"/>
                    <a:pt x="1024" y="2723"/>
                  </a:cubicBezTo>
                  <a:cubicBezTo>
                    <a:pt x="1020" y="2766"/>
                    <a:pt x="1025" y="2771"/>
                    <a:pt x="1076" y="2776"/>
                  </a:cubicBezTo>
                  <a:cubicBezTo>
                    <a:pt x="1113" y="2779"/>
                    <a:pt x="1144" y="2794"/>
                    <a:pt x="1168" y="2822"/>
                  </a:cubicBezTo>
                  <a:lnTo>
                    <a:pt x="1203" y="2866"/>
                  </a:lnTo>
                  <a:lnTo>
                    <a:pt x="1276" y="2829"/>
                  </a:lnTo>
                  <a:cubicBezTo>
                    <a:pt x="1369" y="2782"/>
                    <a:pt x="1396" y="2754"/>
                    <a:pt x="1396" y="2704"/>
                  </a:cubicBezTo>
                  <a:cubicBezTo>
                    <a:pt x="1396" y="2677"/>
                    <a:pt x="1430" y="2626"/>
                    <a:pt x="1499" y="2549"/>
                  </a:cubicBezTo>
                  <a:cubicBezTo>
                    <a:pt x="1555" y="2486"/>
                    <a:pt x="1609" y="2408"/>
                    <a:pt x="1619" y="2378"/>
                  </a:cubicBezTo>
                  <a:cubicBezTo>
                    <a:pt x="1635" y="2330"/>
                    <a:pt x="1758" y="2176"/>
                    <a:pt x="1958" y="1958"/>
                  </a:cubicBezTo>
                  <a:cubicBezTo>
                    <a:pt x="1976" y="1939"/>
                    <a:pt x="1992" y="1877"/>
                    <a:pt x="2003" y="1782"/>
                  </a:cubicBezTo>
                  <a:cubicBezTo>
                    <a:pt x="2040" y="1462"/>
                    <a:pt x="2041" y="1424"/>
                    <a:pt x="2016" y="1384"/>
                  </a:cubicBezTo>
                  <a:cubicBezTo>
                    <a:pt x="2003" y="1363"/>
                    <a:pt x="1971" y="1283"/>
                    <a:pt x="1947" y="1206"/>
                  </a:cubicBezTo>
                  <a:cubicBezTo>
                    <a:pt x="1902" y="1067"/>
                    <a:pt x="1902" y="1066"/>
                    <a:pt x="1928" y="970"/>
                  </a:cubicBezTo>
                  <a:cubicBezTo>
                    <a:pt x="1956" y="862"/>
                    <a:pt x="1963" y="877"/>
                    <a:pt x="1849" y="784"/>
                  </a:cubicBezTo>
                  <a:cubicBezTo>
                    <a:pt x="1795" y="741"/>
                    <a:pt x="1817" y="690"/>
                    <a:pt x="1910" y="642"/>
                  </a:cubicBezTo>
                  <a:cubicBezTo>
                    <a:pt x="1966" y="613"/>
                    <a:pt x="1988" y="592"/>
                    <a:pt x="1996" y="557"/>
                  </a:cubicBezTo>
                  <a:cubicBezTo>
                    <a:pt x="2006" y="514"/>
                    <a:pt x="2011" y="510"/>
                    <a:pt x="2121" y="501"/>
                  </a:cubicBezTo>
                  <a:cubicBezTo>
                    <a:pt x="2240" y="491"/>
                    <a:pt x="2276" y="469"/>
                    <a:pt x="2276" y="408"/>
                  </a:cubicBezTo>
                  <a:cubicBezTo>
                    <a:pt x="2276" y="374"/>
                    <a:pt x="2292" y="373"/>
                    <a:pt x="2377" y="395"/>
                  </a:cubicBezTo>
                  <a:cubicBezTo>
                    <a:pt x="2428" y="410"/>
                    <a:pt x="2444" y="408"/>
                    <a:pt x="2467" y="387"/>
                  </a:cubicBezTo>
                  <a:cubicBezTo>
                    <a:pt x="2505" y="354"/>
                    <a:pt x="2524" y="357"/>
                    <a:pt x="2545" y="403"/>
                  </a:cubicBezTo>
                  <a:cubicBezTo>
                    <a:pt x="2566" y="448"/>
                    <a:pt x="2568" y="448"/>
                    <a:pt x="2702" y="426"/>
                  </a:cubicBezTo>
                  <a:cubicBezTo>
                    <a:pt x="2784" y="411"/>
                    <a:pt x="2817" y="395"/>
                    <a:pt x="2875" y="344"/>
                  </a:cubicBezTo>
                  <a:cubicBezTo>
                    <a:pt x="2934" y="293"/>
                    <a:pt x="2948" y="269"/>
                    <a:pt x="2958" y="206"/>
                  </a:cubicBezTo>
                  <a:cubicBezTo>
                    <a:pt x="2966" y="149"/>
                    <a:pt x="2982" y="118"/>
                    <a:pt x="3027" y="78"/>
                  </a:cubicBezTo>
                  <a:cubicBezTo>
                    <a:pt x="3112" y="0"/>
                    <a:pt x="3158" y="11"/>
                    <a:pt x="3092" y="94"/>
                  </a:cubicBezTo>
                  <a:cubicBezTo>
                    <a:pt x="3046" y="155"/>
                    <a:pt x="3052" y="219"/>
                    <a:pt x="3121" y="350"/>
                  </a:cubicBezTo>
                  <a:cubicBezTo>
                    <a:pt x="3228" y="557"/>
                    <a:pt x="3294" y="646"/>
                    <a:pt x="3344" y="658"/>
                  </a:cubicBezTo>
                  <a:cubicBezTo>
                    <a:pt x="3368" y="662"/>
                    <a:pt x="3427" y="690"/>
                    <a:pt x="3473" y="715"/>
                  </a:cubicBezTo>
                  <a:cubicBezTo>
                    <a:pt x="3552" y="760"/>
                    <a:pt x="3556" y="768"/>
                    <a:pt x="3556" y="826"/>
                  </a:cubicBezTo>
                  <a:cubicBezTo>
                    <a:pt x="3556" y="878"/>
                    <a:pt x="3550" y="890"/>
                    <a:pt x="3508" y="907"/>
                  </a:cubicBezTo>
                  <a:cubicBezTo>
                    <a:pt x="3452" y="930"/>
                    <a:pt x="3360" y="1035"/>
                    <a:pt x="3235" y="1218"/>
                  </a:cubicBezTo>
                  <a:cubicBezTo>
                    <a:pt x="3187" y="1286"/>
                    <a:pt x="3140" y="1355"/>
                    <a:pt x="3129" y="1370"/>
                  </a:cubicBezTo>
                  <a:cubicBezTo>
                    <a:pt x="3096" y="1414"/>
                    <a:pt x="3140" y="1534"/>
                    <a:pt x="3201" y="1562"/>
                  </a:cubicBezTo>
                  <a:cubicBezTo>
                    <a:pt x="3291" y="1602"/>
                    <a:pt x="3283" y="1662"/>
                    <a:pt x="3166" y="1802"/>
                  </a:cubicBezTo>
                  <a:cubicBezTo>
                    <a:pt x="3118" y="1861"/>
                    <a:pt x="3059" y="1907"/>
                    <a:pt x="2985" y="1946"/>
                  </a:cubicBezTo>
                  <a:cubicBezTo>
                    <a:pt x="2884" y="1998"/>
                    <a:pt x="2876" y="2008"/>
                    <a:pt x="2864" y="2069"/>
                  </a:cubicBezTo>
                  <a:cubicBezTo>
                    <a:pt x="2854" y="2118"/>
                    <a:pt x="2835" y="2147"/>
                    <a:pt x="2788" y="2186"/>
                  </a:cubicBezTo>
                  <a:cubicBezTo>
                    <a:pt x="2753" y="2213"/>
                    <a:pt x="2710" y="2266"/>
                    <a:pt x="2692" y="2299"/>
                  </a:cubicBezTo>
                  <a:cubicBezTo>
                    <a:pt x="2662" y="2358"/>
                    <a:pt x="2656" y="2363"/>
                    <a:pt x="2592" y="2363"/>
                  </a:cubicBezTo>
                  <a:cubicBezTo>
                    <a:pt x="2540" y="2363"/>
                    <a:pt x="2507" y="2374"/>
                    <a:pt x="2456" y="2411"/>
                  </a:cubicBezTo>
                  <a:cubicBezTo>
                    <a:pt x="2412" y="2445"/>
                    <a:pt x="2379" y="2458"/>
                    <a:pt x="2358" y="2451"/>
                  </a:cubicBezTo>
                  <a:cubicBezTo>
                    <a:pt x="2316" y="2438"/>
                    <a:pt x="2212" y="2490"/>
                    <a:pt x="2212" y="2525"/>
                  </a:cubicBezTo>
                  <a:cubicBezTo>
                    <a:pt x="2212" y="2541"/>
                    <a:pt x="2220" y="2571"/>
                    <a:pt x="2230" y="2592"/>
                  </a:cubicBezTo>
                  <a:cubicBezTo>
                    <a:pt x="2246" y="2626"/>
                    <a:pt x="2243" y="2640"/>
                    <a:pt x="2214" y="2680"/>
                  </a:cubicBezTo>
                  <a:cubicBezTo>
                    <a:pt x="2164" y="2750"/>
                    <a:pt x="2171" y="2789"/>
                    <a:pt x="2238" y="2824"/>
                  </a:cubicBezTo>
                  <a:lnTo>
                    <a:pt x="2296" y="2853"/>
                  </a:lnTo>
                  <a:lnTo>
                    <a:pt x="2240" y="2891"/>
                  </a:lnTo>
                  <a:cubicBezTo>
                    <a:pt x="2198" y="2920"/>
                    <a:pt x="2180" y="2944"/>
                    <a:pt x="2174" y="2990"/>
                  </a:cubicBezTo>
                  <a:cubicBezTo>
                    <a:pt x="2163" y="3061"/>
                    <a:pt x="2153" y="3062"/>
                    <a:pt x="1984" y="3024"/>
                  </a:cubicBezTo>
                  <a:cubicBezTo>
                    <a:pt x="1897" y="3005"/>
                    <a:pt x="1830" y="3002"/>
                    <a:pt x="1712" y="3008"/>
                  </a:cubicBezTo>
                  <a:lnTo>
                    <a:pt x="1553" y="3019"/>
                  </a:lnTo>
                  <a:lnTo>
                    <a:pt x="1428" y="3107"/>
                  </a:lnTo>
                  <a:cubicBezTo>
                    <a:pt x="1355" y="3158"/>
                    <a:pt x="1288" y="3194"/>
                    <a:pt x="1267" y="3194"/>
                  </a:cubicBezTo>
                  <a:cubicBezTo>
                    <a:pt x="1246" y="3192"/>
                    <a:pt x="1164" y="3176"/>
                    <a:pt x="1084" y="3157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8" name="Республика Саха (Якутия)"/>
            <p:cNvSpPr>
              <a:spLocks/>
            </p:cNvSpPr>
            <p:nvPr/>
          </p:nvSpPr>
          <p:spPr bwMode="auto">
            <a:xfrm>
              <a:off x="9404352" y="-147250"/>
              <a:ext cx="3943349" cy="4727180"/>
            </a:xfrm>
            <a:custGeom>
              <a:avLst/>
              <a:gdLst/>
              <a:ahLst/>
              <a:cxnLst>
                <a:cxn ang="0">
                  <a:pos x="3029" y="7176"/>
                </a:cxn>
                <a:cxn ang="0">
                  <a:pos x="2683" y="7111"/>
                </a:cxn>
                <a:cxn ang="0">
                  <a:pos x="2322" y="7042"/>
                </a:cxn>
                <a:cxn ang="0">
                  <a:pos x="2064" y="7651"/>
                </a:cxn>
                <a:cxn ang="0">
                  <a:pos x="1586" y="7811"/>
                </a:cxn>
                <a:cxn ang="0">
                  <a:pos x="1453" y="7397"/>
                </a:cxn>
                <a:cxn ang="0">
                  <a:pos x="1298" y="6989"/>
                </a:cxn>
                <a:cxn ang="0">
                  <a:pos x="1197" y="6683"/>
                </a:cxn>
                <a:cxn ang="0">
                  <a:pos x="898" y="6317"/>
                </a:cxn>
                <a:cxn ang="0">
                  <a:pos x="579" y="6083"/>
                </a:cxn>
                <a:cxn ang="0">
                  <a:pos x="387" y="5855"/>
                </a:cxn>
                <a:cxn ang="0">
                  <a:pos x="259" y="5410"/>
                </a:cxn>
                <a:cxn ang="0">
                  <a:pos x="280" y="5066"/>
                </a:cxn>
                <a:cxn ang="0">
                  <a:pos x="82" y="4383"/>
                </a:cxn>
                <a:cxn ang="0">
                  <a:pos x="245" y="4123"/>
                </a:cxn>
                <a:cxn ang="0">
                  <a:pos x="509" y="3603"/>
                </a:cxn>
                <a:cxn ang="0">
                  <a:pos x="187" y="2779"/>
                </a:cxn>
                <a:cxn ang="0">
                  <a:pos x="339" y="2568"/>
                </a:cxn>
                <a:cxn ang="0">
                  <a:pos x="867" y="2415"/>
                </a:cxn>
                <a:cxn ang="0">
                  <a:pos x="1455" y="2354"/>
                </a:cxn>
                <a:cxn ang="0">
                  <a:pos x="1594" y="2005"/>
                </a:cxn>
                <a:cxn ang="0">
                  <a:pos x="2021" y="2059"/>
                </a:cxn>
                <a:cxn ang="0">
                  <a:pos x="2207" y="2368"/>
                </a:cxn>
                <a:cxn ang="0">
                  <a:pos x="2691" y="2163"/>
                </a:cxn>
                <a:cxn ang="0">
                  <a:pos x="3019" y="2051"/>
                </a:cxn>
                <a:cxn ang="0">
                  <a:pos x="3339" y="1859"/>
                </a:cxn>
                <a:cxn ang="0">
                  <a:pos x="3363" y="1573"/>
                </a:cxn>
                <a:cxn ang="0">
                  <a:pos x="3931" y="815"/>
                </a:cxn>
                <a:cxn ang="0">
                  <a:pos x="4167" y="891"/>
                </a:cxn>
                <a:cxn ang="0">
                  <a:pos x="5027" y="221"/>
                </a:cxn>
                <a:cxn ang="0">
                  <a:pos x="5503" y="165"/>
                </a:cxn>
                <a:cxn ang="0">
                  <a:pos x="5821" y="63"/>
                </a:cxn>
                <a:cxn ang="0">
                  <a:pos x="6195" y="277"/>
                </a:cxn>
                <a:cxn ang="0">
                  <a:pos x="6035" y="701"/>
                </a:cxn>
                <a:cxn ang="0">
                  <a:pos x="6344" y="976"/>
                </a:cxn>
                <a:cxn ang="0">
                  <a:pos x="6624" y="1162"/>
                </a:cxn>
                <a:cxn ang="0">
                  <a:pos x="6467" y="1383"/>
                </a:cxn>
                <a:cxn ang="0">
                  <a:pos x="6269" y="1669"/>
                </a:cxn>
                <a:cxn ang="0">
                  <a:pos x="6395" y="1992"/>
                </a:cxn>
                <a:cxn ang="0">
                  <a:pos x="6498" y="2367"/>
                </a:cxn>
                <a:cxn ang="0">
                  <a:pos x="6227" y="2632"/>
                </a:cxn>
                <a:cxn ang="0">
                  <a:pos x="6223" y="2893"/>
                </a:cxn>
                <a:cxn ang="0">
                  <a:pos x="6023" y="3112"/>
                </a:cxn>
                <a:cxn ang="0">
                  <a:pos x="6341" y="3754"/>
                </a:cxn>
                <a:cxn ang="0">
                  <a:pos x="5893" y="4122"/>
                </a:cxn>
                <a:cxn ang="0">
                  <a:pos x="5789" y="4397"/>
                </a:cxn>
                <a:cxn ang="0">
                  <a:pos x="5760" y="4661"/>
                </a:cxn>
                <a:cxn ang="0">
                  <a:pos x="5994" y="5256"/>
                </a:cxn>
                <a:cxn ang="0">
                  <a:pos x="5840" y="5536"/>
                </a:cxn>
                <a:cxn ang="0">
                  <a:pos x="5592" y="5843"/>
                </a:cxn>
                <a:cxn ang="0">
                  <a:pos x="5413" y="6407"/>
                </a:cxn>
                <a:cxn ang="0">
                  <a:pos x="5490" y="6725"/>
                </a:cxn>
                <a:cxn ang="0">
                  <a:pos x="5696" y="6947"/>
                </a:cxn>
                <a:cxn ang="0">
                  <a:pos x="5515" y="7445"/>
                </a:cxn>
                <a:cxn ang="0">
                  <a:pos x="4925" y="7760"/>
                </a:cxn>
                <a:cxn ang="0">
                  <a:pos x="4450" y="7730"/>
                </a:cxn>
                <a:cxn ang="0">
                  <a:pos x="3731" y="7853"/>
                </a:cxn>
              </a:cxnLst>
              <a:rect l="0" t="0" r="r" b="b"/>
              <a:pathLst>
                <a:path w="6624" h="7927">
                  <a:moveTo>
                    <a:pt x="3507" y="7845"/>
                  </a:moveTo>
                  <a:cubicBezTo>
                    <a:pt x="3395" y="7760"/>
                    <a:pt x="3384" y="7744"/>
                    <a:pt x="3333" y="7607"/>
                  </a:cubicBezTo>
                  <a:cubicBezTo>
                    <a:pt x="3303" y="7530"/>
                    <a:pt x="3245" y="7447"/>
                    <a:pt x="3029" y="7176"/>
                  </a:cubicBezTo>
                  <a:lnTo>
                    <a:pt x="2986" y="7122"/>
                  </a:lnTo>
                  <a:lnTo>
                    <a:pt x="2784" y="7208"/>
                  </a:lnTo>
                  <a:lnTo>
                    <a:pt x="2683" y="7111"/>
                  </a:lnTo>
                  <a:lnTo>
                    <a:pt x="2581" y="7013"/>
                  </a:lnTo>
                  <a:lnTo>
                    <a:pt x="2464" y="7023"/>
                  </a:lnTo>
                  <a:cubicBezTo>
                    <a:pt x="2400" y="7029"/>
                    <a:pt x="2336" y="7037"/>
                    <a:pt x="2322" y="7042"/>
                  </a:cubicBezTo>
                  <a:cubicBezTo>
                    <a:pt x="2309" y="7045"/>
                    <a:pt x="2256" y="7133"/>
                    <a:pt x="2207" y="7235"/>
                  </a:cubicBezTo>
                  <a:cubicBezTo>
                    <a:pt x="2138" y="7378"/>
                    <a:pt x="2112" y="7448"/>
                    <a:pt x="2106" y="7523"/>
                  </a:cubicBezTo>
                  <a:cubicBezTo>
                    <a:pt x="2098" y="7592"/>
                    <a:pt x="2085" y="7632"/>
                    <a:pt x="2064" y="7651"/>
                  </a:cubicBezTo>
                  <a:cubicBezTo>
                    <a:pt x="2034" y="7679"/>
                    <a:pt x="2031" y="7677"/>
                    <a:pt x="1989" y="7624"/>
                  </a:cubicBezTo>
                  <a:cubicBezTo>
                    <a:pt x="1959" y="7587"/>
                    <a:pt x="1936" y="7573"/>
                    <a:pt x="1919" y="7581"/>
                  </a:cubicBezTo>
                  <a:cubicBezTo>
                    <a:pt x="1869" y="7599"/>
                    <a:pt x="1643" y="7755"/>
                    <a:pt x="1586" y="7811"/>
                  </a:cubicBezTo>
                  <a:lnTo>
                    <a:pt x="1528" y="7866"/>
                  </a:lnTo>
                  <a:lnTo>
                    <a:pt x="1479" y="7823"/>
                  </a:lnTo>
                  <a:cubicBezTo>
                    <a:pt x="1418" y="7773"/>
                    <a:pt x="1416" y="7760"/>
                    <a:pt x="1453" y="7397"/>
                  </a:cubicBezTo>
                  <a:cubicBezTo>
                    <a:pt x="1467" y="7256"/>
                    <a:pt x="1474" y="7131"/>
                    <a:pt x="1471" y="7120"/>
                  </a:cubicBezTo>
                  <a:cubicBezTo>
                    <a:pt x="1466" y="7109"/>
                    <a:pt x="1439" y="7095"/>
                    <a:pt x="1411" y="7088"/>
                  </a:cubicBezTo>
                  <a:cubicBezTo>
                    <a:pt x="1376" y="7080"/>
                    <a:pt x="1344" y="7051"/>
                    <a:pt x="1298" y="6989"/>
                  </a:cubicBezTo>
                  <a:cubicBezTo>
                    <a:pt x="1240" y="6911"/>
                    <a:pt x="1234" y="6893"/>
                    <a:pt x="1242" y="6839"/>
                  </a:cubicBezTo>
                  <a:cubicBezTo>
                    <a:pt x="1247" y="6807"/>
                    <a:pt x="1256" y="6767"/>
                    <a:pt x="1261" y="6754"/>
                  </a:cubicBezTo>
                  <a:cubicBezTo>
                    <a:pt x="1267" y="6736"/>
                    <a:pt x="1250" y="6715"/>
                    <a:pt x="1197" y="6683"/>
                  </a:cubicBezTo>
                  <a:cubicBezTo>
                    <a:pt x="1152" y="6656"/>
                    <a:pt x="1125" y="6627"/>
                    <a:pt x="1123" y="6610"/>
                  </a:cubicBezTo>
                  <a:cubicBezTo>
                    <a:pt x="1123" y="6576"/>
                    <a:pt x="1063" y="6464"/>
                    <a:pt x="1000" y="6379"/>
                  </a:cubicBezTo>
                  <a:cubicBezTo>
                    <a:pt x="973" y="6341"/>
                    <a:pt x="944" y="6325"/>
                    <a:pt x="898" y="6317"/>
                  </a:cubicBezTo>
                  <a:cubicBezTo>
                    <a:pt x="839" y="6307"/>
                    <a:pt x="835" y="6306"/>
                    <a:pt x="861" y="6279"/>
                  </a:cubicBezTo>
                  <a:cubicBezTo>
                    <a:pt x="882" y="6255"/>
                    <a:pt x="883" y="6240"/>
                    <a:pt x="869" y="6195"/>
                  </a:cubicBezTo>
                  <a:cubicBezTo>
                    <a:pt x="835" y="6096"/>
                    <a:pt x="818" y="6090"/>
                    <a:pt x="579" y="6083"/>
                  </a:cubicBezTo>
                  <a:lnTo>
                    <a:pt x="363" y="6080"/>
                  </a:lnTo>
                  <a:lnTo>
                    <a:pt x="359" y="6003"/>
                  </a:lnTo>
                  <a:cubicBezTo>
                    <a:pt x="355" y="5954"/>
                    <a:pt x="365" y="5904"/>
                    <a:pt x="387" y="5855"/>
                  </a:cubicBezTo>
                  <a:cubicBezTo>
                    <a:pt x="405" y="5813"/>
                    <a:pt x="419" y="5765"/>
                    <a:pt x="419" y="5749"/>
                  </a:cubicBezTo>
                  <a:cubicBezTo>
                    <a:pt x="419" y="5731"/>
                    <a:pt x="386" y="5671"/>
                    <a:pt x="346" y="5615"/>
                  </a:cubicBezTo>
                  <a:cubicBezTo>
                    <a:pt x="287" y="5531"/>
                    <a:pt x="271" y="5493"/>
                    <a:pt x="259" y="5410"/>
                  </a:cubicBezTo>
                  <a:cubicBezTo>
                    <a:pt x="242" y="5293"/>
                    <a:pt x="231" y="5256"/>
                    <a:pt x="210" y="5256"/>
                  </a:cubicBezTo>
                  <a:cubicBezTo>
                    <a:pt x="173" y="5256"/>
                    <a:pt x="181" y="5205"/>
                    <a:pt x="229" y="5139"/>
                  </a:cubicBezTo>
                  <a:lnTo>
                    <a:pt x="280" y="5066"/>
                  </a:lnTo>
                  <a:lnTo>
                    <a:pt x="221" y="4765"/>
                  </a:lnTo>
                  <a:lnTo>
                    <a:pt x="163" y="4464"/>
                  </a:lnTo>
                  <a:lnTo>
                    <a:pt x="82" y="4383"/>
                  </a:lnTo>
                  <a:lnTo>
                    <a:pt x="0" y="4299"/>
                  </a:lnTo>
                  <a:lnTo>
                    <a:pt x="91" y="4208"/>
                  </a:lnTo>
                  <a:cubicBezTo>
                    <a:pt x="178" y="4122"/>
                    <a:pt x="187" y="4117"/>
                    <a:pt x="245" y="4123"/>
                  </a:cubicBezTo>
                  <a:cubicBezTo>
                    <a:pt x="330" y="4136"/>
                    <a:pt x="347" y="4107"/>
                    <a:pt x="370" y="3928"/>
                  </a:cubicBezTo>
                  <a:cubicBezTo>
                    <a:pt x="381" y="3843"/>
                    <a:pt x="394" y="3763"/>
                    <a:pt x="399" y="3747"/>
                  </a:cubicBezTo>
                  <a:cubicBezTo>
                    <a:pt x="402" y="3731"/>
                    <a:pt x="453" y="3666"/>
                    <a:pt x="509" y="3603"/>
                  </a:cubicBezTo>
                  <a:cubicBezTo>
                    <a:pt x="565" y="3539"/>
                    <a:pt x="611" y="3475"/>
                    <a:pt x="611" y="3461"/>
                  </a:cubicBezTo>
                  <a:cubicBezTo>
                    <a:pt x="611" y="3416"/>
                    <a:pt x="365" y="3059"/>
                    <a:pt x="291" y="2995"/>
                  </a:cubicBezTo>
                  <a:cubicBezTo>
                    <a:pt x="226" y="2939"/>
                    <a:pt x="219" y="2927"/>
                    <a:pt x="187" y="2779"/>
                  </a:cubicBezTo>
                  <a:cubicBezTo>
                    <a:pt x="168" y="2695"/>
                    <a:pt x="155" y="2613"/>
                    <a:pt x="159" y="2600"/>
                  </a:cubicBezTo>
                  <a:cubicBezTo>
                    <a:pt x="165" y="2575"/>
                    <a:pt x="263" y="2504"/>
                    <a:pt x="291" y="2504"/>
                  </a:cubicBezTo>
                  <a:cubicBezTo>
                    <a:pt x="299" y="2504"/>
                    <a:pt x="322" y="2533"/>
                    <a:pt x="339" y="2568"/>
                  </a:cubicBezTo>
                  <a:cubicBezTo>
                    <a:pt x="383" y="2653"/>
                    <a:pt x="419" y="2651"/>
                    <a:pt x="464" y="2560"/>
                  </a:cubicBezTo>
                  <a:cubicBezTo>
                    <a:pt x="507" y="2471"/>
                    <a:pt x="541" y="2450"/>
                    <a:pt x="706" y="2408"/>
                  </a:cubicBezTo>
                  <a:cubicBezTo>
                    <a:pt x="840" y="2376"/>
                    <a:pt x="867" y="2376"/>
                    <a:pt x="867" y="2415"/>
                  </a:cubicBezTo>
                  <a:cubicBezTo>
                    <a:pt x="867" y="2448"/>
                    <a:pt x="962" y="2520"/>
                    <a:pt x="1005" y="2520"/>
                  </a:cubicBezTo>
                  <a:cubicBezTo>
                    <a:pt x="1026" y="2520"/>
                    <a:pt x="1128" y="2485"/>
                    <a:pt x="1232" y="2442"/>
                  </a:cubicBezTo>
                  <a:cubicBezTo>
                    <a:pt x="1335" y="2399"/>
                    <a:pt x="1435" y="2359"/>
                    <a:pt x="1455" y="2354"/>
                  </a:cubicBezTo>
                  <a:cubicBezTo>
                    <a:pt x="1507" y="2336"/>
                    <a:pt x="1511" y="2303"/>
                    <a:pt x="1467" y="2205"/>
                  </a:cubicBezTo>
                  <a:cubicBezTo>
                    <a:pt x="1421" y="2103"/>
                    <a:pt x="1419" y="2074"/>
                    <a:pt x="1450" y="2031"/>
                  </a:cubicBezTo>
                  <a:cubicBezTo>
                    <a:pt x="1469" y="2005"/>
                    <a:pt x="1490" y="2002"/>
                    <a:pt x="1594" y="2005"/>
                  </a:cubicBezTo>
                  <a:cubicBezTo>
                    <a:pt x="1711" y="2010"/>
                    <a:pt x="1719" y="2008"/>
                    <a:pt x="1773" y="1960"/>
                  </a:cubicBezTo>
                  <a:cubicBezTo>
                    <a:pt x="1803" y="1935"/>
                    <a:pt x="1835" y="1912"/>
                    <a:pt x="1842" y="1912"/>
                  </a:cubicBezTo>
                  <a:cubicBezTo>
                    <a:pt x="1850" y="1912"/>
                    <a:pt x="1930" y="1978"/>
                    <a:pt x="2021" y="2059"/>
                  </a:cubicBezTo>
                  <a:cubicBezTo>
                    <a:pt x="2147" y="2175"/>
                    <a:pt x="2178" y="2208"/>
                    <a:pt x="2154" y="2213"/>
                  </a:cubicBezTo>
                  <a:cubicBezTo>
                    <a:pt x="2120" y="2219"/>
                    <a:pt x="2083" y="2245"/>
                    <a:pt x="2083" y="2264"/>
                  </a:cubicBezTo>
                  <a:cubicBezTo>
                    <a:pt x="2083" y="2271"/>
                    <a:pt x="2139" y="2317"/>
                    <a:pt x="2207" y="2368"/>
                  </a:cubicBezTo>
                  <a:cubicBezTo>
                    <a:pt x="2315" y="2450"/>
                    <a:pt x="2359" y="2471"/>
                    <a:pt x="2546" y="2531"/>
                  </a:cubicBezTo>
                  <a:cubicBezTo>
                    <a:pt x="2832" y="2623"/>
                    <a:pt x="2834" y="2621"/>
                    <a:pt x="2751" y="2371"/>
                  </a:cubicBezTo>
                  <a:cubicBezTo>
                    <a:pt x="2719" y="2272"/>
                    <a:pt x="2691" y="2178"/>
                    <a:pt x="2691" y="2163"/>
                  </a:cubicBezTo>
                  <a:cubicBezTo>
                    <a:pt x="2691" y="2141"/>
                    <a:pt x="2712" y="2138"/>
                    <a:pt x="2840" y="2141"/>
                  </a:cubicBezTo>
                  <a:lnTo>
                    <a:pt x="2987" y="2144"/>
                  </a:lnTo>
                  <a:lnTo>
                    <a:pt x="3019" y="2051"/>
                  </a:lnTo>
                  <a:cubicBezTo>
                    <a:pt x="3037" y="2002"/>
                    <a:pt x="3061" y="1957"/>
                    <a:pt x="3074" y="1952"/>
                  </a:cubicBezTo>
                  <a:cubicBezTo>
                    <a:pt x="3087" y="1947"/>
                    <a:pt x="3141" y="1938"/>
                    <a:pt x="3194" y="1933"/>
                  </a:cubicBezTo>
                  <a:cubicBezTo>
                    <a:pt x="3320" y="1920"/>
                    <a:pt x="3351" y="1904"/>
                    <a:pt x="3339" y="1859"/>
                  </a:cubicBezTo>
                  <a:cubicBezTo>
                    <a:pt x="3331" y="1832"/>
                    <a:pt x="3347" y="1808"/>
                    <a:pt x="3403" y="1754"/>
                  </a:cubicBezTo>
                  <a:cubicBezTo>
                    <a:pt x="3443" y="1715"/>
                    <a:pt x="3475" y="1679"/>
                    <a:pt x="3475" y="1671"/>
                  </a:cubicBezTo>
                  <a:cubicBezTo>
                    <a:pt x="3475" y="1663"/>
                    <a:pt x="3426" y="1618"/>
                    <a:pt x="3363" y="1573"/>
                  </a:cubicBezTo>
                  <a:cubicBezTo>
                    <a:pt x="3248" y="1490"/>
                    <a:pt x="3242" y="1480"/>
                    <a:pt x="3231" y="1347"/>
                  </a:cubicBezTo>
                  <a:cubicBezTo>
                    <a:pt x="3223" y="1258"/>
                    <a:pt x="3229" y="1248"/>
                    <a:pt x="3360" y="1175"/>
                  </a:cubicBezTo>
                  <a:cubicBezTo>
                    <a:pt x="3648" y="1011"/>
                    <a:pt x="3835" y="895"/>
                    <a:pt x="3931" y="815"/>
                  </a:cubicBezTo>
                  <a:cubicBezTo>
                    <a:pt x="4029" y="735"/>
                    <a:pt x="4047" y="727"/>
                    <a:pt x="4106" y="731"/>
                  </a:cubicBezTo>
                  <a:cubicBezTo>
                    <a:pt x="4176" y="736"/>
                    <a:pt x="4175" y="733"/>
                    <a:pt x="4152" y="842"/>
                  </a:cubicBezTo>
                  <a:cubicBezTo>
                    <a:pt x="4147" y="867"/>
                    <a:pt x="4152" y="887"/>
                    <a:pt x="4167" y="891"/>
                  </a:cubicBezTo>
                  <a:cubicBezTo>
                    <a:pt x="4189" y="899"/>
                    <a:pt x="4704" y="791"/>
                    <a:pt x="4736" y="770"/>
                  </a:cubicBezTo>
                  <a:cubicBezTo>
                    <a:pt x="4747" y="763"/>
                    <a:pt x="4816" y="637"/>
                    <a:pt x="4891" y="490"/>
                  </a:cubicBezTo>
                  <a:lnTo>
                    <a:pt x="5027" y="221"/>
                  </a:lnTo>
                  <a:lnTo>
                    <a:pt x="5155" y="154"/>
                  </a:lnTo>
                  <a:cubicBezTo>
                    <a:pt x="5282" y="88"/>
                    <a:pt x="5285" y="88"/>
                    <a:pt x="5375" y="104"/>
                  </a:cubicBezTo>
                  <a:cubicBezTo>
                    <a:pt x="5443" y="117"/>
                    <a:pt x="5475" y="133"/>
                    <a:pt x="5503" y="165"/>
                  </a:cubicBezTo>
                  <a:cubicBezTo>
                    <a:pt x="5522" y="189"/>
                    <a:pt x="5539" y="215"/>
                    <a:pt x="5539" y="221"/>
                  </a:cubicBezTo>
                  <a:cubicBezTo>
                    <a:pt x="5539" y="226"/>
                    <a:pt x="5554" y="235"/>
                    <a:pt x="5571" y="242"/>
                  </a:cubicBezTo>
                  <a:cubicBezTo>
                    <a:pt x="5619" y="256"/>
                    <a:pt x="5792" y="133"/>
                    <a:pt x="5821" y="63"/>
                  </a:cubicBezTo>
                  <a:cubicBezTo>
                    <a:pt x="5848" y="0"/>
                    <a:pt x="5845" y="0"/>
                    <a:pt x="6008" y="66"/>
                  </a:cubicBezTo>
                  <a:cubicBezTo>
                    <a:pt x="6104" y="104"/>
                    <a:pt x="6227" y="192"/>
                    <a:pt x="6227" y="219"/>
                  </a:cubicBezTo>
                  <a:cubicBezTo>
                    <a:pt x="6227" y="229"/>
                    <a:pt x="6213" y="255"/>
                    <a:pt x="6195" y="277"/>
                  </a:cubicBezTo>
                  <a:cubicBezTo>
                    <a:pt x="6178" y="299"/>
                    <a:pt x="6163" y="339"/>
                    <a:pt x="6163" y="365"/>
                  </a:cubicBezTo>
                  <a:cubicBezTo>
                    <a:pt x="6163" y="421"/>
                    <a:pt x="6143" y="463"/>
                    <a:pt x="6082" y="535"/>
                  </a:cubicBezTo>
                  <a:cubicBezTo>
                    <a:pt x="6040" y="581"/>
                    <a:pt x="6035" y="597"/>
                    <a:pt x="6035" y="701"/>
                  </a:cubicBezTo>
                  <a:cubicBezTo>
                    <a:pt x="6035" y="799"/>
                    <a:pt x="6042" y="824"/>
                    <a:pt x="6067" y="847"/>
                  </a:cubicBezTo>
                  <a:cubicBezTo>
                    <a:pt x="6085" y="863"/>
                    <a:pt x="6103" y="888"/>
                    <a:pt x="6107" y="904"/>
                  </a:cubicBezTo>
                  <a:cubicBezTo>
                    <a:pt x="6123" y="955"/>
                    <a:pt x="6231" y="989"/>
                    <a:pt x="6344" y="976"/>
                  </a:cubicBezTo>
                  <a:lnTo>
                    <a:pt x="6447" y="965"/>
                  </a:lnTo>
                  <a:lnTo>
                    <a:pt x="6535" y="1063"/>
                  </a:lnTo>
                  <a:lnTo>
                    <a:pt x="6624" y="1162"/>
                  </a:lnTo>
                  <a:lnTo>
                    <a:pt x="6605" y="1245"/>
                  </a:lnTo>
                  <a:cubicBezTo>
                    <a:pt x="6587" y="1322"/>
                    <a:pt x="6583" y="1328"/>
                    <a:pt x="6531" y="1336"/>
                  </a:cubicBezTo>
                  <a:cubicBezTo>
                    <a:pt x="6490" y="1343"/>
                    <a:pt x="6475" y="1354"/>
                    <a:pt x="6467" y="1383"/>
                  </a:cubicBezTo>
                  <a:cubicBezTo>
                    <a:pt x="6461" y="1410"/>
                    <a:pt x="6418" y="1448"/>
                    <a:pt x="6336" y="1503"/>
                  </a:cubicBezTo>
                  <a:cubicBezTo>
                    <a:pt x="6267" y="1547"/>
                    <a:pt x="6213" y="1594"/>
                    <a:pt x="6213" y="1608"/>
                  </a:cubicBezTo>
                  <a:cubicBezTo>
                    <a:pt x="6211" y="1621"/>
                    <a:pt x="6237" y="1648"/>
                    <a:pt x="6269" y="1669"/>
                  </a:cubicBezTo>
                  <a:cubicBezTo>
                    <a:pt x="6315" y="1699"/>
                    <a:pt x="6325" y="1712"/>
                    <a:pt x="6315" y="1741"/>
                  </a:cubicBezTo>
                  <a:cubicBezTo>
                    <a:pt x="6285" y="1839"/>
                    <a:pt x="6287" y="1845"/>
                    <a:pt x="6346" y="1882"/>
                  </a:cubicBezTo>
                  <a:cubicBezTo>
                    <a:pt x="6402" y="1919"/>
                    <a:pt x="6405" y="1922"/>
                    <a:pt x="6395" y="1992"/>
                  </a:cubicBezTo>
                  <a:cubicBezTo>
                    <a:pt x="6386" y="2064"/>
                    <a:pt x="6387" y="2067"/>
                    <a:pt x="6474" y="2160"/>
                  </a:cubicBezTo>
                  <a:cubicBezTo>
                    <a:pt x="6523" y="2213"/>
                    <a:pt x="6563" y="2264"/>
                    <a:pt x="6563" y="2274"/>
                  </a:cubicBezTo>
                  <a:cubicBezTo>
                    <a:pt x="6563" y="2283"/>
                    <a:pt x="6535" y="2325"/>
                    <a:pt x="6498" y="2367"/>
                  </a:cubicBezTo>
                  <a:cubicBezTo>
                    <a:pt x="6442" y="2429"/>
                    <a:pt x="6434" y="2448"/>
                    <a:pt x="6439" y="2498"/>
                  </a:cubicBezTo>
                  <a:cubicBezTo>
                    <a:pt x="6445" y="2554"/>
                    <a:pt x="6445" y="2554"/>
                    <a:pt x="6392" y="2544"/>
                  </a:cubicBezTo>
                  <a:cubicBezTo>
                    <a:pt x="6343" y="2535"/>
                    <a:pt x="6328" y="2543"/>
                    <a:pt x="6227" y="2632"/>
                  </a:cubicBezTo>
                  <a:cubicBezTo>
                    <a:pt x="6165" y="2687"/>
                    <a:pt x="6115" y="2739"/>
                    <a:pt x="6115" y="2751"/>
                  </a:cubicBezTo>
                  <a:cubicBezTo>
                    <a:pt x="6115" y="2760"/>
                    <a:pt x="6141" y="2794"/>
                    <a:pt x="6171" y="2824"/>
                  </a:cubicBezTo>
                  <a:cubicBezTo>
                    <a:pt x="6203" y="2855"/>
                    <a:pt x="6226" y="2885"/>
                    <a:pt x="6223" y="2893"/>
                  </a:cubicBezTo>
                  <a:cubicBezTo>
                    <a:pt x="6221" y="2899"/>
                    <a:pt x="6176" y="2930"/>
                    <a:pt x="6123" y="2957"/>
                  </a:cubicBezTo>
                  <a:lnTo>
                    <a:pt x="6027" y="3008"/>
                  </a:lnTo>
                  <a:lnTo>
                    <a:pt x="6023" y="3112"/>
                  </a:lnTo>
                  <a:cubicBezTo>
                    <a:pt x="6016" y="3259"/>
                    <a:pt x="6079" y="3391"/>
                    <a:pt x="6218" y="3523"/>
                  </a:cubicBezTo>
                  <a:lnTo>
                    <a:pt x="6319" y="3621"/>
                  </a:lnTo>
                  <a:lnTo>
                    <a:pt x="6341" y="3754"/>
                  </a:lnTo>
                  <a:cubicBezTo>
                    <a:pt x="6373" y="3944"/>
                    <a:pt x="6376" y="3936"/>
                    <a:pt x="6285" y="3936"/>
                  </a:cubicBezTo>
                  <a:cubicBezTo>
                    <a:pt x="6207" y="3936"/>
                    <a:pt x="6205" y="3936"/>
                    <a:pt x="6168" y="4010"/>
                  </a:cubicBezTo>
                  <a:cubicBezTo>
                    <a:pt x="6122" y="4103"/>
                    <a:pt x="6067" y="4125"/>
                    <a:pt x="5893" y="4122"/>
                  </a:cubicBezTo>
                  <a:cubicBezTo>
                    <a:pt x="5775" y="4119"/>
                    <a:pt x="5770" y="4120"/>
                    <a:pt x="5743" y="4165"/>
                  </a:cubicBezTo>
                  <a:cubicBezTo>
                    <a:pt x="5728" y="4192"/>
                    <a:pt x="5715" y="4223"/>
                    <a:pt x="5715" y="4235"/>
                  </a:cubicBezTo>
                  <a:cubicBezTo>
                    <a:pt x="5715" y="4248"/>
                    <a:pt x="5749" y="4320"/>
                    <a:pt x="5789" y="4397"/>
                  </a:cubicBezTo>
                  <a:lnTo>
                    <a:pt x="5861" y="4536"/>
                  </a:lnTo>
                  <a:lnTo>
                    <a:pt x="5811" y="4599"/>
                  </a:lnTo>
                  <a:lnTo>
                    <a:pt x="5760" y="4661"/>
                  </a:lnTo>
                  <a:lnTo>
                    <a:pt x="5786" y="4781"/>
                  </a:lnTo>
                  <a:cubicBezTo>
                    <a:pt x="5808" y="4895"/>
                    <a:pt x="5819" y="4914"/>
                    <a:pt x="5939" y="5066"/>
                  </a:cubicBezTo>
                  <a:cubicBezTo>
                    <a:pt x="6071" y="5232"/>
                    <a:pt x="6077" y="5255"/>
                    <a:pt x="5994" y="5256"/>
                  </a:cubicBezTo>
                  <a:cubicBezTo>
                    <a:pt x="5957" y="5256"/>
                    <a:pt x="5939" y="5312"/>
                    <a:pt x="5939" y="5440"/>
                  </a:cubicBezTo>
                  <a:lnTo>
                    <a:pt x="5939" y="5504"/>
                  </a:lnTo>
                  <a:lnTo>
                    <a:pt x="5840" y="5536"/>
                  </a:lnTo>
                  <a:lnTo>
                    <a:pt x="5739" y="5568"/>
                  </a:lnTo>
                  <a:lnTo>
                    <a:pt x="5749" y="5760"/>
                  </a:lnTo>
                  <a:lnTo>
                    <a:pt x="5592" y="5843"/>
                  </a:lnTo>
                  <a:lnTo>
                    <a:pt x="5435" y="5925"/>
                  </a:lnTo>
                  <a:lnTo>
                    <a:pt x="5442" y="6157"/>
                  </a:lnTo>
                  <a:cubicBezTo>
                    <a:pt x="5447" y="6379"/>
                    <a:pt x="5445" y="6389"/>
                    <a:pt x="5413" y="6407"/>
                  </a:cubicBezTo>
                  <a:cubicBezTo>
                    <a:pt x="5362" y="6434"/>
                    <a:pt x="5373" y="6466"/>
                    <a:pt x="5448" y="6507"/>
                  </a:cubicBezTo>
                  <a:cubicBezTo>
                    <a:pt x="5519" y="6547"/>
                    <a:pt x="5519" y="6549"/>
                    <a:pt x="5501" y="6659"/>
                  </a:cubicBezTo>
                  <a:lnTo>
                    <a:pt x="5490" y="6725"/>
                  </a:lnTo>
                  <a:lnTo>
                    <a:pt x="5594" y="6786"/>
                  </a:lnTo>
                  <a:cubicBezTo>
                    <a:pt x="5651" y="6819"/>
                    <a:pt x="5703" y="6856"/>
                    <a:pt x="5707" y="6869"/>
                  </a:cubicBezTo>
                  <a:cubicBezTo>
                    <a:pt x="5712" y="6882"/>
                    <a:pt x="5707" y="6917"/>
                    <a:pt x="5696" y="6947"/>
                  </a:cubicBezTo>
                  <a:cubicBezTo>
                    <a:pt x="5679" y="6994"/>
                    <a:pt x="5682" y="7021"/>
                    <a:pt x="5712" y="7139"/>
                  </a:cubicBezTo>
                  <a:cubicBezTo>
                    <a:pt x="5752" y="7296"/>
                    <a:pt x="5749" y="7307"/>
                    <a:pt x="5643" y="7335"/>
                  </a:cubicBezTo>
                  <a:cubicBezTo>
                    <a:pt x="5583" y="7349"/>
                    <a:pt x="5567" y="7363"/>
                    <a:pt x="5515" y="7445"/>
                  </a:cubicBezTo>
                  <a:cubicBezTo>
                    <a:pt x="5461" y="7533"/>
                    <a:pt x="5453" y="7541"/>
                    <a:pt x="5367" y="7560"/>
                  </a:cubicBezTo>
                  <a:cubicBezTo>
                    <a:pt x="5307" y="7575"/>
                    <a:pt x="5229" y="7615"/>
                    <a:pt x="5136" y="7677"/>
                  </a:cubicBezTo>
                  <a:cubicBezTo>
                    <a:pt x="5003" y="7767"/>
                    <a:pt x="4991" y="7771"/>
                    <a:pt x="4925" y="7760"/>
                  </a:cubicBezTo>
                  <a:cubicBezTo>
                    <a:pt x="4871" y="7752"/>
                    <a:pt x="4837" y="7759"/>
                    <a:pt x="4763" y="7791"/>
                  </a:cubicBezTo>
                  <a:cubicBezTo>
                    <a:pt x="4647" y="7843"/>
                    <a:pt x="4631" y="7842"/>
                    <a:pt x="4531" y="7781"/>
                  </a:cubicBezTo>
                  <a:lnTo>
                    <a:pt x="4450" y="7730"/>
                  </a:lnTo>
                  <a:lnTo>
                    <a:pt x="4317" y="7773"/>
                  </a:lnTo>
                  <a:cubicBezTo>
                    <a:pt x="4173" y="7819"/>
                    <a:pt x="4021" y="7829"/>
                    <a:pt x="3903" y="7797"/>
                  </a:cubicBezTo>
                  <a:cubicBezTo>
                    <a:pt x="3835" y="7779"/>
                    <a:pt x="3832" y="7779"/>
                    <a:pt x="3731" y="7853"/>
                  </a:cubicBezTo>
                  <a:cubicBezTo>
                    <a:pt x="3675" y="7895"/>
                    <a:pt x="3626" y="7927"/>
                    <a:pt x="3621" y="7927"/>
                  </a:cubicBezTo>
                  <a:cubicBezTo>
                    <a:pt x="3616" y="7927"/>
                    <a:pt x="3565" y="7890"/>
                    <a:pt x="3507" y="7845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9" name="Сахалинская область"/>
            <p:cNvSpPr>
              <a:spLocks/>
            </p:cNvSpPr>
            <p:nvPr/>
          </p:nvSpPr>
          <p:spPr bwMode="auto">
            <a:xfrm>
              <a:off x="14195425" y="3502971"/>
              <a:ext cx="1323975" cy="1381938"/>
            </a:xfrm>
            <a:custGeom>
              <a:avLst/>
              <a:gdLst/>
              <a:ahLst/>
              <a:cxnLst>
                <a:cxn ang="0">
                  <a:pos x="1870" y="2283"/>
                </a:cxn>
                <a:cxn ang="0">
                  <a:pos x="1792" y="2232"/>
                </a:cxn>
                <a:cxn ang="0">
                  <a:pos x="1502" y="1825"/>
                </a:cxn>
                <a:cxn ang="0">
                  <a:pos x="1360" y="1656"/>
                </a:cxn>
                <a:cxn ang="0">
                  <a:pos x="1005" y="1277"/>
                </a:cxn>
                <a:cxn ang="0">
                  <a:pos x="718" y="929"/>
                </a:cxn>
                <a:cxn ang="0">
                  <a:pos x="589" y="869"/>
                </a:cxn>
                <a:cxn ang="0">
                  <a:pos x="248" y="566"/>
                </a:cxn>
                <a:cxn ang="0">
                  <a:pos x="194" y="339"/>
                </a:cxn>
                <a:cxn ang="0">
                  <a:pos x="205" y="233"/>
                </a:cxn>
                <a:cxn ang="0">
                  <a:pos x="62" y="97"/>
                </a:cxn>
                <a:cxn ang="0">
                  <a:pos x="43" y="16"/>
                </a:cxn>
                <a:cxn ang="0">
                  <a:pos x="174" y="105"/>
                </a:cxn>
                <a:cxn ang="0">
                  <a:pos x="406" y="326"/>
                </a:cxn>
                <a:cxn ang="0">
                  <a:pos x="560" y="499"/>
                </a:cxn>
                <a:cxn ang="0">
                  <a:pos x="875" y="720"/>
                </a:cxn>
                <a:cxn ang="0">
                  <a:pos x="1533" y="1094"/>
                </a:cxn>
                <a:cxn ang="0">
                  <a:pos x="1442" y="1157"/>
                </a:cxn>
                <a:cxn ang="0">
                  <a:pos x="1325" y="1229"/>
                </a:cxn>
                <a:cxn ang="0">
                  <a:pos x="1398" y="1441"/>
                </a:cxn>
                <a:cxn ang="0">
                  <a:pos x="1522" y="1720"/>
                </a:cxn>
                <a:cxn ang="0">
                  <a:pos x="1914" y="1942"/>
                </a:cxn>
                <a:cxn ang="0">
                  <a:pos x="2125" y="2069"/>
                </a:cxn>
                <a:cxn ang="0">
                  <a:pos x="1990" y="2054"/>
                </a:cxn>
                <a:cxn ang="0">
                  <a:pos x="1882" y="2061"/>
                </a:cxn>
                <a:cxn ang="0">
                  <a:pos x="1936" y="2257"/>
                </a:cxn>
                <a:cxn ang="0">
                  <a:pos x="1870" y="2283"/>
                </a:cxn>
              </a:cxnLst>
              <a:rect l="0" t="0" r="r" b="b"/>
              <a:pathLst>
                <a:path w="2222" h="2325">
                  <a:moveTo>
                    <a:pt x="1870" y="2283"/>
                  </a:moveTo>
                  <a:cubicBezTo>
                    <a:pt x="1845" y="2269"/>
                    <a:pt x="1810" y="2246"/>
                    <a:pt x="1792" y="2232"/>
                  </a:cubicBezTo>
                  <a:cubicBezTo>
                    <a:pt x="1731" y="2179"/>
                    <a:pt x="1576" y="1961"/>
                    <a:pt x="1502" y="1825"/>
                  </a:cubicBezTo>
                  <a:cubicBezTo>
                    <a:pt x="1437" y="1704"/>
                    <a:pt x="1419" y="1681"/>
                    <a:pt x="1360" y="1656"/>
                  </a:cubicBezTo>
                  <a:cubicBezTo>
                    <a:pt x="1304" y="1632"/>
                    <a:pt x="1238" y="1561"/>
                    <a:pt x="1005" y="1277"/>
                  </a:cubicBezTo>
                  <a:lnTo>
                    <a:pt x="718" y="929"/>
                  </a:lnTo>
                  <a:lnTo>
                    <a:pt x="589" y="869"/>
                  </a:lnTo>
                  <a:cubicBezTo>
                    <a:pt x="427" y="795"/>
                    <a:pt x="350" y="726"/>
                    <a:pt x="248" y="566"/>
                  </a:cubicBezTo>
                  <a:cubicBezTo>
                    <a:pt x="162" y="432"/>
                    <a:pt x="150" y="385"/>
                    <a:pt x="194" y="339"/>
                  </a:cubicBezTo>
                  <a:cubicBezTo>
                    <a:pt x="214" y="315"/>
                    <a:pt x="218" y="296"/>
                    <a:pt x="205" y="233"/>
                  </a:cubicBezTo>
                  <a:cubicBezTo>
                    <a:pt x="190" y="157"/>
                    <a:pt x="184" y="150"/>
                    <a:pt x="62" y="97"/>
                  </a:cubicBezTo>
                  <a:cubicBezTo>
                    <a:pt x="8" y="75"/>
                    <a:pt x="0" y="41"/>
                    <a:pt x="43" y="16"/>
                  </a:cubicBezTo>
                  <a:cubicBezTo>
                    <a:pt x="67" y="0"/>
                    <a:pt x="86" y="14"/>
                    <a:pt x="174" y="105"/>
                  </a:cubicBezTo>
                  <a:cubicBezTo>
                    <a:pt x="230" y="165"/>
                    <a:pt x="334" y="264"/>
                    <a:pt x="406" y="326"/>
                  </a:cubicBezTo>
                  <a:cubicBezTo>
                    <a:pt x="488" y="398"/>
                    <a:pt x="544" y="462"/>
                    <a:pt x="560" y="499"/>
                  </a:cubicBezTo>
                  <a:cubicBezTo>
                    <a:pt x="581" y="553"/>
                    <a:pt x="611" y="574"/>
                    <a:pt x="875" y="720"/>
                  </a:cubicBezTo>
                  <a:cubicBezTo>
                    <a:pt x="1373" y="997"/>
                    <a:pt x="1518" y="1080"/>
                    <a:pt x="1533" y="1094"/>
                  </a:cubicBezTo>
                  <a:cubicBezTo>
                    <a:pt x="1542" y="1102"/>
                    <a:pt x="1506" y="1128"/>
                    <a:pt x="1442" y="1157"/>
                  </a:cubicBezTo>
                  <a:cubicBezTo>
                    <a:pt x="1382" y="1184"/>
                    <a:pt x="1330" y="1216"/>
                    <a:pt x="1325" y="1229"/>
                  </a:cubicBezTo>
                  <a:cubicBezTo>
                    <a:pt x="1320" y="1241"/>
                    <a:pt x="1354" y="1337"/>
                    <a:pt x="1398" y="1441"/>
                  </a:cubicBezTo>
                  <a:cubicBezTo>
                    <a:pt x="1445" y="1545"/>
                    <a:pt x="1499" y="1670"/>
                    <a:pt x="1522" y="1720"/>
                  </a:cubicBezTo>
                  <a:cubicBezTo>
                    <a:pt x="1568" y="1825"/>
                    <a:pt x="1581" y="1832"/>
                    <a:pt x="1914" y="1942"/>
                  </a:cubicBezTo>
                  <a:cubicBezTo>
                    <a:pt x="2120" y="2009"/>
                    <a:pt x="2222" y="2070"/>
                    <a:pt x="2125" y="2069"/>
                  </a:cubicBezTo>
                  <a:cubicBezTo>
                    <a:pt x="2099" y="2069"/>
                    <a:pt x="2038" y="2062"/>
                    <a:pt x="1990" y="2054"/>
                  </a:cubicBezTo>
                  <a:cubicBezTo>
                    <a:pt x="1926" y="2045"/>
                    <a:pt x="1896" y="2046"/>
                    <a:pt x="1882" y="2061"/>
                  </a:cubicBezTo>
                  <a:cubicBezTo>
                    <a:pt x="1859" y="2081"/>
                    <a:pt x="1858" y="2077"/>
                    <a:pt x="1936" y="2257"/>
                  </a:cubicBezTo>
                  <a:cubicBezTo>
                    <a:pt x="1963" y="2318"/>
                    <a:pt x="1947" y="2325"/>
                    <a:pt x="1870" y="228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0" name="Хабаровский край"/>
            <p:cNvSpPr>
              <a:spLocks/>
            </p:cNvSpPr>
            <p:nvPr/>
          </p:nvSpPr>
          <p:spPr bwMode="auto">
            <a:xfrm>
              <a:off x="12642850" y="2054319"/>
              <a:ext cx="2143125" cy="3469140"/>
            </a:xfrm>
            <a:custGeom>
              <a:avLst/>
              <a:gdLst/>
              <a:ahLst/>
              <a:cxnLst>
                <a:cxn ang="0">
                  <a:pos x="2704" y="5411"/>
                </a:cxn>
                <a:cxn ang="0">
                  <a:pos x="2416" y="5249"/>
                </a:cxn>
                <a:cxn ang="0">
                  <a:pos x="1936" y="5320"/>
                </a:cxn>
                <a:cxn ang="0">
                  <a:pos x="1654" y="5256"/>
                </a:cxn>
                <a:cxn ang="0">
                  <a:pos x="1323" y="4889"/>
                </a:cxn>
                <a:cxn ang="0">
                  <a:pos x="1472" y="4379"/>
                </a:cxn>
                <a:cxn ang="0">
                  <a:pos x="1558" y="4155"/>
                </a:cxn>
                <a:cxn ang="0">
                  <a:pos x="1400" y="3784"/>
                </a:cxn>
                <a:cxn ang="0">
                  <a:pos x="1096" y="4104"/>
                </a:cxn>
                <a:cxn ang="0">
                  <a:pos x="699" y="4120"/>
                </a:cxn>
                <a:cxn ang="0">
                  <a:pos x="757" y="3476"/>
                </a:cxn>
                <a:cxn ang="0">
                  <a:pos x="486" y="3454"/>
                </a:cxn>
                <a:cxn ang="0">
                  <a:pos x="302" y="3248"/>
                </a:cxn>
                <a:cxn ang="0">
                  <a:pos x="104" y="2953"/>
                </a:cxn>
                <a:cxn ang="0">
                  <a:pos x="35" y="2491"/>
                </a:cxn>
                <a:cxn ang="0">
                  <a:pos x="342" y="2104"/>
                </a:cxn>
                <a:cxn ang="0">
                  <a:pos x="534" y="1849"/>
                </a:cxn>
                <a:cxn ang="0">
                  <a:pos x="522" y="1340"/>
                </a:cxn>
                <a:cxn ang="0">
                  <a:pos x="398" y="721"/>
                </a:cxn>
                <a:cxn ang="0">
                  <a:pos x="467" y="478"/>
                </a:cxn>
                <a:cxn ang="0">
                  <a:pos x="790" y="289"/>
                </a:cxn>
                <a:cxn ang="0">
                  <a:pos x="957" y="121"/>
                </a:cxn>
                <a:cxn ang="0">
                  <a:pos x="1437" y="166"/>
                </a:cxn>
                <a:cxn ang="0">
                  <a:pos x="1392" y="363"/>
                </a:cxn>
                <a:cxn ang="0">
                  <a:pos x="1803" y="417"/>
                </a:cxn>
                <a:cxn ang="0">
                  <a:pos x="1794" y="598"/>
                </a:cxn>
                <a:cxn ang="0">
                  <a:pos x="1478" y="937"/>
                </a:cxn>
                <a:cxn ang="0">
                  <a:pos x="1302" y="1539"/>
                </a:cxn>
                <a:cxn ang="0">
                  <a:pos x="1394" y="1806"/>
                </a:cxn>
                <a:cxn ang="0">
                  <a:pos x="1320" y="2428"/>
                </a:cxn>
                <a:cxn ang="0">
                  <a:pos x="1206" y="3361"/>
                </a:cxn>
                <a:cxn ang="0">
                  <a:pos x="1581" y="3233"/>
                </a:cxn>
                <a:cxn ang="0">
                  <a:pos x="1784" y="3302"/>
                </a:cxn>
                <a:cxn ang="0">
                  <a:pos x="1949" y="3409"/>
                </a:cxn>
                <a:cxn ang="0">
                  <a:pos x="2026" y="3036"/>
                </a:cxn>
                <a:cxn ang="0">
                  <a:pos x="2459" y="2939"/>
                </a:cxn>
                <a:cxn ang="0">
                  <a:pos x="2902" y="3228"/>
                </a:cxn>
                <a:cxn ang="0">
                  <a:pos x="3458" y="4254"/>
                </a:cxn>
                <a:cxn ang="0">
                  <a:pos x="3581" y="4904"/>
                </a:cxn>
                <a:cxn ang="0">
                  <a:pos x="3155" y="4936"/>
                </a:cxn>
                <a:cxn ang="0">
                  <a:pos x="3387" y="5009"/>
                </a:cxn>
                <a:cxn ang="0">
                  <a:pos x="3341" y="5201"/>
                </a:cxn>
                <a:cxn ang="0">
                  <a:pos x="3331" y="5414"/>
                </a:cxn>
                <a:cxn ang="0">
                  <a:pos x="2944" y="5537"/>
                </a:cxn>
                <a:cxn ang="0">
                  <a:pos x="2832" y="5825"/>
                </a:cxn>
              </a:cxnLst>
              <a:rect l="0" t="0" r="r" b="b"/>
              <a:pathLst>
                <a:path w="3589" h="5825">
                  <a:moveTo>
                    <a:pt x="2792" y="5760"/>
                  </a:moveTo>
                  <a:cubicBezTo>
                    <a:pt x="2773" y="5713"/>
                    <a:pt x="2768" y="5672"/>
                    <a:pt x="2776" y="5616"/>
                  </a:cubicBezTo>
                  <a:cubicBezTo>
                    <a:pt x="2786" y="5542"/>
                    <a:pt x="2782" y="5532"/>
                    <a:pt x="2704" y="5411"/>
                  </a:cubicBezTo>
                  <a:cubicBezTo>
                    <a:pt x="2659" y="5340"/>
                    <a:pt x="2616" y="5264"/>
                    <a:pt x="2606" y="5241"/>
                  </a:cubicBezTo>
                  <a:cubicBezTo>
                    <a:pt x="2598" y="5219"/>
                    <a:pt x="2586" y="5201"/>
                    <a:pt x="2579" y="5201"/>
                  </a:cubicBezTo>
                  <a:cubicBezTo>
                    <a:pt x="2573" y="5201"/>
                    <a:pt x="2499" y="5222"/>
                    <a:pt x="2416" y="5249"/>
                  </a:cubicBezTo>
                  <a:cubicBezTo>
                    <a:pt x="2238" y="5305"/>
                    <a:pt x="2238" y="5305"/>
                    <a:pt x="2157" y="5264"/>
                  </a:cubicBezTo>
                  <a:lnTo>
                    <a:pt x="2093" y="5232"/>
                  </a:lnTo>
                  <a:lnTo>
                    <a:pt x="1936" y="5320"/>
                  </a:lnTo>
                  <a:cubicBezTo>
                    <a:pt x="1848" y="5369"/>
                    <a:pt x="1773" y="5409"/>
                    <a:pt x="1768" y="5409"/>
                  </a:cubicBezTo>
                  <a:cubicBezTo>
                    <a:pt x="1763" y="5409"/>
                    <a:pt x="1758" y="5398"/>
                    <a:pt x="1758" y="5384"/>
                  </a:cubicBezTo>
                  <a:cubicBezTo>
                    <a:pt x="1758" y="5369"/>
                    <a:pt x="1712" y="5312"/>
                    <a:pt x="1654" y="5256"/>
                  </a:cubicBezTo>
                  <a:cubicBezTo>
                    <a:pt x="1555" y="5158"/>
                    <a:pt x="1546" y="5153"/>
                    <a:pt x="1472" y="5153"/>
                  </a:cubicBezTo>
                  <a:cubicBezTo>
                    <a:pt x="1402" y="5153"/>
                    <a:pt x="1394" y="5148"/>
                    <a:pt x="1363" y="5092"/>
                  </a:cubicBezTo>
                  <a:cubicBezTo>
                    <a:pt x="1339" y="5049"/>
                    <a:pt x="1328" y="4995"/>
                    <a:pt x="1323" y="4889"/>
                  </a:cubicBezTo>
                  <a:cubicBezTo>
                    <a:pt x="1317" y="4753"/>
                    <a:pt x="1318" y="4739"/>
                    <a:pt x="1370" y="4628"/>
                  </a:cubicBezTo>
                  <a:cubicBezTo>
                    <a:pt x="1398" y="4564"/>
                    <a:pt x="1422" y="4494"/>
                    <a:pt x="1422" y="4472"/>
                  </a:cubicBezTo>
                  <a:cubicBezTo>
                    <a:pt x="1422" y="4451"/>
                    <a:pt x="1445" y="4409"/>
                    <a:pt x="1472" y="4379"/>
                  </a:cubicBezTo>
                  <a:cubicBezTo>
                    <a:pt x="1512" y="4332"/>
                    <a:pt x="1517" y="4316"/>
                    <a:pt x="1504" y="4291"/>
                  </a:cubicBezTo>
                  <a:cubicBezTo>
                    <a:pt x="1494" y="4273"/>
                    <a:pt x="1474" y="4251"/>
                    <a:pt x="1458" y="4243"/>
                  </a:cubicBezTo>
                  <a:cubicBezTo>
                    <a:pt x="1421" y="4220"/>
                    <a:pt x="1442" y="4203"/>
                    <a:pt x="1558" y="4155"/>
                  </a:cubicBezTo>
                  <a:cubicBezTo>
                    <a:pt x="1611" y="4134"/>
                    <a:pt x="1661" y="4107"/>
                    <a:pt x="1667" y="4094"/>
                  </a:cubicBezTo>
                  <a:cubicBezTo>
                    <a:pt x="1682" y="4070"/>
                    <a:pt x="1515" y="3697"/>
                    <a:pt x="1490" y="3697"/>
                  </a:cubicBezTo>
                  <a:cubicBezTo>
                    <a:pt x="1482" y="3697"/>
                    <a:pt x="1442" y="3736"/>
                    <a:pt x="1400" y="3784"/>
                  </a:cubicBezTo>
                  <a:cubicBezTo>
                    <a:pt x="1338" y="3856"/>
                    <a:pt x="1315" y="3872"/>
                    <a:pt x="1266" y="3876"/>
                  </a:cubicBezTo>
                  <a:cubicBezTo>
                    <a:pt x="1206" y="3881"/>
                    <a:pt x="1206" y="3881"/>
                    <a:pt x="1211" y="3947"/>
                  </a:cubicBezTo>
                  <a:cubicBezTo>
                    <a:pt x="1218" y="4012"/>
                    <a:pt x="1216" y="4014"/>
                    <a:pt x="1096" y="4104"/>
                  </a:cubicBezTo>
                  <a:cubicBezTo>
                    <a:pt x="1029" y="4153"/>
                    <a:pt x="968" y="4193"/>
                    <a:pt x="960" y="4193"/>
                  </a:cubicBezTo>
                  <a:cubicBezTo>
                    <a:pt x="952" y="4193"/>
                    <a:pt x="930" y="4166"/>
                    <a:pt x="912" y="4134"/>
                  </a:cubicBezTo>
                  <a:cubicBezTo>
                    <a:pt x="874" y="4070"/>
                    <a:pt x="858" y="4070"/>
                    <a:pt x="699" y="4120"/>
                  </a:cubicBezTo>
                  <a:cubicBezTo>
                    <a:pt x="629" y="4142"/>
                    <a:pt x="622" y="4140"/>
                    <a:pt x="622" y="4116"/>
                  </a:cubicBezTo>
                  <a:cubicBezTo>
                    <a:pt x="622" y="4041"/>
                    <a:pt x="675" y="3803"/>
                    <a:pt x="722" y="3676"/>
                  </a:cubicBezTo>
                  <a:cubicBezTo>
                    <a:pt x="763" y="3558"/>
                    <a:pt x="770" y="3524"/>
                    <a:pt x="757" y="3476"/>
                  </a:cubicBezTo>
                  <a:cubicBezTo>
                    <a:pt x="744" y="3425"/>
                    <a:pt x="733" y="3414"/>
                    <a:pt x="675" y="3393"/>
                  </a:cubicBezTo>
                  <a:lnTo>
                    <a:pt x="606" y="3369"/>
                  </a:lnTo>
                  <a:lnTo>
                    <a:pt x="486" y="3454"/>
                  </a:lnTo>
                  <a:cubicBezTo>
                    <a:pt x="421" y="3499"/>
                    <a:pt x="360" y="3537"/>
                    <a:pt x="352" y="3537"/>
                  </a:cubicBezTo>
                  <a:cubicBezTo>
                    <a:pt x="334" y="3537"/>
                    <a:pt x="286" y="3380"/>
                    <a:pt x="286" y="3321"/>
                  </a:cubicBezTo>
                  <a:cubicBezTo>
                    <a:pt x="286" y="3297"/>
                    <a:pt x="294" y="3265"/>
                    <a:pt x="302" y="3248"/>
                  </a:cubicBezTo>
                  <a:cubicBezTo>
                    <a:pt x="334" y="3188"/>
                    <a:pt x="304" y="3139"/>
                    <a:pt x="195" y="3076"/>
                  </a:cubicBezTo>
                  <a:lnTo>
                    <a:pt x="93" y="3017"/>
                  </a:lnTo>
                  <a:lnTo>
                    <a:pt x="104" y="2953"/>
                  </a:lnTo>
                  <a:cubicBezTo>
                    <a:pt x="122" y="2848"/>
                    <a:pt x="122" y="2844"/>
                    <a:pt x="58" y="2803"/>
                  </a:cubicBezTo>
                  <a:cubicBezTo>
                    <a:pt x="6" y="2768"/>
                    <a:pt x="0" y="2760"/>
                    <a:pt x="21" y="2740"/>
                  </a:cubicBezTo>
                  <a:cubicBezTo>
                    <a:pt x="38" y="2721"/>
                    <a:pt x="42" y="2673"/>
                    <a:pt x="35" y="2491"/>
                  </a:cubicBezTo>
                  <a:lnTo>
                    <a:pt x="27" y="2265"/>
                  </a:lnTo>
                  <a:lnTo>
                    <a:pt x="186" y="2184"/>
                  </a:lnTo>
                  <a:lnTo>
                    <a:pt x="342" y="2104"/>
                  </a:lnTo>
                  <a:lnTo>
                    <a:pt x="339" y="2008"/>
                  </a:lnTo>
                  <a:lnTo>
                    <a:pt x="336" y="1910"/>
                  </a:lnTo>
                  <a:lnTo>
                    <a:pt x="534" y="1849"/>
                  </a:lnTo>
                  <a:lnTo>
                    <a:pt x="550" y="1609"/>
                  </a:lnTo>
                  <a:lnTo>
                    <a:pt x="606" y="1603"/>
                  </a:lnTo>
                  <a:cubicBezTo>
                    <a:pt x="717" y="1593"/>
                    <a:pt x="715" y="1590"/>
                    <a:pt x="522" y="1340"/>
                  </a:cubicBezTo>
                  <a:cubicBezTo>
                    <a:pt x="419" y="1209"/>
                    <a:pt x="398" y="1172"/>
                    <a:pt x="384" y="1094"/>
                  </a:cubicBezTo>
                  <a:cubicBezTo>
                    <a:pt x="362" y="976"/>
                    <a:pt x="360" y="987"/>
                    <a:pt x="416" y="921"/>
                  </a:cubicBezTo>
                  <a:cubicBezTo>
                    <a:pt x="472" y="859"/>
                    <a:pt x="470" y="841"/>
                    <a:pt x="398" y="721"/>
                  </a:cubicBezTo>
                  <a:cubicBezTo>
                    <a:pt x="374" y="680"/>
                    <a:pt x="346" y="620"/>
                    <a:pt x="333" y="587"/>
                  </a:cubicBezTo>
                  <a:cubicBezTo>
                    <a:pt x="314" y="536"/>
                    <a:pt x="315" y="526"/>
                    <a:pt x="339" y="500"/>
                  </a:cubicBezTo>
                  <a:cubicBezTo>
                    <a:pt x="362" y="480"/>
                    <a:pt x="390" y="473"/>
                    <a:pt x="467" y="478"/>
                  </a:cubicBezTo>
                  <a:cubicBezTo>
                    <a:pt x="522" y="480"/>
                    <a:pt x="598" y="472"/>
                    <a:pt x="638" y="460"/>
                  </a:cubicBezTo>
                  <a:cubicBezTo>
                    <a:pt x="699" y="441"/>
                    <a:pt x="717" y="427"/>
                    <a:pt x="750" y="363"/>
                  </a:cubicBezTo>
                  <a:lnTo>
                    <a:pt x="790" y="289"/>
                  </a:lnTo>
                  <a:lnTo>
                    <a:pt x="978" y="289"/>
                  </a:lnTo>
                  <a:lnTo>
                    <a:pt x="966" y="204"/>
                  </a:lnTo>
                  <a:lnTo>
                    <a:pt x="957" y="121"/>
                  </a:lnTo>
                  <a:lnTo>
                    <a:pt x="1035" y="60"/>
                  </a:lnTo>
                  <a:cubicBezTo>
                    <a:pt x="1114" y="1"/>
                    <a:pt x="1117" y="0"/>
                    <a:pt x="1190" y="17"/>
                  </a:cubicBezTo>
                  <a:cubicBezTo>
                    <a:pt x="1306" y="43"/>
                    <a:pt x="1384" y="91"/>
                    <a:pt x="1437" y="166"/>
                  </a:cubicBezTo>
                  <a:lnTo>
                    <a:pt x="1485" y="236"/>
                  </a:lnTo>
                  <a:lnTo>
                    <a:pt x="1438" y="300"/>
                  </a:lnTo>
                  <a:lnTo>
                    <a:pt x="1392" y="363"/>
                  </a:lnTo>
                  <a:lnTo>
                    <a:pt x="1432" y="422"/>
                  </a:lnTo>
                  <a:cubicBezTo>
                    <a:pt x="1477" y="488"/>
                    <a:pt x="1509" y="494"/>
                    <a:pt x="1566" y="449"/>
                  </a:cubicBezTo>
                  <a:cubicBezTo>
                    <a:pt x="1602" y="422"/>
                    <a:pt x="1632" y="417"/>
                    <a:pt x="1803" y="417"/>
                  </a:cubicBezTo>
                  <a:cubicBezTo>
                    <a:pt x="1962" y="417"/>
                    <a:pt x="1998" y="420"/>
                    <a:pt x="1998" y="440"/>
                  </a:cubicBezTo>
                  <a:cubicBezTo>
                    <a:pt x="1998" y="452"/>
                    <a:pt x="1963" y="473"/>
                    <a:pt x="1915" y="489"/>
                  </a:cubicBezTo>
                  <a:cubicBezTo>
                    <a:pt x="1805" y="526"/>
                    <a:pt x="1789" y="540"/>
                    <a:pt x="1794" y="598"/>
                  </a:cubicBezTo>
                  <a:cubicBezTo>
                    <a:pt x="1798" y="643"/>
                    <a:pt x="1792" y="649"/>
                    <a:pt x="1730" y="672"/>
                  </a:cubicBezTo>
                  <a:cubicBezTo>
                    <a:pt x="1691" y="686"/>
                    <a:pt x="1651" y="712"/>
                    <a:pt x="1642" y="729"/>
                  </a:cubicBezTo>
                  <a:cubicBezTo>
                    <a:pt x="1632" y="747"/>
                    <a:pt x="1558" y="840"/>
                    <a:pt x="1478" y="937"/>
                  </a:cubicBezTo>
                  <a:cubicBezTo>
                    <a:pt x="1398" y="1033"/>
                    <a:pt x="1325" y="1124"/>
                    <a:pt x="1312" y="1140"/>
                  </a:cubicBezTo>
                  <a:cubicBezTo>
                    <a:pt x="1294" y="1164"/>
                    <a:pt x="1296" y="1182"/>
                    <a:pt x="1328" y="1257"/>
                  </a:cubicBezTo>
                  <a:cubicBezTo>
                    <a:pt x="1368" y="1353"/>
                    <a:pt x="1366" y="1374"/>
                    <a:pt x="1302" y="1539"/>
                  </a:cubicBezTo>
                  <a:lnTo>
                    <a:pt x="1274" y="1612"/>
                  </a:lnTo>
                  <a:lnTo>
                    <a:pt x="1333" y="1708"/>
                  </a:lnTo>
                  <a:lnTo>
                    <a:pt x="1394" y="1806"/>
                  </a:lnTo>
                  <a:lnTo>
                    <a:pt x="1344" y="2004"/>
                  </a:lnTo>
                  <a:lnTo>
                    <a:pt x="1294" y="2204"/>
                  </a:lnTo>
                  <a:lnTo>
                    <a:pt x="1320" y="2428"/>
                  </a:lnTo>
                  <a:lnTo>
                    <a:pt x="1346" y="2654"/>
                  </a:lnTo>
                  <a:lnTo>
                    <a:pt x="1272" y="3000"/>
                  </a:lnTo>
                  <a:cubicBezTo>
                    <a:pt x="1230" y="3190"/>
                    <a:pt x="1202" y="3353"/>
                    <a:pt x="1206" y="3361"/>
                  </a:cubicBezTo>
                  <a:cubicBezTo>
                    <a:pt x="1213" y="3369"/>
                    <a:pt x="1248" y="3377"/>
                    <a:pt x="1285" y="3377"/>
                  </a:cubicBezTo>
                  <a:cubicBezTo>
                    <a:pt x="1341" y="3377"/>
                    <a:pt x="1376" y="3363"/>
                    <a:pt x="1459" y="3305"/>
                  </a:cubicBezTo>
                  <a:cubicBezTo>
                    <a:pt x="1518" y="3265"/>
                    <a:pt x="1573" y="3233"/>
                    <a:pt x="1581" y="3233"/>
                  </a:cubicBezTo>
                  <a:cubicBezTo>
                    <a:pt x="1590" y="3233"/>
                    <a:pt x="1627" y="3268"/>
                    <a:pt x="1666" y="3313"/>
                  </a:cubicBezTo>
                  <a:cubicBezTo>
                    <a:pt x="1746" y="3406"/>
                    <a:pt x="1795" y="3419"/>
                    <a:pt x="1794" y="3345"/>
                  </a:cubicBezTo>
                  <a:cubicBezTo>
                    <a:pt x="1794" y="3340"/>
                    <a:pt x="1789" y="3321"/>
                    <a:pt x="1784" y="3302"/>
                  </a:cubicBezTo>
                  <a:cubicBezTo>
                    <a:pt x="1776" y="3275"/>
                    <a:pt x="1782" y="3262"/>
                    <a:pt x="1808" y="3248"/>
                  </a:cubicBezTo>
                  <a:cubicBezTo>
                    <a:pt x="1851" y="3225"/>
                    <a:pt x="1874" y="3246"/>
                    <a:pt x="1901" y="3340"/>
                  </a:cubicBezTo>
                  <a:cubicBezTo>
                    <a:pt x="1914" y="3388"/>
                    <a:pt x="1928" y="3409"/>
                    <a:pt x="1949" y="3409"/>
                  </a:cubicBezTo>
                  <a:cubicBezTo>
                    <a:pt x="1981" y="3409"/>
                    <a:pt x="2126" y="3262"/>
                    <a:pt x="2126" y="3232"/>
                  </a:cubicBezTo>
                  <a:cubicBezTo>
                    <a:pt x="2126" y="3220"/>
                    <a:pt x="2104" y="3172"/>
                    <a:pt x="2075" y="3124"/>
                  </a:cubicBezTo>
                  <a:lnTo>
                    <a:pt x="2026" y="3036"/>
                  </a:lnTo>
                  <a:lnTo>
                    <a:pt x="2093" y="2972"/>
                  </a:lnTo>
                  <a:cubicBezTo>
                    <a:pt x="2157" y="2913"/>
                    <a:pt x="2165" y="2910"/>
                    <a:pt x="2235" y="2920"/>
                  </a:cubicBezTo>
                  <a:cubicBezTo>
                    <a:pt x="2277" y="2924"/>
                    <a:pt x="2378" y="2934"/>
                    <a:pt x="2459" y="2939"/>
                  </a:cubicBezTo>
                  <a:cubicBezTo>
                    <a:pt x="2618" y="2948"/>
                    <a:pt x="2610" y="2944"/>
                    <a:pt x="2626" y="3048"/>
                  </a:cubicBezTo>
                  <a:cubicBezTo>
                    <a:pt x="2629" y="3067"/>
                    <a:pt x="2680" y="3105"/>
                    <a:pt x="2766" y="3153"/>
                  </a:cubicBezTo>
                  <a:lnTo>
                    <a:pt x="2902" y="3228"/>
                  </a:lnTo>
                  <a:lnTo>
                    <a:pt x="2930" y="3355"/>
                  </a:lnTo>
                  <a:cubicBezTo>
                    <a:pt x="2971" y="3555"/>
                    <a:pt x="3066" y="3740"/>
                    <a:pt x="3216" y="3915"/>
                  </a:cubicBezTo>
                  <a:cubicBezTo>
                    <a:pt x="3288" y="3998"/>
                    <a:pt x="3397" y="4150"/>
                    <a:pt x="3458" y="4254"/>
                  </a:cubicBezTo>
                  <a:lnTo>
                    <a:pt x="3571" y="4440"/>
                  </a:lnTo>
                  <a:lnTo>
                    <a:pt x="3582" y="4664"/>
                  </a:lnTo>
                  <a:cubicBezTo>
                    <a:pt x="3589" y="4788"/>
                    <a:pt x="3587" y="4896"/>
                    <a:pt x="3581" y="4904"/>
                  </a:cubicBezTo>
                  <a:cubicBezTo>
                    <a:pt x="3563" y="4923"/>
                    <a:pt x="3518" y="4884"/>
                    <a:pt x="3518" y="4848"/>
                  </a:cubicBezTo>
                  <a:cubicBezTo>
                    <a:pt x="3518" y="4820"/>
                    <a:pt x="3357" y="4689"/>
                    <a:pt x="3325" y="4689"/>
                  </a:cubicBezTo>
                  <a:cubicBezTo>
                    <a:pt x="3299" y="4689"/>
                    <a:pt x="3150" y="4905"/>
                    <a:pt x="3155" y="4936"/>
                  </a:cubicBezTo>
                  <a:cubicBezTo>
                    <a:pt x="3157" y="4955"/>
                    <a:pt x="3186" y="4984"/>
                    <a:pt x="3221" y="5003"/>
                  </a:cubicBezTo>
                  <a:cubicBezTo>
                    <a:pt x="3270" y="5030"/>
                    <a:pt x="3293" y="5035"/>
                    <a:pt x="3333" y="5024"/>
                  </a:cubicBezTo>
                  <a:cubicBezTo>
                    <a:pt x="3360" y="5016"/>
                    <a:pt x="3384" y="5009"/>
                    <a:pt x="3387" y="5009"/>
                  </a:cubicBezTo>
                  <a:cubicBezTo>
                    <a:pt x="3389" y="5009"/>
                    <a:pt x="3390" y="5052"/>
                    <a:pt x="3390" y="5105"/>
                  </a:cubicBezTo>
                  <a:lnTo>
                    <a:pt x="3390" y="5201"/>
                  </a:lnTo>
                  <a:lnTo>
                    <a:pt x="3341" y="5201"/>
                  </a:lnTo>
                  <a:cubicBezTo>
                    <a:pt x="3315" y="5201"/>
                    <a:pt x="3278" y="5208"/>
                    <a:pt x="3261" y="5217"/>
                  </a:cubicBezTo>
                  <a:cubicBezTo>
                    <a:pt x="3230" y="5235"/>
                    <a:pt x="3230" y="5238"/>
                    <a:pt x="3280" y="5324"/>
                  </a:cubicBezTo>
                  <a:lnTo>
                    <a:pt x="3331" y="5414"/>
                  </a:lnTo>
                  <a:lnTo>
                    <a:pt x="3266" y="5475"/>
                  </a:lnTo>
                  <a:cubicBezTo>
                    <a:pt x="3200" y="5536"/>
                    <a:pt x="3198" y="5537"/>
                    <a:pt x="3072" y="5537"/>
                  </a:cubicBezTo>
                  <a:lnTo>
                    <a:pt x="2944" y="5537"/>
                  </a:lnTo>
                  <a:lnTo>
                    <a:pt x="2886" y="5625"/>
                  </a:lnTo>
                  <a:cubicBezTo>
                    <a:pt x="2827" y="5720"/>
                    <a:pt x="2821" y="5744"/>
                    <a:pt x="2848" y="5772"/>
                  </a:cubicBezTo>
                  <a:cubicBezTo>
                    <a:pt x="2867" y="5790"/>
                    <a:pt x="2856" y="5825"/>
                    <a:pt x="2832" y="5825"/>
                  </a:cubicBezTo>
                  <a:cubicBezTo>
                    <a:pt x="2824" y="5825"/>
                    <a:pt x="2806" y="5795"/>
                    <a:pt x="2792" y="576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1" name="Чукотский автономный округ"/>
            <p:cNvSpPr>
              <a:spLocks/>
            </p:cNvSpPr>
            <p:nvPr/>
          </p:nvSpPr>
          <p:spPr bwMode="auto">
            <a:xfrm>
              <a:off x="12890500" y="-2091494"/>
              <a:ext cx="2066925" cy="2630447"/>
            </a:xfrm>
            <a:custGeom>
              <a:avLst/>
              <a:gdLst/>
              <a:ahLst/>
              <a:cxnLst>
                <a:cxn ang="0">
                  <a:pos x="785" y="4252"/>
                </a:cxn>
                <a:cxn ang="0">
                  <a:pos x="620" y="4149"/>
                </a:cxn>
                <a:cxn ang="0">
                  <a:pos x="363" y="4159"/>
                </a:cxn>
                <a:cxn ang="0">
                  <a:pos x="236" y="3919"/>
                </a:cxn>
                <a:cxn ang="0">
                  <a:pos x="348" y="3623"/>
                </a:cxn>
                <a:cxn ang="0">
                  <a:pos x="419" y="3405"/>
                </a:cxn>
                <a:cxn ang="0">
                  <a:pos x="22" y="3180"/>
                </a:cxn>
                <a:cxn ang="0">
                  <a:pos x="332" y="2616"/>
                </a:cxn>
                <a:cxn ang="0">
                  <a:pos x="547" y="2541"/>
                </a:cxn>
                <a:cxn ang="0">
                  <a:pos x="758" y="2248"/>
                </a:cxn>
                <a:cxn ang="0">
                  <a:pos x="449" y="2175"/>
                </a:cxn>
                <a:cxn ang="0">
                  <a:pos x="673" y="1610"/>
                </a:cxn>
                <a:cxn ang="0">
                  <a:pos x="1940" y="639"/>
                </a:cxn>
                <a:cxn ang="0">
                  <a:pos x="2180" y="701"/>
                </a:cxn>
                <a:cxn ang="0">
                  <a:pos x="2241" y="485"/>
                </a:cxn>
                <a:cxn ang="0">
                  <a:pos x="2204" y="288"/>
                </a:cxn>
                <a:cxn ang="0">
                  <a:pos x="2523" y="4"/>
                </a:cxn>
                <a:cxn ang="0">
                  <a:pos x="2660" y="92"/>
                </a:cxn>
                <a:cxn ang="0">
                  <a:pos x="2868" y="431"/>
                </a:cxn>
                <a:cxn ang="0">
                  <a:pos x="3006" y="639"/>
                </a:cxn>
                <a:cxn ang="0">
                  <a:pos x="2723" y="858"/>
                </a:cxn>
                <a:cxn ang="0">
                  <a:pos x="2484" y="1095"/>
                </a:cxn>
                <a:cxn ang="0">
                  <a:pos x="2166" y="1325"/>
                </a:cxn>
                <a:cxn ang="0">
                  <a:pos x="2371" y="1477"/>
                </a:cxn>
                <a:cxn ang="0">
                  <a:pos x="2588" y="1655"/>
                </a:cxn>
                <a:cxn ang="0">
                  <a:pos x="2550" y="1885"/>
                </a:cxn>
                <a:cxn ang="0">
                  <a:pos x="2792" y="1975"/>
                </a:cxn>
                <a:cxn ang="0">
                  <a:pos x="3206" y="1920"/>
                </a:cxn>
                <a:cxn ang="0">
                  <a:pos x="3472" y="1978"/>
                </a:cxn>
                <a:cxn ang="0">
                  <a:pos x="3294" y="2487"/>
                </a:cxn>
                <a:cxn ang="0">
                  <a:pos x="3228" y="2783"/>
                </a:cxn>
                <a:cxn ang="0">
                  <a:pos x="3116" y="2855"/>
                </a:cxn>
                <a:cxn ang="0">
                  <a:pos x="3036" y="3170"/>
                </a:cxn>
                <a:cxn ang="0">
                  <a:pos x="2995" y="3383"/>
                </a:cxn>
                <a:cxn ang="0">
                  <a:pos x="2710" y="3450"/>
                </a:cxn>
                <a:cxn ang="0">
                  <a:pos x="2552" y="3391"/>
                </a:cxn>
                <a:cxn ang="0">
                  <a:pos x="2144" y="3381"/>
                </a:cxn>
                <a:cxn ang="0">
                  <a:pos x="1942" y="3544"/>
                </a:cxn>
                <a:cxn ang="0">
                  <a:pos x="1628" y="4002"/>
                </a:cxn>
                <a:cxn ang="0">
                  <a:pos x="1318" y="4221"/>
                </a:cxn>
                <a:cxn ang="0">
                  <a:pos x="904" y="4298"/>
                </a:cxn>
              </a:cxnLst>
              <a:rect l="0" t="0" r="r" b="b"/>
              <a:pathLst>
                <a:path w="3472" h="4365">
                  <a:moveTo>
                    <a:pt x="904" y="4298"/>
                  </a:moveTo>
                  <a:cubicBezTo>
                    <a:pt x="833" y="4239"/>
                    <a:pt x="824" y="4234"/>
                    <a:pt x="785" y="4252"/>
                  </a:cubicBezTo>
                  <a:cubicBezTo>
                    <a:pt x="747" y="4269"/>
                    <a:pt x="739" y="4264"/>
                    <a:pt x="681" y="4210"/>
                  </a:cubicBezTo>
                  <a:lnTo>
                    <a:pt x="620" y="4149"/>
                  </a:lnTo>
                  <a:lnTo>
                    <a:pt x="492" y="4154"/>
                  </a:lnTo>
                  <a:lnTo>
                    <a:pt x="363" y="4159"/>
                  </a:lnTo>
                  <a:lnTo>
                    <a:pt x="300" y="4090"/>
                  </a:lnTo>
                  <a:cubicBezTo>
                    <a:pt x="240" y="4024"/>
                    <a:pt x="236" y="4015"/>
                    <a:pt x="236" y="3919"/>
                  </a:cubicBezTo>
                  <a:cubicBezTo>
                    <a:pt x="236" y="3826"/>
                    <a:pt x="241" y="3812"/>
                    <a:pt x="292" y="3749"/>
                  </a:cubicBezTo>
                  <a:cubicBezTo>
                    <a:pt x="334" y="3700"/>
                    <a:pt x="348" y="3666"/>
                    <a:pt x="348" y="3623"/>
                  </a:cubicBezTo>
                  <a:cubicBezTo>
                    <a:pt x="348" y="3581"/>
                    <a:pt x="363" y="3546"/>
                    <a:pt x="400" y="3501"/>
                  </a:cubicBezTo>
                  <a:cubicBezTo>
                    <a:pt x="449" y="3439"/>
                    <a:pt x="449" y="3439"/>
                    <a:pt x="419" y="3405"/>
                  </a:cubicBezTo>
                  <a:cubicBezTo>
                    <a:pt x="361" y="3341"/>
                    <a:pt x="244" y="3268"/>
                    <a:pt x="140" y="3231"/>
                  </a:cubicBezTo>
                  <a:cubicBezTo>
                    <a:pt x="83" y="3210"/>
                    <a:pt x="30" y="3188"/>
                    <a:pt x="22" y="3180"/>
                  </a:cubicBezTo>
                  <a:cubicBezTo>
                    <a:pt x="0" y="3160"/>
                    <a:pt x="48" y="3069"/>
                    <a:pt x="179" y="2887"/>
                  </a:cubicBezTo>
                  <a:cubicBezTo>
                    <a:pt x="316" y="2698"/>
                    <a:pt x="332" y="2669"/>
                    <a:pt x="332" y="2616"/>
                  </a:cubicBezTo>
                  <a:cubicBezTo>
                    <a:pt x="332" y="2594"/>
                    <a:pt x="342" y="2570"/>
                    <a:pt x="352" y="2564"/>
                  </a:cubicBezTo>
                  <a:cubicBezTo>
                    <a:pt x="363" y="2557"/>
                    <a:pt x="451" y="2548"/>
                    <a:pt x="547" y="2541"/>
                  </a:cubicBezTo>
                  <a:cubicBezTo>
                    <a:pt x="657" y="2533"/>
                    <a:pt x="728" y="2522"/>
                    <a:pt x="740" y="2508"/>
                  </a:cubicBezTo>
                  <a:cubicBezTo>
                    <a:pt x="768" y="2479"/>
                    <a:pt x="782" y="2277"/>
                    <a:pt x="758" y="2248"/>
                  </a:cubicBezTo>
                  <a:cubicBezTo>
                    <a:pt x="747" y="2232"/>
                    <a:pt x="700" y="2223"/>
                    <a:pt x="620" y="2220"/>
                  </a:cubicBezTo>
                  <a:cubicBezTo>
                    <a:pt x="524" y="2215"/>
                    <a:pt x="491" y="2207"/>
                    <a:pt x="449" y="2175"/>
                  </a:cubicBezTo>
                  <a:cubicBezTo>
                    <a:pt x="420" y="2154"/>
                    <a:pt x="396" y="2125"/>
                    <a:pt x="396" y="2114"/>
                  </a:cubicBezTo>
                  <a:cubicBezTo>
                    <a:pt x="396" y="2092"/>
                    <a:pt x="572" y="1770"/>
                    <a:pt x="673" y="1610"/>
                  </a:cubicBezTo>
                  <a:cubicBezTo>
                    <a:pt x="723" y="1530"/>
                    <a:pt x="908" y="1357"/>
                    <a:pt x="1134" y="1183"/>
                  </a:cubicBezTo>
                  <a:cubicBezTo>
                    <a:pt x="1356" y="1010"/>
                    <a:pt x="1907" y="639"/>
                    <a:pt x="1940" y="639"/>
                  </a:cubicBezTo>
                  <a:cubicBezTo>
                    <a:pt x="1958" y="639"/>
                    <a:pt x="2012" y="653"/>
                    <a:pt x="2060" y="671"/>
                  </a:cubicBezTo>
                  <a:cubicBezTo>
                    <a:pt x="2108" y="688"/>
                    <a:pt x="2163" y="703"/>
                    <a:pt x="2180" y="701"/>
                  </a:cubicBezTo>
                  <a:cubicBezTo>
                    <a:pt x="2224" y="701"/>
                    <a:pt x="2387" y="586"/>
                    <a:pt x="2395" y="551"/>
                  </a:cubicBezTo>
                  <a:cubicBezTo>
                    <a:pt x="2403" y="511"/>
                    <a:pt x="2374" y="498"/>
                    <a:pt x="2241" y="485"/>
                  </a:cubicBezTo>
                  <a:cubicBezTo>
                    <a:pt x="2123" y="474"/>
                    <a:pt x="2099" y="456"/>
                    <a:pt x="2148" y="415"/>
                  </a:cubicBezTo>
                  <a:cubicBezTo>
                    <a:pt x="2161" y="404"/>
                    <a:pt x="2187" y="348"/>
                    <a:pt x="2204" y="288"/>
                  </a:cubicBezTo>
                  <a:cubicBezTo>
                    <a:pt x="2236" y="183"/>
                    <a:pt x="2236" y="181"/>
                    <a:pt x="2368" y="96"/>
                  </a:cubicBezTo>
                  <a:cubicBezTo>
                    <a:pt x="2438" y="48"/>
                    <a:pt x="2508" y="7"/>
                    <a:pt x="2523" y="4"/>
                  </a:cubicBezTo>
                  <a:cubicBezTo>
                    <a:pt x="2537" y="0"/>
                    <a:pt x="2574" y="20"/>
                    <a:pt x="2604" y="45"/>
                  </a:cubicBezTo>
                  <a:lnTo>
                    <a:pt x="2660" y="92"/>
                  </a:lnTo>
                  <a:lnTo>
                    <a:pt x="2632" y="200"/>
                  </a:lnTo>
                  <a:cubicBezTo>
                    <a:pt x="2584" y="388"/>
                    <a:pt x="2576" y="380"/>
                    <a:pt x="2868" y="431"/>
                  </a:cubicBezTo>
                  <a:cubicBezTo>
                    <a:pt x="2972" y="448"/>
                    <a:pt x="3068" y="471"/>
                    <a:pt x="3080" y="480"/>
                  </a:cubicBezTo>
                  <a:cubicBezTo>
                    <a:pt x="3132" y="525"/>
                    <a:pt x="3080" y="639"/>
                    <a:pt x="3006" y="639"/>
                  </a:cubicBezTo>
                  <a:cubicBezTo>
                    <a:pt x="2950" y="639"/>
                    <a:pt x="2929" y="656"/>
                    <a:pt x="2844" y="772"/>
                  </a:cubicBezTo>
                  <a:cubicBezTo>
                    <a:pt x="2780" y="860"/>
                    <a:pt x="2774" y="866"/>
                    <a:pt x="2723" y="858"/>
                  </a:cubicBezTo>
                  <a:cubicBezTo>
                    <a:pt x="2678" y="850"/>
                    <a:pt x="2657" y="858"/>
                    <a:pt x="2590" y="912"/>
                  </a:cubicBezTo>
                  <a:cubicBezTo>
                    <a:pt x="2507" y="978"/>
                    <a:pt x="2500" y="989"/>
                    <a:pt x="2484" y="1095"/>
                  </a:cubicBezTo>
                  <a:cubicBezTo>
                    <a:pt x="2464" y="1223"/>
                    <a:pt x="2473" y="1215"/>
                    <a:pt x="2328" y="1204"/>
                  </a:cubicBezTo>
                  <a:cubicBezTo>
                    <a:pt x="2166" y="1192"/>
                    <a:pt x="2150" y="1204"/>
                    <a:pt x="2166" y="1325"/>
                  </a:cubicBezTo>
                  <a:cubicBezTo>
                    <a:pt x="2172" y="1368"/>
                    <a:pt x="2185" y="1416"/>
                    <a:pt x="2195" y="1429"/>
                  </a:cubicBezTo>
                  <a:cubicBezTo>
                    <a:pt x="2206" y="1445"/>
                    <a:pt x="2272" y="1463"/>
                    <a:pt x="2371" y="1477"/>
                  </a:cubicBezTo>
                  <a:cubicBezTo>
                    <a:pt x="2457" y="1490"/>
                    <a:pt x="2536" y="1506"/>
                    <a:pt x="2542" y="1514"/>
                  </a:cubicBezTo>
                  <a:cubicBezTo>
                    <a:pt x="2550" y="1522"/>
                    <a:pt x="2571" y="1584"/>
                    <a:pt x="2588" y="1655"/>
                  </a:cubicBezTo>
                  <a:lnTo>
                    <a:pt x="2620" y="1781"/>
                  </a:lnTo>
                  <a:lnTo>
                    <a:pt x="2550" y="1885"/>
                  </a:lnTo>
                  <a:cubicBezTo>
                    <a:pt x="2462" y="2012"/>
                    <a:pt x="2470" y="2031"/>
                    <a:pt x="2611" y="2031"/>
                  </a:cubicBezTo>
                  <a:cubicBezTo>
                    <a:pt x="2697" y="2031"/>
                    <a:pt x="2720" y="2023"/>
                    <a:pt x="2792" y="1975"/>
                  </a:cubicBezTo>
                  <a:cubicBezTo>
                    <a:pt x="2884" y="1912"/>
                    <a:pt x="2894" y="1911"/>
                    <a:pt x="3020" y="1936"/>
                  </a:cubicBezTo>
                  <a:cubicBezTo>
                    <a:pt x="3099" y="1952"/>
                    <a:pt x="3120" y="1951"/>
                    <a:pt x="3206" y="1920"/>
                  </a:cubicBezTo>
                  <a:cubicBezTo>
                    <a:pt x="3334" y="1876"/>
                    <a:pt x="3374" y="1877"/>
                    <a:pt x="3427" y="1932"/>
                  </a:cubicBezTo>
                  <a:lnTo>
                    <a:pt x="3472" y="1978"/>
                  </a:lnTo>
                  <a:lnTo>
                    <a:pt x="3232" y="2234"/>
                  </a:lnTo>
                  <a:lnTo>
                    <a:pt x="3294" y="2487"/>
                  </a:lnTo>
                  <a:cubicBezTo>
                    <a:pt x="3329" y="2626"/>
                    <a:pt x="3355" y="2749"/>
                    <a:pt x="3350" y="2760"/>
                  </a:cubicBezTo>
                  <a:cubicBezTo>
                    <a:pt x="3344" y="2776"/>
                    <a:pt x="3308" y="2783"/>
                    <a:pt x="3228" y="2783"/>
                  </a:cubicBezTo>
                  <a:lnTo>
                    <a:pt x="3116" y="2783"/>
                  </a:lnTo>
                  <a:lnTo>
                    <a:pt x="3116" y="2855"/>
                  </a:lnTo>
                  <a:cubicBezTo>
                    <a:pt x="3116" y="2896"/>
                    <a:pt x="3099" y="2968"/>
                    <a:pt x="3076" y="3023"/>
                  </a:cubicBezTo>
                  <a:cubicBezTo>
                    <a:pt x="3054" y="3074"/>
                    <a:pt x="3036" y="3141"/>
                    <a:pt x="3036" y="3170"/>
                  </a:cubicBezTo>
                  <a:cubicBezTo>
                    <a:pt x="3036" y="3199"/>
                    <a:pt x="3027" y="3258"/>
                    <a:pt x="3016" y="3303"/>
                  </a:cubicBezTo>
                  <a:lnTo>
                    <a:pt x="2995" y="3383"/>
                  </a:lnTo>
                  <a:lnTo>
                    <a:pt x="2883" y="3391"/>
                  </a:lnTo>
                  <a:cubicBezTo>
                    <a:pt x="2784" y="3397"/>
                    <a:pt x="2763" y="3405"/>
                    <a:pt x="2710" y="3450"/>
                  </a:cubicBezTo>
                  <a:cubicBezTo>
                    <a:pt x="2678" y="3479"/>
                    <a:pt x="2643" y="3503"/>
                    <a:pt x="2632" y="3503"/>
                  </a:cubicBezTo>
                  <a:cubicBezTo>
                    <a:pt x="2622" y="3501"/>
                    <a:pt x="2585" y="3452"/>
                    <a:pt x="2552" y="3391"/>
                  </a:cubicBezTo>
                  <a:cubicBezTo>
                    <a:pt x="2484" y="3263"/>
                    <a:pt x="2481" y="3263"/>
                    <a:pt x="2310" y="3303"/>
                  </a:cubicBezTo>
                  <a:cubicBezTo>
                    <a:pt x="2171" y="3335"/>
                    <a:pt x="2163" y="3338"/>
                    <a:pt x="2144" y="3381"/>
                  </a:cubicBezTo>
                  <a:cubicBezTo>
                    <a:pt x="2132" y="3408"/>
                    <a:pt x="2108" y="3423"/>
                    <a:pt x="2065" y="3429"/>
                  </a:cubicBezTo>
                  <a:cubicBezTo>
                    <a:pt x="2011" y="3439"/>
                    <a:pt x="1998" y="3452"/>
                    <a:pt x="1942" y="3544"/>
                  </a:cubicBezTo>
                  <a:cubicBezTo>
                    <a:pt x="1908" y="3602"/>
                    <a:pt x="1841" y="3682"/>
                    <a:pt x="1795" y="3722"/>
                  </a:cubicBezTo>
                  <a:cubicBezTo>
                    <a:pt x="1664" y="3834"/>
                    <a:pt x="1628" y="3893"/>
                    <a:pt x="1628" y="4002"/>
                  </a:cubicBezTo>
                  <a:cubicBezTo>
                    <a:pt x="1628" y="4111"/>
                    <a:pt x="1601" y="4136"/>
                    <a:pt x="1467" y="4152"/>
                  </a:cubicBezTo>
                  <a:cubicBezTo>
                    <a:pt x="1400" y="4160"/>
                    <a:pt x="1369" y="4173"/>
                    <a:pt x="1318" y="4221"/>
                  </a:cubicBezTo>
                  <a:cubicBezTo>
                    <a:pt x="1262" y="4271"/>
                    <a:pt x="1052" y="4365"/>
                    <a:pt x="996" y="4365"/>
                  </a:cubicBezTo>
                  <a:cubicBezTo>
                    <a:pt x="988" y="4365"/>
                    <a:pt x="945" y="4335"/>
                    <a:pt x="904" y="4298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4220098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="" xmlns:a16="http://schemas.microsoft.com/office/drawing/2014/main" id="{471CBC5B-1E69-0E49-9ACB-FED09C8D3F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6764" y="6355682"/>
            <a:ext cx="387342" cy="365125"/>
          </a:xfrm>
          <a:solidFill>
            <a:schemeClr val="accent4">
              <a:lumMod val="60000"/>
              <a:lumOff val="40000"/>
            </a:schemeClr>
          </a:solidFill>
        </p:spPr>
        <p:txBody>
          <a:bodyPr/>
          <a:lstStyle/>
          <a:p>
            <a:pPr algn="ctr"/>
            <a:fld id="{41B81EEA-DF2A-1C47-9781-44818CAE4220}" type="slidenum">
              <a:rPr lang="ru-RU" smtClean="0"/>
              <a:pPr algn="ctr"/>
              <a:t>8</a:t>
            </a:fld>
            <a:endParaRPr lang="ru-RU" dirty="0"/>
          </a:p>
        </p:txBody>
      </p:sp>
      <p:grpSp>
        <p:nvGrpSpPr>
          <p:cNvPr id="27" name="Группа 26"/>
          <p:cNvGrpSpPr/>
          <p:nvPr/>
        </p:nvGrpSpPr>
        <p:grpSpPr>
          <a:xfrm>
            <a:off x="1439586" y="177800"/>
            <a:ext cx="10403790" cy="529239"/>
            <a:chOff x="1439586" y="5107200"/>
            <a:chExt cx="10403790" cy="529239"/>
          </a:xfrm>
        </p:grpSpPr>
        <p:sp>
          <p:nvSpPr>
            <p:cNvPr id="28" name="object 9">
              <a:extLst>
                <a:ext uri="{FF2B5EF4-FFF2-40B4-BE49-F238E27FC236}">
                  <a16:creationId xmlns="" xmlns:a16="http://schemas.microsoft.com/office/drawing/2014/main" id="{222E1C3D-BC3A-D443-8563-08790B13AA2D}"/>
                </a:ext>
              </a:extLst>
            </p:cNvPr>
            <p:cNvSpPr/>
            <p:nvPr/>
          </p:nvSpPr>
          <p:spPr>
            <a:xfrm>
              <a:off x="1439586" y="5161088"/>
              <a:ext cx="7096699" cy="475351"/>
            </a:xfrm>
            <a:custGeom>
              <a:avLst/>
              <a:gdLst/>
              <a:ahLst/>
              <a:cxnLst/>
              <a:rect l="l" t="t" r="r" b="b"/>
              <a:pathLst>
                <a:path w="3267075">
                  <a:moveTo>
                    <a:pt x="0" y="0"/>
                  </a:moveTo>
                  <a:lnTo>
                    <a:pt x="3266757" y="0"/>
                  </a:lnTo>
                </a:path>
              </a:pathLst>
            </a:custGeom>
            <a:ln w="25400">
              <a:solidFill>
                <a:srgbClr val="334286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grpSp>
          <p:nvGrpSpPr>
            <p:cNvPr id="29" name="Группа 28"/>
            <p:cNvGrpSpPr/>
            <p:nvPr/>
          </p:nvGrpSpPr>
          <p:grpSpPr>
            <a:xfrm>
              <a:off x="8360857" y="5107200"/>
              <a:ext cx="3482519" cy="106098"/>
              <a:chOff x="8360857" y="5107200"/>
              <a:chExt cx="3482519" cy="106098"/>
            </a:xfrm>
          </p:grpSpPr>
          <p:sp>
            <p:nvSpPr>
              <p:cNvPr id="30" name="object 11">
                <a:extLst>
                  <a:ext uri="{FF2B5EF4-FFF2-40B4-BE49-F238E27FC236}">
                    <a16:creationId xmlns="" xmlns:a16="http://schemas.microsoft.com/office/drawing/2014/main" id="{E7D5C25E-08D6-344C-B0C6-CB0D11FF9875}"/>
                  </a:ext>
                </a:extLst>
              </p:cNvPr>
              <p:cNvSpPr/>
              <p:nvPr/>
            </p:nvSpPr>
            <p:spPr>
              <a:xfrm flipV="1">
                <a:off x="8400256" y="5107200"/>
                <a:ext cx="3443120" cy="49992"/>
              </a:xfrm>
              <a:custGeom>
                <a:avLst/>
                <a:gdLst/>
                <a:ahLst/>
                <a:cxnLst/>
                <a:rect l="l" t="t" r="r" b="b"/>
                <a:pathLst>
                  <a:path w="3249929">
                    <a:moveTo>
                      <a:pt x="0" y="0"/>
                    </a:moveTo>
                    <a:lnTo>
                      <a:pt x="3249561" y="0"/>
                    </a:lnTo>
                  </a:path>
                </a:pathLst>
              </a:custGeom>
              <a:ln w="25400">
                <a:solidFill>
                  <a:srgbClr val="FFC32E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grpSp>
            <p:nvGrpSpPr>
              <p:cNvPr id="31" name="Группа 30"/>
              <p:cNvGrpSpPr/>
              <p:nvPr/>
            </p:nvGrpSpPr>
            <p:grpSpPr>
              <a:xfrm>
                <a:off x="8360857" y="5109584"/>
                <a:ext cx="238082" cy="103714"/>
                <a:chOff x="2667374" y="2712291"/>
                <a:chExt cx="238082" cy="103714"/>
              </a:xfrm>
            </p:grpSpPr>
            <p:sp>
              <p:nvSpPr>
                <p:cNvPr id="32" name="object 12">
                  <a:extLst>
                    <a:ext uri="{FF2B5EF4-FFF2-40B4-BE49-F238E27FC236}">
                      <a16:creationId xmlns="" xmlns:a16="http://schemas.microsoft.com/office/drawing/2014/main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667374" y="2712291"/>
                  <a:ext cx="238082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chemeClr val="bg1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33" name="object 12">
                  <a:extLst>
                    <a:ext uri="{FF2B5EF4-FFF2-40B4-BE49-F238E27FC236}">
                      <a16:creationId xmlns="" xmlns:a16="http://schemas.microsoft.com/office/drawing/2014/main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739089" y="2712291"/>
                  <a:ext cx="103714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rgbClr val="334286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</p:grpSp>
      </p:grpSp>
      <p:sp>
        <p:nvSpPr>
          <p:cNvPr id="126" name="Прямоугольник 125"/>
          <p:cNvSpPr/>
          <p:nvPr/>
        </p:nvSpPr>
        <p:spPr>
          <a:xfrm>
            <a:off x="307217" y="1697109"/>
            <a:ext cx="43622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Значения по регионам ДВФО</a:t>
            </a:r>
            <a:endParaRPr lang="ru-RU" sz="1200" b="1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19" name="Текст 3"/>
          <p:cNvSpPr>
            <a:spLocks noGrp="1"/>
          </p:cNvSpPr>
          <p:nvPr>
            <p:ph type="body" sz="quarter" idx="10"/>
          </p:nvPr>
        </p:nvSpPr>
        <p:spPr>
          <a:xfrm>
            <a:off x="1321241" y="550784"/>
            <a:ext cx="10558342" cy="5015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000" b="1" dirty="0" smtClean="0"/>
              <a:t>ИНДЕКС ПРОИЗВОДСТВА ПО ОБРАБАТЫВАЮЩИМ ПРОИЗВОДСТВАМ</a:t>
            </a:r>
          </a:p>
          <a:p>
            <a:pPr>
              <a:spcBef>
                <a:spcPts val="0"/>
              </a:spcBef>
            </a:pPr>
            <a:r>
              <a:rPr lang="ru-RU" sz="2000" dirty="0" smtClean="0"/>
              <a:t>ПО РЕГИОНАМ ДАЛЬНЕВОСТОЧНОГО ФЕДЕРАЛЬНОГО ОКРУГА</a:t>
            </a:r>
            <a:endParaRPr lang="ru-RU" sz="2000" dirty="0"/>
          </a:p>
        </p:txBody>
      </p:sp>
      <p:sp>
        <p:nvSpPr>
          <p:cNvPr id="134" name="Прямоугольник 133">
            <a:extLst>
              <a:ext uri="{FF2B5EF4-FFF2-40B4-BE49-F238E27FC236}">
                <a16:creationId xmlns="" xmlns:a16="http://schemas.microsoft.com/office/drawing/2014/main" id="{B0F093C1-5DA0-4CFB-8C5D-214B4F67D2B7}"/>
              </a:ext>
            </a:extLst>
          </p:cNvPr>
          <p:cNvSpPr/>
          <p:nvPr/>
        </p:nvSpPr>
        <p:spPr>
          <a:xfrm>
            <a:off x="5642891" y="2350275"/>
            <a:ext cx="205743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spc="-30" dirty="0" smtClean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99,</a:t>
            </a:r>
            <a:r>
              <a:rPr lang="ru-RU" sz="2000" b="1" spc="-30" dirty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0</a:t>
            </a:r>
            <a:r>
              <a:rPr lang="ru-RU" sz="2000" b="1" spc="-30" dirty="0" smtClean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%</a:t>
            </a:r>
            <a:endParaRPr lang="ru-RU" sz="2000" spc="-30" dirty="0">
              <a:solidFill>
                <a:srgbClr val="E1002B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404" name="Прямоугольник 403">
            <a:extLst>
              <a:ext uri="{FF2B5EF4-FFF2-40B4-BE49-F238E27FC236}">
                <a16:creationId xmlns="" xmlns:a16="http://schemas.microsoft.com/office/drawing/2014/main" id="{9EE8F36B-F2BF-4FA2-B61A-FE49BFAB9FFC}"/>
              </a:ext>
            </a:extLst>
          </p:cNvPr>
          <p:cNvSpPr/>
          <p:nvPr/>
        </p:nvSpPr>
        <p:spPr>
          <a:xfrm>
            <a:off x="5373904" y="3113212"/>
            <a:ext cx="198545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по Российской Федерации</a:t>
            </a:r>
            <a:endParaRPr lang="ru-RU" sz="1100" b="1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22" name="Текст 3"/>
          <p:cNvSpPr txBox="1">
            <a:spLocks/>
          </p:cNvSpPr>
          <p:nvPr/>
        </p:nvSpPr>
        <p:spPr>
          <a:xfrm>
            <a:off x="1312975" y="1247987"/>
            <a:ext cx="6731714" cy="27600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33428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ru-RU" sz="1400" dirty="0" smtClean="0"/>
              <a:t>ЯНВАРЬ 2021 </a:t>
            </a:r>
            <a:r>
              <a:rPr lang="ru-RU" sz="1400" dirty="0" smtClean="0"/>
              <a:t>ГОДА В </a:t>
            </a:r>
            <a:r>
              <a:rPr lang="ru-RU" sz="1400" dirty="0"/>
              <a:t>% К </a:t>
            </a:r>
            <a:r>
              <a:rPr lang="ru-RU" sz="1400" dirty="0" smtClean="0"/>
              <a:t>ЯНВАРЮ 2020 </a:t>
            </a:r>
            <a:r>
              <a:rPr lang="ru-RU" sz="1400" dirty="0"/>
              <a:t>ГОДА</a:t>
            </a:r>
          </a:p>
        </p:txBody>
      </p:sp>
      <p:sp>
        <p:nvSpPr>
          <p:cNvPr id="137" name="Прямоугольник 136"/>
          <p:cNvSpPr/>
          <p:nvPr/>
        </p:nvSpPr>
        <p:spPr>
          <a:xfrm>
            <a:off x="294704" y="112144"/>
            <a:ext cx="1725284" cy="2760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334286"/>
                </a:solidFill>
                <a:latin typeface="Arial" pitchFamily="34" charset="0"/>
                <a:cs typeface="Arial" pitchFamily="34" charset="0"/>
              </a:rPr>
              <a:t>САХА(ЯКУТИЯ)СТАТ</a:t>
            </a:r>
            <a:endParaRPr lang="ru-RU" sz="1200" b="1" dirty="0">
              <a:solidFill>
                <a:srgbClr val="33428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9" name="Прямоугольник 138">
            <a:extLst>
              <a:ext uri="{FF2B5EF4-FFF2-40B4-BE49-F238E27FC236}">
                <a16:creationId xmlns="" xmlns:a16="http://schemas.microsoft.com/office/drawing/2014/main" id="{B0F093C1-5DA0-4CFB-8C5D-214B4F67D2B7}"/>
              </a:ext>
            </a:extLst>
          </p:cNvPr>
          <p:cNvSpPr/>
          <p:nvPr/>
        </p:nvSpPr>
        <p:spPr>
          <a:xfrm>
            <a:off x="5716835" y="3706513"/>
            <a:ext cx="177017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spc="-30" dirty="0" smtClean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87,</a:t>
            </a:r>
            <a:r>
              <a:rPr lang="ru-RU" sz="2000" b="1" spc="-30" dirty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5</a:t>
            </a:r>
            <a:r>
              <a:rPr lang="ru-RU" sz="2000" b="1" spc="-30" dirty="0" smtClean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%</a:t>
            </a:r>
            <a:endParaRPr lang="ru-RU" sz="2000" spc="-30" dirty="0">
              <a:solidFill>
                <a:srgbClr val="E1002B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40" name="Прямоугольник 139">
            <a:extLst>
              <a:ext uri="{FF2B5EF4-FFF2-40B4-BE49-F238E27FC236}">
                <a16:creationId xmlns="" xmlns:a16="http://schemas.microsoft.com/office/drawing/2014/main" id="{9EE8F36B-F2BF-4FA2-B61A-FE49BFAB9FFC}"/>
              </a:ext>
            </a:extLst>
          </p:cNvPr>
          <p:cNvSpPr/>
          <p:nvPr/>
        </p:nvSpPr>
        <p:spPr>
          <a:xfrm>
            <a:off x="5547330" y="4451428"/>
            <a:ext cx="198545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по Дальневосточному Федеральному округу</a:t>
            </a:r>
            <a:endParaRPr lang="ru-RU" sz="1100" b="1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grpSp>
        <p:nvGrpSpPr>
          <p:cNvPr id="113" name="Группа 112"/>
          <p:cNvGrpSpPr/>
          <p:nvPr/>
        </p:nvGrpSpPr>
        <p:grpSpPr>
          <a:xfrm>
            <a:off x="436776" y="665989"/>
            <a:ext cx="720000" cy="720000"/>
            <a:chOff x="436776" y="665989"/>
            <a:chExt cx="720000" cy="720000"/>
          </a:xfrm>
        </p:grpSpPr>
        <p:sp>
          <p:nvSpPr>
            <p:cNvPr id="114" name="Овал 113"/>
            <p:cNvSpPr/>
            <p:nvPr/>
          </p:nvSpPr>
          <p:spPr>
            <a:xfrm>
              <a:off x="436776" y="665989"/>
              <a:ext cx="720000" cy="720000"/>
            </a:xfrm>
            <a:prstGeom prst="ellipse">
              <a:avLst/>
            </a:prstGeom>
            <a:noFill/>
            <a:ln w="38100">
              <a:solidFill>
                <a:srgbClr val="33428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15" name="Рисунок 114"/>
            <p:cNvPicPr>
              <a:picLocks noChangeAspect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2138" y="755989"/>
              <a:ext cx="540000" cy="540000"/>
            </a:xfrm>
            <a:prstGeom prst="rect">
              <a:avLst/>
            </a:prstGeom>
          </p:spPr>
        </p:pic>
      </p:grpSp>
      <p:graphicFrame>
        <p:nvGraphicFramePr>
          <p:cNvPr id="116" name="Диаграмма 1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52298753"/>
              </p:ext>
            </p:extLst>
          </p:nvPr>
        </p:nvGraphicFramePr>
        <p:xfrm>
          <a:off x="307216" y="2000805"/>
          <a:ext cx="5286276" cy="4489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106" name="Группа 105"/>
          <p:cNvGrpSpPr/>
          <p:nvPr/>
        </p:nvGrpSpPr>
        <p:grpSpPr>
          <a:xfrm>
            <a:off x="8036063" y="1519842"/>
            <a:ext cx="3307157" cy="4288223"/>
            <a:chOff x="9261475" y="-2091494"/>
            <a:chExt cx="6696075" cy="8710973"/>
          </a:xfrm>
        </p:grpSpPr>
        <p:sp>
          <p:nvSpPr>
            <p:cNvPr id="107" name="Камчатский край"/>
            <p:cNvSpPr>
              <a:spLocks/>
            </p:cNvSpPr>
            <p:nvPr/>
          </p:nvSpPr>
          <p:spPr bwMode="auto">
            <a:xfrm>
              <a:off x="13871575" y="-404577"/>
              <a:ext cx="2085975" cy="2983080"/>
            </a:xfrm>
            <a:custGeom>
              <a:avLst/>
              <a:gdLst/>
              <a:ahLst/>
              <a:cxnLst>
                <a:cxn ang="0">
                  <a:pos x="1737" y="3774"/>
                </a:cxn>
                <a:cxn ang="0">
                  <a:pos x="1565" y="3491"/>
                </a:cxn>
                <a:cxn ang="0">
                  <a:pos x="1421" y="2670"/>
                </a:cxn>
                <a:cxn ang="0">
                  <a:pos x="1248" y="2009"/>
                </a:cxn>
                <a:cxn ang="0">
                  <a:pos x="933" y="1542"/>
                </a:cxn>
                <a:cxn ang="0">
                  <a:pos x="936" y="1433"/>
                </a:cxn>
                <a:cxn ang="0">
                  <a:pos x="802" y="1294"/>
                </a:cxn>
                <a:cxn ang="0">
                  <a:pos x="663" y="1603"/>
                </a:cxn>
                <a:cxn ang="0">
                  <a:pos x="880" y="1838"/>
                </a:cxn>
                <a:cxn ang="0">
                  <a:pos x="744" y="1760"/>
                </a:cxn>
                <a:cxn ang="0">
                  <a:pos x="400" y="1529"/>
                </a:cxn>
                <a:cxn ang="0">
                  <a:pos x="176" y="1321"/>
                </a:cxn>
                <a:cxn ang="0">
                  <a:pos x="0" y="1166"/>
                </a:cxn>
                <a:cxn ang="0">
                  <a:pos x="328" y="744"/>
                </a:cxn>
                <a:cxn ang="0">
                  <a:pos x="509" y="606"/>
                </a:cxn>
                <a:cxn ang="0">
                  <a:pos x="871" y="624"/>
                </a:cxn>
                <a:cxn ang="0">
                  <a:pos x="1053" y="689"/>
                </a:cxn>
                <a:cxn ang="0">
                  <a:pos x="1365" y="616"/>
                </a:cxn>
                <a:cxn ang="0">
                  <a:pos x="1424" y="358"/>
                </a:cxn>
                <a:cxn ang="0">
                  <a:pos x="1504" y="53"/>
                </a:cxn>
                <a:cxn ang="0">
                  <a:pos x="1597" y="0"/>
                </a:cxn>
                <a:cxn ang="0">
                  <a:pos x="1831" y="400"/>
                </a:cxn>
                <a:cxn ang="0">
                  <a:pos x="2032" y="942"/>
                </a:cxn>
                <a:cxn ang="0">
                  <a:pos x="1733" y="1057"/>
                </a:cxn>
                <a:cxn ang="0">
                  <a:pos x="1704" y="1493"/>
                </a:cxn>
                <a:cxn ang="0">
                  <a:pos x="1576" y="1677"/>
                </a:cxn>
                <a:cxn ang="0">
                  <a:pos x="1568" y="1920"/>
                </a:cxn>
                <a:cxn ang="0">
                  <a:pos x="1932" y="2667"/>
                </a:cxn>
                <a:cxn ang="0">
                  <a:pos x="2067" y="2622"/>
                </a:cxn>
                <a:cxn ang="0">
                  <a:pos x="2162" y="2517"/>
                </a:cxn>
                <a:cxn ang="0">
                  <a:pos x="2327" y="2679"/>
                </a:cxn>
                <a:cxn ang="0">
                  <a:pos x="2620" y="3005"/>
                </a:cxn>
                <a:cxn ang="0">
                  <a:pos x="2975" y="3270"/>
                </a:cxn>
                <a:cxn ang="0">
                  <a:pos x="2904" y="3761"/>
                </a:cxn>
                <a:cxn ang="0">
                  <a:pos x="3213" y="4355"/>
                </a:cxn>
                <a:cxn ang="0">
                  <a:pos x="3500" y="4966"/>
                </a:cxn>
                <a:cxn ang="0">
                  <a:pos x="1931" y="4099"/>
                </a:cxn>
              </a:cxnLst>
              <a:rect l="0" t="0" r="r" b="b"/>
              <a:pathLst>
                <a:path w="3500" h="4966">
                  <a:moveTo>
                    <a:pt x="1766" y="3915"/>
                  </a:moveTo>
                  <a:cubicBezTo>
                    <a:pt x="1709" y="3693"/>
                    <a:pt x="1769" y="3917"/>
                    <a:pt x="1737" y="3774"/>
                  </a:cubicBezTo>
                  <a:cubicBezTo>
                    <a:pt x="1703" y="3630"/>
                    <a:pt x="1709" y="3619"/>
                    <a:pt x="1639" y="3557"/>
                  </a:cubicBezTo>
                  <a:lnTo>
                    <a:pt x="1565" y="3491"/>
                  </a:lnTo>
                  <a:lnTo>
                    <a:pt x="1592" y="3376"/>
                  </a:lnTo>
                  <a:cubicBezTo>
                    <a:pt x="1626" y="3238"/>
                    <a:pt x="1639" y="3288"/>
                    <a:pt x="1421" y="2670"/>
                  </a:cubicBezTo>
                  <a:lnTo>
                    <a:pt x="1260" y="2214"/>
                  </a:lnTo>
                  <a:lnTo>
                    <a:pt x="1248" y="2009"/>
                  </a:lnTo>
                  <a:cubicBezTo>
                    <a:pt x="1234" y="1771"/>
                    <a:pt x="1228" y="1755"/>
                    <a:pt x="1077" y="1648"/>
                  </a:cubicBezTo>
                  <a:cubicBezTo>
                    <a:pt x="1020" y="1608"/>
                    <a:pt x="956" y="1560"/>
                    <a:pt x="933" y="1542"/>
                  </a:cubicBezTo>
                  <a:lnTo>
                    <a:pt x="896" y="1510"/>
                  </a:lnTo>
                  <a:lnTo>
                    <a:pt x="936" y="1433"/>
                  </a:lnTo>
                  <a:cubicBezTo>
                    <a:pt x="994" y="1326"/>
                    <a:pt x="981" y="1294"/>
                    <a:pt x="880" y="1294"/>
                  </a:cubicBezTo>
                  <a:lnTo>
                    <a:pt x="802" y="1294"/>
                  </a:lnTo>
                  <a:lnTo>
                    <a:pt x="728" y="1430"/>
                  </a:lnTo>
                  <a:cubicBezTo>
                    <a:pt x="676" y="1528"/>
                    <a:pt x="656" y="1577"/>
                    <a:pt x="663" y="1603"/>
                  </a:cubicBezTo>
                  <a:cubicBezTo>
                    <a:pt x="669" y="1622"/>
                    <a:pt x="720" y="1677"/>
                    <a:pt x="776" y="1723"/>
                  </a:cubicBezTo>
                  <a:cubicBezTo>
                    <a:pt x="840" y="1774"/>
                    <a:pt x="880" y="1821"/>
                    <a:pt x="880" y="1838"/>
                  </a:cubicBezTo>
                  <a:cubicBezTo>
                    <a:pt x="880" y="1856"/>
                    <a:pt x="876" y="1870"/>
                    <a:pt x="869" y="1870"/>
                  </a:cubicBezTo>
                  <a:cubicBezTo>
                    <a:pt x="863" y="1870"/>
                    <a:pt x="807" y="1821"/>
                    <a:pt x="744" y="1760"/>
                  </a:cubicBezTo>
                  <a:cubicBezTo>
                    <a:pt x="623" y="1641"/>
                    <a:pt x="559" y="1608"/>
                    <a:pt x="500" y="1635"/>
                  </a:cubicBezTo>
                  <a:cubicBezTo>
                    <a:pt x="455" y="1654"/>
                    <a:pt x="447" y="1646"/>
                    <a:pt x="400" y="1529"/>
                  </a:cubicBezTo>
                  <a:cubicBezTo>
                    <a:pt x="368" y="1445"/>
                    <a:pt x="360" y="1438"/>
                    <a:pt x="314" y="1438"/>
                  </a:cubicBezTo>
                  <a:cubicBezTo>
                    <a:pt x="247" y="1437"/>
                    <a:pt x="237" y="1429"/>
                    <a:pt x="176" y="1321"/>
                  </a:cubicBezTo>
                  <a:cubicBezTo>
                    <a:pt x="132" y="1240"/>
                    <a:pt x="119" y="1229"/>
                    <a:pt x="63" y="1219"/>
                  </a:cubicBezTo>
                  <a:cubicBezTo>
                    <a:pt x="8" y="1211"/>
                    <a:pt x="0" y="1205"/>
                    <a:pt x="0" y="1166"/>
                  </a:cubicBezTo>
                  <a:cubicBezTo>
                    <a:pt x="0" y="1113"/>
                    <a:pt x="52" y="1043"/>
                    <a:pt x="181" y="920"/>
                  </a:cubicBezTo>
                  <a:cubicBezTo>
                    <a:pt x="236" y="867"/>
                    <a:pt x="303" y="787"/>
                    <a:pt x="328" y="744"/>
                  </a:cubicBezTo>
                  <a:cubicBezTo>
                    <a:pt x="368" y="677"/>
                    <a:pt x="384" y="662"/>
                    <a:pt x="429" y="657"/>
                  </a:cubicBezTo>
                  <a:cubicBezTo>
                    <a:pt x="469" y="654"/>
                    <a:pt x="490" y="641"/>
                    <a:pt x="509" y="606"/>
                  </a:cubicBezTo>
                  <a:cubicBezTo>
                    <a:pt x="532" y="568"/>
                    <a:pt x="556" y="557"/>
                    <a:pt x="644" y="536"/>
                  </a:cubicBezTo>
                  <a:cubicBezTo>
                    <a:pt x="804" y="499"/>
                    <a:pt x="802" y="499"/>
                    <a:pt x="871" y="624"/>
                  </a:cubicBezTo>
                  <a:cubicBezTo>
                    <a:pt x="904" y="686"/>
                    <a:pt x="941" y="741"/>
                    <a:pt x="954" y="745"/>
                  </a:cubicBezTo>
                  <a:cubicBezTo>
                    <a:pt x="967" y="750"/>
                    <a:pt x="1012" y="725"/>
                    <a:pt x="1053" y="689"/>
                  </a:cubicBezTo>
                  <a:cubicBezTo>
                    <a:pt x="1127" y="629"/>
                    <a:pt x="1138" y="624"/>
                    <a:pt x="1248" y="621"/>
                  </a:cubicBezTo>
                  <a:lnTo>
                    <a:pt x="1365" y="616"/>
                  </a:lnTo>
                  <a:lnTo>
                    <a:pt x="1394" y="512"/>
                  </a:lnTo>
                  <a:cubicBezTo>
                    <a:pt x="1410" y="454"/>
                    <a:pt x="1424" y="385"/>
                    <a:pt x="1424" y="358"/>
                  </a:cubicBezTo>
                  <a:cubicBezTo>
                    <a:pt x="1424" y="331"/>
                    <a:pt x="1442" y="264"/>
                    <a:pt x="1464" y="208"/>
                  </a:cubicBezTo>
                  <a:cubicBezTo>
                    <a:pt x="1487" y="152"/>
                    <a:pt x="1504" y="81"/>
                    <a:pt x="1504" y="53"/>
                  </a:cubicBezTo>
                  <a:lnTo>
                    <a:pt x="1504" y="0"/>
                  </a:lnTo>
                  <a:lnTo>
                    <a:pt x="1597" y="0"/>
                  </a:lnTo>
                  <a:cubicBezTo>
                    <a:pt x="1647" y="0"/>
                    <a:pt x="1696" y="5"/>
                    <a:pt x="1706" y="11"/>
                  </a:cubicBezTo>
                  <a:cubicBezTo>
                    <a:pt x="1716" y="17"/>
                    <a:pt x="1772" y="192"/>
                    <a:pt x="1831" y="400"/>
                  </a:cubicBezTo>
                  <a:cubicBezTo>
                    <a:pt x="1901" y="649"/>
                    <a:pt x="1952" y="801"/>
                    <a:pt x="1984" y="853"/>
                  </a:cubicBezTo>
                  <a:cubicBezTo>
                    <a:pt x="2012" y="894"/>
                    <a:pt x="2032" y="936"/>
                    <a:pt x="2032" y="942"/>
                  </a:cubicBezTo>
                  <a:cubicBezTo>
                    <a:pt x="2032" y="949"/>
                    <a:pt x="1968" y="974"/>
                    <a:pt x="1890" y="997"/>
                  </a:cubicBezTo>
                  <a:cubicBezTo>
                    <a:pt x="1812" y="1019"/>
                    <a:pt x="1741" y="1048"/>
                    <a:pt x="1733" y="1057"/>
                  </a:cubicBezTo>
                  <a:cubicBezTo>
                    <a:pt x="1724" y="1069"/>
                    <a:pt x="1709" y="1158"/>
                    <a:pt x="1700" y="1257"/>
                  </a:cubicBezTo>
                  <a:cubicBezTo>
                    <a:pt x="1685" y="1408"/>
                    <a:pt x="1685" y="1445"/>
                    <a:pt x="1704" y="1493"/>
                  </a:cubicBezTo>
                  <a:cubicBezTo>
                    <a:pt x="1741" y="1581"/>
                    <a:pt x="1735" y="1587"/>
                    <a:pt x="1655" y="1544"/>
                  </a:cubicBezTo>
                  <a:cubicBezTo>
                    <a:pt x="1514" y="1465"/>
                    <a:pt x="1498" y="1493"/>
                    <a:pt x="1576" y="1677"/>
                  </a:cubicBezTo>
                  <a:cubicBezTo>
                    <a:pt x="1607" y="1749"/>
                    <a:pt x="1632" y="1816"/>
                    <a:pt x="1632" y="1824"/>
                  </a:cubicBezTo>
                  <a:cubicBezTo>
                    <a:pt x="1632" y="1832"/>
                    <a:pt x="1604" y="1875"/>
                    <a:pt x="1568" y="1920"/>
                  </a:cubicBezTo>
                  <a:cubicBezTo>
                    <a:pt x="1533" y="1965"/>
                    <a:pt x="1504" y="2006"/>
                    <a:pt x="1504" y="2013"/>
                  </a:cubicBezTo>
                  <a:cubicBezTo>
                    <a:pt x="1504" y="2049"/>
                    <a:pt x="1895" y="2648"/>
                    <a:pt x="1932" y="2667"/>
                  </a:cubicBezTo>
                  <a:cubicBezTo>
                    <a:pt x="1948" y="2675"/>
                    <a:pt x="1997" y="2677"/>
                    <a:pt x="2040" y="2672"/>
                  </a:cubicBezTo>
                  <a:lnTo>
                    <a:pt x="2067" y="2622"/>
                  </a:lnTo>
                  <a:lnTo>
                    <a:pt x="2078" y="2552"/>
                  </a:lnTo>
                  <a:cubicBezTo>
                    <a:pt x="2114" y="2512"/>
                    <a:pt x="2136" y="2525"/>
                    <a:pt x="2162" y="2517"/>
                  </a:cubicBezTo>
                  <a:cubicBezTo>
                    <a:pt x="2195" y="2507"/>
                    <a:pt x="2216" y="2545"/>
                    <a:pt x="2242" y="2592"/>
                  </a:cubicBezTo>
                  <a:cubicBezTo>
                    <a:pt x="2252" y="2611"/>
                    <a:pt x="2299" y="2635"/>
                    <a:pt x="2327" y="2679"/>
                  </a:cubicBezTo>
                  <a:cubicBezTo>
                    <a:pt x="2430" y="2749"/>
                    <a:pt x="2561" y="2722"/>
                    <a:pt x="2658" y="2769"/>
                  </a:cubicBezTo>
                  <a:cubicBezTo>
                    <a:pt x="2621" y="2914"/>
                    <a:pt x="2632" y="3076"/>
                    <a:pt x="2620" y="3005"/>
                  </a:cubicBezTo>
                  <a:cubicBezTo>
                    <a:pt x="2597" y="2865"/>
                    <a:pt x="2662" y="3083"/>
                    <a:pt x="2719" y="3187"/>
                  </a:cubicBezTo>
                  <a:lnTo>
                    <a:pt x="2975" y="3270"/>
                  </a:lnTo>
                  <a:lnTo>
                    <a:pt x="2991" y="3375"/>
                  </a:lnTo>
                  <a:cubicBezTo>
                    <a:pt x="2868" y="3480"/>
                    <a:pt x="2915" y="3779"/>
                    <a:pt x="2904" y="3761"/>
                  </a:cubicBezTo>
                  <a:cubicBezTo>
                    <a:pt x="2844" y="3661"/>
                    <a:pt x="2900" y="3763"/>
                    <a:pt x="3152" y="3925"/>
                  </a:cubicBezTo>
                  <a:cubicBezTo>
                    <a:pt x="3216" y="3968"/>
                    <a:pt x="3133" y="4250"/>
                    <a:pt x="3213" y="4355"/>
                  </a:cubicBezTo>
                  <a:cubicBezTo>
                    <a:pt x="3346" y="4484"/>
                    <a:pt x="3358" y="4499"/>
                    <a:pt x="3420" y="4622"/>
                  </a:cubicBezTo>
                  <a:lnTo>
                    <a:pt x="3500" y="4966"/>
                  </a:lnTo>
                  <a:lnTo>
                    <a:pt x="2096" y="4278"/>
                  </a:lnTo>
                  <a:cubicBezTo>
                    <a:pt x="2016" y="4203"/>
                    <a:pt x="1936" y="4098"/>
                    <a:pt x="1931" y="4099"/>
                  </a:cubicBezTo>
                  <a:cubicBezTo>
                    <a:pt x="1927" y="4101"/>
                    <a:pt x="1815" y="3969"/>
                    <a:pt x="1766" y="3915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08" name="Амурская область"/>
            <p:cNvSpPr>
              <a:spLocks/>
            </p:cNvSpPr>
            <p:nvPr/>
          </p:nvSpPr>
          <p:spPr bwMode="auto">
            <a:xfrm>
              <a:off x="11595100" y="4093869"/>
              <a:ext cx="2066925" cy="1400999"/>
            </a:xfrm>
            <a:custGeom>
              <a:avLst/>
              <a:gdLst/>
              <a:ahLst/>
              <a:cxnLst>
                <a:cxn ang="0">
                  <a:pos x="2120" y="1889"/>
                </a:cxn>
                <a:cxn ang="0">
                  <a:pos x="1525" y="1569"/>
                </a:cxn>
                <a:cxn ang="0">
                  <a:pos x="980" y="1692"/>
                </a:cxn>
                <a:cxn ang="0">
                  <a:pos x="696" y="1595"/>
                </a:cxn>
                <a:cxn ang="0">
                  <a:pos x="708" y="1420"/>
                </a:cxn>
                <a:cxn ang="0">
                  <a:pos x="546" y="1081"/>
                </a:cxn>
                <a:cxn ang="0">
                  <a:pos x="432" y="1161"/>
                </a:cxn>
                <a:cxn ang="0">
                  <a:pos x="301" y="1017"/>
                </a:cxn>
                <a:cxn ang="0">
                  <a:pos x="156" y="1011"/>
                </a:cxn>
                <a:cxn ang="0">
                  <a:pos x="0" y="852"/>
                </a:cxn>
                <a:cxn ang="0">
                  <a:pos x="229" y="739"/>
                </a:cxn>
                <a:cxn ang="0">
                  <a:pos x="765" y="675"/>
                </a:cxn>
                <a:cxn ang="0">
                  <a:pos x="1082" y="736"/>
                </a:cxn>
                <a:cxn ang="0">
                  <a:pos x="1458" y="622"/>
                </a:cxn>
                <a:cxn ang="0">
                  <a:pos x="1831" y="433"/>
                </a:cxn>
                <a:cxn ang="0">
                  <a:pos x="2170" y="153"/>
                </a:cxn>
                <a:cxn ang="0">
                  <a:pos x="2436" y="267"/>
                </a:cxn>
                <a:cxn ang="0">
                  <a:pos x="2477" y="745"/>
                </a:cxn>
                <a:cxn ang="0">
                  <a:pos x="2655" y="777"/>
                </a:cxn>
                <a:cxn ang="0">
                  <a:pos x="2876" y="729"/>
                </a:cxn>
                <a:cxn ang="0">
                  <a:pos x="3063" y="505"/>
                </a:cxn>
                <a:cxn ang="0">
                  <a:pos x="3247" y="340"/>
                </a:cxn>
                <a:cxn ang="0">
                  <a:pos x="3370" y="611"/>
                </a:cxn>
                <a:cxn ang="0">
                  <a:pos x="3264" y="713"/>
                </a:cxn>
                <a:cxn ang="0">
                  <a:pos x="3186" y="851"/>
                </a:cxn>
                <a:cxn ang="0">
                  <a:pos x="3196" y="937"/>
                </a:cxn>
                <a:cxn ang="0">
                  <a:pos x="3085" y="1203"/>
                </a:cxn>
                <a:cxn ang="0">
                  <a:pos x="3093" y="1716"/>
                </a:cxn>
                <a:cxn ang="0">
                  <a:pos x="3389" y="1870"/>
                </a:cxn>
                <a:cxn ang="0">
                  <a:pos x="3439" y="2123"/>
                </a:cxn>
                <a:cxn ang="0">
                  <a:pos x="3194" y="2248"/>
                </a:cxn>
                <a:cxn ang="0">
                  <a:pos x="2652" y="2361"/>
                </a:cxn>
              </a:cxnLst>
              <a:rect l="0" t="0" r="r" b="b"/>
              <a:pathLst>
                <a:path w="3472" h="2361">
                  <a:moveTo>
                    <a:pt x="2476" y="2214"/>
                  </a:moveTo>
                  <a:cubicBezTo>
                    <a:pt x="2386" y="2132"/>
                    <a:pt x="2226" y="1987"/>
                    <a:pt x="2120" y="1889"/>
                  </a:cubicBezTo>
                  <a:cubicBezTo>
                    <a:pt x="1759" y="1556"/>
                    <a:pt x="1772" y="1564"/>
                    <a:pt x="1664" y="1553"/>
                  </a:cubicBezTo>
                  <a:cubicBezTo>
                    <a:pt x="1586" y="1544"/>
                    <a:pt x="1560" y="1547"/>
                    <a:pt x="1525" y="1569"/>
                  </a:cubicBezTo>
                  <a:cubicBezTo>
                    <a:pt x="1490" y="1593"/>
                    <a:pt x="1461" y="1595"/>
                    <a:pt x="1335" y="1585"/>
                  </a:cubicBezTo>
                  <a:cubicBezTo>
                    <a:pt x="1173" y="1574"/>
                    <a:pt x="1136" y="1585"/>
                    <a:pt x="980" y="1692"/>
                  </a:cubicBezTo>
                  <a:cubicBezTo>
                    <a:pt x="896" y="1750"/>
                    <a:pt x="868" y="1745"/>
                    <a:pt x="768" y="1657"/>
                  </a:cubicBezTo>
                  <a:lnTo>
                    <a:pt x="696" y="1595"/>
                  </a:lnTo>
                  <a:lnTo>
                    <a:pt x="725" y="1547"/>
                  </a:lnTo>
                  <a:cubicBezTo>
                    <a:pt x="764" y="1483"/>
                    <a:pt x="760" y="1460"/>
                    <a:pt x="708" y="1420"/>
                  </a:cubicBezTo>
                  <a:cubicBezTo>
                    <a:pt x="674" y="1396"/>
                    <a:pt x="655" y="1360"/>
                    <a:pt x="634" y="1286"/>
                  </a:cubicBezTo>
                  <a:cubicBezTo>
                    <a:pt x="583" y="1100"/>
                    <a:pt x="575" y="1081"/>
                    <a:pt x="546" y="1081"/>
                  </a:cubicBezTo>
                  <a:cubicBezTo>
                    <a:pt x="530" y="1081"/>
                    <a:pt x="501" y="1099"/>
                    <a:pt x="480" y="1121"/>
                  </a:cubicBezTo>
                  <a:cubicBezTo>
                    <a:pt x="460" y="1142"/>
                    <a:pt x="439" y="1161"/>
                    <a:pt x="432" y="1161"/>
                  </a:cubicBezTo>
                  <a:cubicBezTo>
                    <a:pt x="428" y="1161"/>
                    <a:pt x="400" y="1128"/>
                    <a:pt x="372" y="1089"/>
                  </a:cubicBezTo>
                  <a:cubicBezTo>
                    <a:pt x="344" y="1049"/>
                    <a:pt x="312" y="1017"/>
                    <a:pt x="301" y="1017"/>
                  </a:cubicBezTo>
                  <a:cubicBezTo>
                    <a:pt x="292" y="1017"/>
                    <a:pt x="263" y="1036"/>
                    <a:pt x="237" y="1059"/>
                  </a:cubicBezTo>
                  <a:cubicBezTo>
                    <a:pt x="181" y="1113"/>
                    <a:pt x="143" y="1091"/>
                    <a:pt x="156" y="1011"/>
                  </a:cubicBezTo>
                  <a:cubicBezTo>
                    <a:pt x="164" y="963"/>
                    <a:pt x="159" y="956"/>
                    <a:pt x="82" y="915"/>
                  </a:cubicBezTo>
                  <a:cubicBezTo>
                    <a:pt x="37" y="891"/>
                    <a:pt x="0" y="862"/>
                    <a:pt x="0" y="852"/>
                  </a:cubicBezTo>
                  <a:cubicBezTo>
                    <a:pt x="0" y="841"/>
                    <a:pt x="37" y="808"/>
                    <a:pt x="82" y="777"/>
                  </a:cubicBezTo>
                  <a:cubicBezTo>
                    <a:pt x="159" y="726"/>
                    <a:pt x="167" y="724"/>
                    <a:pt x="229" y="739"/>
                  </a:cubicBezTo>
                  <a:cubicBezTo>
                    <a:pt x="333" y="766"/>
                    <a:pt x="538" y="752"/>
                    <a:pt x="658" y="710"/>
                  </a:cubicBezTo>
                  <a:lnTo>
                    <a:pt x="765" y="675"/>
                  </a:lnTo>
                  <a:lnTo>
                    <a:pt x="844" y="726"/>
                  </a:lnTo>
                  <a:cubicBezTo>
                    <a:pt x="940" y="787"/>
                    <a:pt x="962" y="788"/>
                    <a:pt x="1082" y="736"/>
                  </a:cubicBezTo>
                  <a:cubicBezTo>
                    <a:pt x="1156" y="702"/>
                    <a:pt x="1192" y="696"/>
                    <a:pt x="1250" y="702"/>
                  </a:cubicBezTo>
                  <a:cubicBezTo>
                    <a:pt x="1320" y="710"/>
                    <a:pt x="1333" y="705"/>
                    <a:pt x="1458" y="622"/>
                  </a:cubicBezTo>
                  <a:cubicBezTo>
                    <a:pt x="1540" y="568"/>
                    <a:pt x="1637" y="518"/>
                    <a:pt x="1703" y="499"/>
                  </a:cubicBezTo>
                  <a:cubicBezTo>
                    <a:pt x="1773" y="476"/>
                    <a:pt x="1820" y="452"/>
                    <a:pt x="1831" y="433"/>
                  </a:cubicBezTo>
                  <a:cubicBezTo>
                    <a:pt x="1893" y="318"/>
                    <a:pt x="1927" y="281"/>
                    <a:pt x="1980" y="272"/>
                  </a:cubicBezTo>
                  <a:cubicBezTo>
                    <a:pt x="2013" y="265"/>
                    <a:pt x="2088" y="217"/>
                    <a:pt x="2170" y="153"/>
                  </a:cubicBezTo>
                  <a:cubicBezTo>
                    <a:pt x="2348" y="12"/>
                    <a:pt x="2375" y="0"/>
                    <a:pt x="2429" y="19"/>
                  </a:cubicBezTo>
                  <a:cubicBezTo>
                    <a:pt x="2492" y="40"/>
                    <a:pt x="2495" y="118"/>
                    <a:pt x="2436" y="267"/>
                  </a:cubicBezTo>
                  <a:cubicBezTo>
                    <a:pt x="2392" y="377"/>
                    <a:pt x="2336" y="638"/>
                    <a:pt x="2336" y="734"/>
                  </a:cubicBezTo>
                  <a:cubicBezTo>
                    <a:pt x="2336" y="785"/>
                    <a:pt x="2346" y="785"/>
                    <a:pt x="2477" y="745"/>
                  </a:cubicBezTo>
                  <a:cubicBezTo>
                    <a:pt x="2533" y="728"/>
                    <a:pt x="2588" y="713"/>
                    <a:pt x="2599" y="713"/>
                  </a:cubicBezTo>
                  <a:cubicBezTo>
                    <a:pt x="2610" y="713"/>
                    <a:pt x="2636" y="742"/>
                    <a:pt x="2655" y="777"/>
                  </a:cubicBezTo>
                  <a:cubicBezTo>
                    <a:pt x="2674" y="812"/>
                    <a:pt x="2698" y="841"/>
                    <a:pt x="2708" y="841"/>
                  </a:cubicBezTo>
                  <a:cubicBezTo>
                    <a:pt x="2717" y="841"/>
                    <a:pt x="2792" y="790"/>
                    <a:pt x="2876" y="729"/>
                  </a:cubicBezTo>
                  <a:cubicBezTo>
                    <a:pt x="3013" y="624"/>
                    <a:pt x="3024" y="612"/>
                    <a:pt x="3024" y="561"/>
                  </a:cubicBezTo>
                  <a:cubicBezTo>
                    <a:pt x="3024" y="512"/>
                    <a:pt x="3029" y="505"/>
                    <a:pt x="3063" y="505"/>
                  </a:cubicBezTo>
                  <a:cubicBezTo>
                    <a:pt x="3090" y="505"/>
                    <a:pt x="3125" y="480"/>
                    <a:pt x="3175" y="422"/>
                  </a:cubicBezTo>
                  <a:lnTo>
                    <a:pt x="3247" y="340"/>
                  </a:lnTo>
                  <a:lnTo>
                    <a:pt x="3296" y="451"/>
                  </a:lnTo>
                  <a:cubicBezTo>
                    <a:pt x="3325" y="512"/>
                    <a:pt x="3357" y="584"/>
                    <a:pt x="3370" y="611"/>
                  </a:cubicBezTo>
                  <a:lnTo>
                    <a:pt x="3391" y="662"/>
                  </a:lnTo>
                  <a:lnTo>
                    <a:pt x="3264" y="713"/>
                  </a:lnTo>
                  <a:cubicBezTo>
                    <a:pt x="3194" y="740"/>
                    <a:pt x="3136" y="772"/>
                    <a:pt x="3136" y="782"/>
                  </a:cubicBezTo>
                  <a:cubicBezTo>
                    <a:pt x="3136" y="792"/>
                    <a:pt x="3159" y="822"/>
                    <a:pt x="3186" y="851"/>
                  </a:cubicBezTo>
                  <a:lnTo>
                    <a:pt x="3236" y="902"/>
                  </a:lnTo>
                  <a:lnTo>
                    <a:pt x="3196" y="937"/>
                  </a:lnTo>
                  <a:cubicBezTo>
                    <a:pt x="3170" y="960"/>
                    <a:pt x="3151" y="998"/>
                    <a:pt x="3144" y="1038"/>
                  </a:cubicBezTo>
                  <a:cubicBezTo>
                    <a:pt x="3138" y="1075"/>
                    <a:pt x="3111" y="1148"/>
                    <a:pt x="3085" y="1203"/>
                  </a:cubicBezTo>
                  <a:cubicBezTo>
                    <a:pt x="3040" y="1297"/>
                    <a:pt x="3037" y="1312"/>
                    <a:pt x="3044" y="1475"/>
                  </a:cubicBezTo>
                  <a:cubicBezTo>
                    <a:pt x="3048" y="1633"/>
                    <a:pt x="3053" y="1656"/>
                    <a:pt x="3093" y="1716"/>
                  </a:cubicBezTo>
                  <a:cubicBezTo>
                    <a:pt x="3135" y="1782"/>
                    <a:pt x="3140" y="1785"/>
                    <a:pt x="3221" y="1785"/>
                  </a:cubicBezTo>
                  <a:cubicBezTo>
                    <a:pt x="3301" y="1785"/>
                    <a:pt x="3309" y="1788"/>
                    <a:pt x="3389" y="1870"/>
                  </a:cubicBezTo>
                  <a:cubicBezTo>
                    <a:pt x="3436" y="1916"/>
                    <a:pt x="3472" y="1964"/>
                    <a:pt x="3472" y="1976"/>
                  </a:cubicBezTo>
                  <a:cubicBezTo>
                    <a:pt x="3472" y="1988"/>
                    <a:pt x="3458" y="2054"/>
                    <a:pt x="3439" y="2123"/>
                  </a:cubicBezTo>
                  <a:cubicBezTo>
                    <a:pt x="3413" y="2217"/>
                    <a:pt x="3397" y="2251"/>
                    <a:pt x="3373" y="2257"/>
                  </a:cubicBezTo>
                  <a:cubicBezTo>
                    <a:pt x="3356" y="2264"/>
                    <a:pt x="3274" y="2259"/>
                    <a:pt x="3194" y="2248"/>
                  </a:cubicBezTo>
                  <a:cubicBezTo>
                    <a:pt x="3056" y="2230"/>
                    <a:pt x="3044" y="2230"/>
                    <a:pt x="2968" y="2262"/>
                  </a:cubicBezTo>
                  <a:cubicBezTo>
                    <a:pt x="2895" y="2294"/>
                    <a:pt x="2680" y="2361"/>
                    <a:pt x="2652" y="2361"/>
                  </a:cubicBezTo>
                  <a:cubicBezTo>
                    <a:pt x="2645" y="2361"/>
                    <a:pt x="2567" y="2294"/>
                    <a:pt x="2476" y="2214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09" name="Еврейская автономная область"/>
            <p:cNvSpPr>
              <a:spLocks/>
            </p:cNvSpPr>
            <p:nvPr/>
          </p:nvSpPr>
          <p:spPr bwMode="auto">
            <a:xfrm>
              <a:off x="13652500" y="5189888"/>
              <a:ext cx="495300" cy="409816"/>
            </a:xfrm>
            <a:custGeom>
              <a:avLst/>
              <a:gdLst>
                <a:gd name="T0" fmla="*/ 266 w 52"/>
                <a:gd name="T1" fmla="*/ 676 h 43"/>
                <a:gd name="T2" fmla="*/ 154 w 52"/>
                <a:gd name="T3" fmla="*/ 563 h 43"/>
                <a:gd name="T4" fmla="*/ 34 w 52"/>
                <a:gd name="T5" fmla="*/ 299 h 43"/>
                <a:gd name="T6" fmla="*/ 61 w 52"/>
                <a:gd name="T7" fmla="*/ 203 h 43"/>
                <a:gd name="T8" fmla="*/ 410 w 52"/>
                <a:gd name="T9" fmla="*/ 17 h 43"/>
                <a:gd name="T10" fmla="*/ 483 w 52"/>
                <a:gd name="T11" fmla="*/ 44 h 43"/>
                <a:gd name="T12" fmla="*/ 685 w 52"/>
                <a:gd name="T13" fmla="*/ 35 h 43"/>
                <a:gd name="T14" fmla="*/ 837 w 52"/>
                <a:gd name="T15" fmla="*/ 4 h 43"/>
                <a:gd name="T16" fmla="*/ 747 w 52"/>
                <a:gd name="T17" fmla="*/ 160 h 43"/>
                <a:gd name="T18" fmla="*/ 605 w 52"/>
                <a:gd name="T19" fmla="*/ 396 h 43"/>
                <a:gd name="T20" fmla="*/ 331 w 52"/>
                <a:gd name="T21" fmla="*/ 680 h 43"/>
                <a:gd name="T22" fmla="*/ 266 w 52"/>
                <a:gd name="T23" fmla="*/ 676 h 4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2"/>
                <a:gd name="T37" fmla="*/ 0 h 43"/>
                <a:gd name="T38" fmla="*/ 840 w 52"/>
                <a:gd name="T39" fmla="*/ 683 h 4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2" h="43">
                  <a:moveTo>
                    <a:pt x="16" y="43"/>
                  </a:moveTo>
                  <a:cubicBezTo>
                    <a:pt x="16" y="42"/>
                    <a:pt x="13" y="39"/>
                    <a:pt x="10" y="35"/>
                  </a:cubicBezTo>
                  <a:cubicBezTo>
                    <a:pt x="0" y="24"/>
                    <a:pt x="1" y="25"/>
                    <a:pt x="2" y="19"/>
                  </a:cubicBezTo>
                  <a:cubicBezTo>
                    <a:pt x="3" y="16"/>
                    <a:pt x="4" y="13"/>
                    <a:pt x="4" y="13"/>
                  </a:cubicBezTo>
                  <a:cubicBezTo>
                    <a:pt x="5" y="11"/>
                    <a:pt x="24" y="1"/>
                    <a:pt x="25" y="1"/>
                  </a:cubicBezTo>
                  <a:cubicBezTo>
                    <a:pt x="26" y="1"/>
                    <a:pt x="28" y="2"/>
                    <a:pt x="30" y="3"/>
                  </a:cubicBezTo>
                  <a:cubicBezTo>
                    <a:pt x="33" y="4"/>
                    <a:pt x="34" y="4"/>
                    <a:pt x="42" y="2"/>
                  </a:cubicBezTo>
                  <a:cubicBezTo>
                    <a:pt x="47" y="1"/>
                    <a:pt x="52" y="0"/>
                    <a:pt x="52" y="0"/>
                  </a:cubicBezTo>
                  <a:cubicBezTo>
                    <a:pt x="52" y="1"/>
                    <a:pt x="50" y="5"/>
                    <a:pt x="46" y="10"/>
                  </a:cubicBezTo>
                  <a:cubicBezTo>
                    <a:pt x="43" y="15"/>
                    <a:pt x="39" y="22"/>
                    <a:pt x="37" y="25"/>
                  </a:cubicBezTo>
                  <a:cubicBezTo>
                    <a:pt x="34" y="32"/>
                    <a:pt x="24" y="42"/>
                    <a:pt x="20" y="43"/>
                  </a:cubicBezTo>
                  <a:cubicBezTo>
                    <a:pt x="19" y="43"/>
                    <a:pt x="17" y="43"/>
                    <a:pt x="16" y="43"/>
                  </a:cubicBezTo>
                  <a:cubicBezTo>
                    <a:pt x="16" y="43"/>
                    <a:pt x="16" y="43"/>
                    <a:pt x="16" y="4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110" name="Забайкальский край"/>
            <p:cNvSpPr>
              <a:spLocks/>
            </p:cNvSpPr>
            <p:nvPr/>
          </p:nvSpPr>
          <p:spPr bwMode="auto">
            <a:xfrm>
              <a:off x="10575925" y="4398848"/>
              <a:ext cx="1524000" cy="2201570"/>
            </a:xfrm>
            <a:custGeom>
              <a:avLst/>
              <a:gdLst/>
              <a:ahLst/>
              <a:cxnLst>
                <a:cxn ang="0">
                  <a:pos x="3" y="3520"/>
                </a:cxn>
                <a:cxn ang="0">
                  <a:pos x="141" y="3346"/>
                </a:cxn>
                <a:cxn ang="0">
                  <a:pos x="48" y="3192"/>
                </a:cxn>
                <a:cxn ang="0">
                  <a:pos x="75" y="3011"/>
                </a:cxn>
                <a:cxn ang="0">
                  <a:pos x="258" y="2959"/>
                </a:cxn>
                <a:cxn ang="0">
                  <a:pos x="510" y="2835"/>
                </a:cxn>
                <a:cxn ang="0">
                  <a:pos x="693" y="2584"/>
                </a:cxn>
                <a:cxn ang="0">
                  <a:pos x="995" y="2319"/>
                </a:cxn>
                <a:cxn ang="0">
                  <a:pos x="1027" y="2032"/>
                </a:cxn>
                <a:cxn ang="0">
                  <a:pos x="1066" y="1736"/>
                </a:cxn>
                <a:cxn ang="0">
                  <a:pos x="1390" y="1333"/>
                </a:cxn>
                <a:cxn ang="0">
                  <a:pos x="1144" y="1120"/>
                </a:cxn>
                <a:cxn ang="0">
                  <a:pos x="992" y="647"/>
                </a:cxn>
                <a:cxn ang="0">
                  <a:pos x="1142" y="311"/>
                </a:cxn>
                <a:cxn ang="0">
                  <a:pos x="1195" y="0"/>
                </a:cxn>
                <a:cxn ang="0">
                  <a:pos x="1334" y="82"/>
                </a:cxn>
                <a:cxn ang="0">
                  <a:pos x="1714" y="418"/>
                </a:cxn>
                <a:cxn ang="0">
                  <a:pos x="1858" y="613"/>
                </a:cxn>
                <a:cxn ang="0">
                  <a:pos x="1955" y="611"/>
                </a:cxn>
                <a:cxn ang="0">
                  <a:pos x="2064" y="648"/>
                </a:cxn>
                <a:cxn ang="0">
                  <a:pos x="2197" y="687"/>
                </a:cxn>
                <a:cxn ang="0">
                  <a:pos x="2285" y="778"/>
                </a:cxn>
                <a:cxn ang="0">
                  <a:pos x="2398" y="971"/>
                </a:cxn>
                <a:cxn ang="0">
                  <a:pos x="2338" y="1077"/>
                </a:cxn>
                <a:cxn ang="0">
                  <a:pos x="2546" y="1267"/>
                </a:cxn>
                <a:cxn ang="0">
                  <a:pos x="2328" y="1555"/>
                </a:cxn>
                <a:cxn ang="0">
                  <a:pos x="2461" y="1808"/>
                </a:cxn>
                <a:cxn ang="0">
                  <a:pos x="2488" y="1984"/>
                </a:cxn>
                <a:cxn ang="0">
                  <a:pos x="2493" y="2599"/>
                </a:cxn>
                <a:cxn ang="0">
                  <a:pos x="2358" y="2810"/>
                </a:cxn>
                <a:cxn ang="0">
                  <a:pos x="2022" y="2920"/>
                </a:cxn>
                <a:cxn ang="0">
                  <a:pos x="1651" y="2999"/>
                </a:cxn>
                <a:cxn ang="0">
                  <a:pos x="1270" y="3179"/>
                </a:cxn>
                <a:cxn ang="0">
                  <a:pos x="789" y="3615"/>
                </a:cxn>
                <a:cxn ang="0">
                  <a:pos x="64" y="3627"/>
                </a:cxn>
              </a:cxnLst>
              <a:rect l="0" t="0" r="r" b="b"/>
              <a:pathLst>
                <a:path w="2546" h="3691">
                  <a:moveTo>
                    <a:pt x="64" y="3627"/>
                  </a:moveTo>
                  <a:cubicBezTo>
                    <a:pt x="8" y="3583"/>
                    <a:pt x="0" y="3568"/>
                    <a:pt x="3" y="3520"/>
                  </a:cubicBezTo>
                  <a:cubicBezTo>
                    <a:pt x="6" y="3475"/>
                    <a:pt x="19" y="3456"/>
                    <a:pt x="74" y="3416"/>
                  </a:cubicBezTo>
                  <a:cubicBezTo>
                    <a:pt x="110" y="3389"/>
                    <a:pt x="141" y="3359"/>
                    <a:pt x="141" y="3346"/>
                  </a:cubicBezTo>
                  <a:cubicBezTo>
                    <a:pt x="142" y="3335"/>
                    <a:pt x="114" y="3314"/>
                    <a:pt x="78" y="3298"/>
                  </a:cubicBezTo>
                  <a:cubicBezTo>
                    <a:pt x="5" y="3267"/>
                    <a:pt x="2" y="3253"/>
                    <a:pt x="48" y="3192"/>
                  </a:cubicBezTo>
                  <a:cubicBezTo>
                    <a:pt x="78" y="3154"/>
                    <a:pt x="82" y="3143"/>
                    <a:pt x="66" y="3090"/>
                  </a:cubicBezTo>
                  <a:cubicBezTo>
                    <a:pt x="50" y="3040"/>
                    <a:pt x="51" y="3029"/>
                    <a:pt x="75" y="3011"/>
                  </a:cubicBezTo>
                  <a:cubicBezTo>
                    <a:pt x="91" y="2999"/>
                    <a:pt x="122" y="2994"/>
                    <a:pt x="149" y="2999"/>
                  </a:cubicBezTo>
                  <a:cubicBezTo>
                    <a:pt x="184" y="3005"/>
                    <a:pt x="208" y="2997"/>
                    <a:pt x="258" y="2959"/>
                  </a:cubicBezTo>
                  <a:cubicBezTo>
                    <a:pt x="301" y="2923"/>
                    <a:pt x="344" y="2906"/>
                    <a:pt x="403" y="2898"/>
                  </a:cubicBezTo>
                  <a:cubicBezTo>
                    <a:pt x="477" y="2888"/>
                    <a:pt x="490" y="2882"/>
                    <a:pt x="510" y="2835"/>
                  </a:cubicBezTo>
                  <a:cubicBezTo>
                    <a:pt x="525" y="2807"/>
                    <a:pt x="568" y="2752"/>
                    <a:pt x="610" y="2712"/>
                  </a:cubicBezTo>
                  <a:cubicBezTo>
                    <a:pt x="659" y="2664"/>
                    <a:pt x="686" y="2624"/>
                    <a:pt x="693" y="2584"/>
                  </a:cubicBezTo>
                  <a:cubicBezTo>
                    <a:pt x="702" y="2533"/>
                    <a:pt x="714" y="2522"/>
                    <a:pt x="803" y="2482"/>
                  </a:cubicBezTo>
                  <a:cubicBezTo>
                    <a:pt x="885" y="2443"/>
                    <a:pt x="918" y="2415"/>
                    <a:pt x="995" y="2319"/>
                  </a:cubicBezTo>
                  <a:cubicBezTo>
                    <a:pt x="1082" y="2210"/>
                    <a:pt x="1088" y="2195"/>
                    <a:pt x="1083" y="2128"/>
                  </a:cubicBezTo>
                  <a:cubicBezTo>
                    <a:pt x="1078" y="2064"/>
                    <a:pt x="1072" y="2053"/>
                    <a:pt x="1027" y="2032"/>
                  </a:cubicBezTo>
                  <a:cubicBezTo>
                    <a:pt x="954" y="2002"/>
                    <a:pt x="926" y="1915"/>
                    <a:pt x="971" y="1866"/>
                  </a:cubicBezTo>
                  <a:cubicBezTo>
                    <a:pt x="989" y="1847"/>
                    <a:pt x="1030" y="1789"/>
                    <a:pt x="1066" y="1736"/>
                  </a:cubicBezTo>
                  <a:cubicBezTo>
                    <a:pt x="1165" y="1579"/>
                    <a:pt x="1267" y="1459"/>
                    <a:pt x="1310" y="1448"/>
                  </a:cubicBezTo>
                  <a:cubicBezTo>
                    <a:pt x="1374" y="1431"/>
                    <a:pt x="1390" y="1408"/>
                    <a:pt x="1390" y="1333"/>
                  </a:cubicBezTo>
                  <a:cubicBezTo>
                    <a:pt x="1390" y="1279"/>
                    <a:pt x="1381" y="1255"/>
                    <a:pt x="1352" y="1226"/>
                  </a:cubicBezTo>
                  <a:cubicBezTo>
                    <a:pt x="1306" y="1184"/>
                    <a:pt x="1181" y="1120"/>
                    <a:pt x="1144" y="1120"/>
                  </a:cubicBezTo>
                  <a:cubicBezTo>
                    <a:pt x="1104" y="1120"/>
                    <a:pt x="902" y="789"/>
                    <a:pt x="891" y="704"/>
                  </a:cubicBezTo>
                  <a:cubicBezTo>
                    <a:pt x="886" y="669"/>
                    <a:pt x="894" y="664"/>
                    <a:pt x="992" y="647"/>
                  </a:cubicBezTo>
                  <a:cubicBezTo>
                    <a:pt x="1181" y="611"/>
                    <a:pt x="1240" y="562"/>
                    <a:pt x="1222" y="451"/>
                  </a:cubicBezTo>
                  <a:cubicBezTo>
                    <a:pt x="1202" y="323"/>
                    <a:pt x="1200" y="322"/>
                    <a:pt x="1142" y="311"/>
                  </a:cubicBezTo>
                  <a:cubicBezTo>
                    <a:pt x="1069" y="296"/>
                    <a:pt x="1038" y="240"/>
                    <a:pt x="1038" y="114"/>
                  </a:cubicBezTo>
                  <a:cubicBezTo>
                    <a:pt x="1038" y="2"/>
                    <a:pt x="1042" y="0"/>
                    <a:pt x="1195" y="0"/>
                  </a:cubicBezTo>
                  <a:lnTo>
                    <a:pt x="1302" y="0"/>
                  </a:lnTo>
                  <a:lnTo>
                    <a:pt x="1334" y="82"/>
                  </a:lnTo>
                  <a:cubicBezTo>
                    <a:pt x="1362" y="152"/>
                    <a:pt x="1387" y="183"/>
                    <a:pt x="1494" y="266"/>
                  </a:cubicBezTo>
                  <a:cubicBezTo>
                    <a:pt x="1565" y="322"/>
                    <a:pt x="1664" y="389"/>
                    <a:pt x="1714" y="418"/>
                  </a:cubicBezTo>
                  <a:cubicBezTo>
                    <a:pt x="1800" y="464"/>
                    <a:pt x="1805" y="471"/>
                    <a:pt x="1802" y="523"/>
                  </a:cubicBezTo>
                  <a:cubicBezTo>
                    <a:pt x="1798" y="571"/>
                    <a:pt x="1806" y="583"/>
                    <a:pt x="1858" y="613"/>
                  </a:cubicBezTo>
                  <a:lnTo>
                    <a:pt x="1917" y="647"/>
                  </a:lnTo>
                  <a:lnTo>
                    <a:pt x="1955" y="611"/>
                  </a:lnTo>
                  <a:cubicBezTo>
                    <a:pt x="1976" y="592"/>
                    <a:pt x="1997" y="576"/>
                    <a:pt x="2003" y="576"/>
                  </a:cubicBezTo>
                  <a:cubicBezTo>
                    <a:pt x="2008" y="576"/>
                    <a:pt x="2035" y="608"/>
                    <a:pt x="2064" y="648"/>
                  </a:cubicBezTo>
                  <a:cubicBezTo>
                    <a:pt x="2093" y="687"/>
                    <a:pt x="2125" y="720"/>
                    <a:pt x="2134" y="720"/>
                  </a:cubicBezTo>
                  <a:cubicBezTo>
                    <a:pt x="2146" y="720"/>
                    <a:pt x="2173" y="704"/>
                    <a:pt x="2197" y="687"/>
                  </a:cubicBezTo>
                  <a:cubicBezTo>
                    <a:pt x="2221" y="667"/>
                    <a:pt x="2243" y="655"/>
                    <a:pt x="2246" y="658"/>
                  </a:cubicBezTo>
                  <a:cubicBezTo>
                    <a:pt x="2248" y="661"/>
                    <a:pt x="2266" y="715"/>
                    <a:pt x="2285" y="778"/>
                  </a:cubicBezTo>
                  <a:cubicBezTo>
                    <a:pt x="2304" y="843"/>
                    <a:pt x="2336" y="909"/>
                    <a:pt x="2358" y="931"/>
                  </a:cubicBezTo>
                  <a:lnTo>
                    <a:pt x="2398" y="971"/>
                  </a:lnTo>
                  <a:lnTo>
                    <a:pt x="2365" y="1013"/>
                  </a:lnTo>
                  <a:cubicBezTo>
                    <a:pt x="2347" y="1037"/>
                    <a:pt x="2334" y="1066"/>
                    <a:pt x="2338" y="1077"/>
                  </a:cubicBezTo>
                  <a:cubicBezTo>
                    <a:pt x="2341" y="1090"/>
                    <a:pt x="2389" y="1136"/>
                    <a:pt x="2445" y="1183"/>
                  </a:cubicBezTo>
                  <a:lnTo>
                    <a:pt x="2546" y="1267"/>
                  </a:lnTo>
                  <a:lnTo>
                    <a:pt x="2456" y="1357"/>
                  </a:lnTo>
                  <a:cubicBezTo>
                    <a:pt x="2390" y="1424"/>
                    <a:pt x="2357" y="1475"/>
                    <a:pt x="2328" y="1555"/>
                  </a:cubicBezTo>
                  <a:cubicBezTo>
                    <a:pt x="2282" y="1675"/>
                    <a:pt x="2285" y="1704"/>
                    <a:pt x="2347" y="1719"/>
                  </a:cubicBezTo>
                  <a:cubicBezTo>
                    <a:pt x="2371" y="1725"/>
                    <a:pt x="2422" y="1765"/>
                    <a:pt x="2461" y="1808"/>
                  </a:cubicBezTo>
                  <a:lnTo>
                    <a:pt x="2531" y="1888"/>
                  </a:lnTo>
                  <a:lnTo>
                    <a:pt x="2488" y="1984"/>
                  </a:lnTo>
                  <a:cubicBezTo>
                    <a:pt x="2446" y="2077"/>
                    <a:pt x="2445" y="2088"/>
                    <a:pt x="2450" y="2319"/>
                  </a:cubicBezTo>
                  <a:cubicBezTo>
                    <a:pt x="2454" y="2544"/>
                    <a:pt x="2456" y="2559"/>
                    <a:pt x="2493" y="2599"/>
                  </a:cubicBezTo>
                  <a:cubicBezTo>
                    <a:pt x="2538" y="2645"/>
                    <a:pt x="2525" y="2671"/>
                    <a:pt x="2445" y="2704"/>
                  </a:cubicBezTo>
                  <a:cubicBezTo>
                    <a:pt x="2410" y="2719"/>
                    <a:pt x="2386" y="2747"/>
                    <a:pt x="2358" y="2810"/>
                  </a:cubicBezTo>
                  <a:cubicBezTo>
                    <a:pt x="2334" y="2864"/>
                    <a:pt x="2307" y="2901"/>
                    <a:pt x="2283" y="2909"/>
                  </a:cubicBezTo>
                  <a:cubicBezTo>
                    <a:pt x="2202" y="2941"/>
                    <a:pt x="2102" y="2944"/>
                    <a:pt x="2022" y="2920"/>
                  </a:cubicBezTo>
                  <a:cubicBezTo>
                    <a:pt x="1901" y="2883"/>
                    <a:pt x="1880" y="2888"/>
                    <a:pt x="1830" y="2960"/>
                  </a:cubicBezTo>
                  <a:cubicBezTo>
                    <a:pt x="1781" y="3032"/>
                    <a:pt x="1773" y="3034"/>
                    <a:pt x="1651" y="2999"/>
                  </a:cubicBezTo>
                  <a:cubicBezTo>
                    <a:pt x="1546" y="2968"/>
                    <a:pt x="1416" y="2975"/>
                    <a:pt x="1378" y="3015"/>
                  </a:cubicBezTo>
                  <a:cubicBezTo>
                    <a:pt x="1363" y="3029"/>
                    <a:pt x="1315" y="3103"/>
                    <a:pt x="1270" y="3179"/>
                  </a:cubicBezTo>
                  <a:cubicBezTo>
                    <a:pt x="1194" y="3312"/>
                    <a:pt x="1181" y="3325"/>
                    <a:pt x="989" y="3466"/>
                  </a:cubicBezTo>
                  <a:lnTo>
                    <a:pt x="789" y="3615"/>
                  </a:lnTo>
                  <a:lnTo>
                    <a:pt x="522" y="3647"/>
                  </a:lnTo>
                  <a:cubicBezTo>
                    <a:pt x="160" y="3691"/>
                    <a:pt x="144" y="3691"/>
                    <a:pt x="64" y="3627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1" name="Магаданская область"/>
            <p:cNvSpPr>
              <a:spLocks/>
            </p:cNvSpPr>
            <p:nvPr/>
          </p:nvSpPr>
          <p:spPr bwMode="auto">
            <a:xfrm>
              <a:off x="13014325" y="367402"/>
              <a:ext cx="1428750" cy="1953774"/>
            </a:xfrm>
            <a:custGeom>
              <a:avLst/>
              <a:gdLst/>
              <a:ahLst/>
              <a:cxnLst>
                <a:cxn ang="0">
                  <a:pos x="872" y="3135"/>
                </a:cxn>
                <a:cxn ang="0">
                  <a:pos x="858" y="2991"/>
                </a:cxn>
                <a:cxn ang="0">
                  <a:pos x="511" y="2799"/>
                </a:cxn>
                <a:cxn ang="0">
                  <a:pos x="320" y="2896"/>
                </a:cxn>
                <a:cxn ang="0">
                  <a:pos x="194" y="2658"/>
                </a:cxn>
                <a:cxn ang="0">
                  <a:pos x="0" y="2187"/>
                </a:cxn>
                <a:cxn ang="0">
                  <a:pos x="221" y="2059"/>
                </a:cxn>
                <a:cxn ang="0">
                  <a:pos x="95" y="1901"/>
                </a:cxn>
                <a:cxn ang="0">
                  <a:pos x="312" y="1744"/>
                </a:cxn>
                <a:cxn ang="0">
                  <a:pos x="431" y="1771"/>
                </a:cxn>
                <a:cxn ang="0">
                  <a:pos x="476" y="1533"/>
                </a:cxn>
                <a:cxn ang="0">
                  <a:pos x="464" y="1311"/>
                </a:cxn>
                <a:cxn ang="0">
                  <a:pos x="376" y="1128"/>
                </a:cxn>
                <a:cxn ang="0">
                  <a:pos x="280" y="946"/>
                </a:cxn>
                <a:cxn ang="0">
                  <a:pos x="208" y="760"/>
                </a:cxn>
                <a:cxn ang="0">
                  <a:pos x="434" y="573"/>
                </a:cxn>
                <a:cxn ang="0">
                  <a:pos x="581" y="410"/>
                </a:cxn>
                <a:cxn ang="0">
                  <a:pos x="575" y="216"/>
                </a:cxn>
                <a:cxn ang="0">
                  <a:pos x="709" y="296"/>
                </a:cxn>
                <a:cxn ang="0">
                  <a:pos x="914" y="287"/>
                </a:cxn>
                <a:cxn ang="0">
                  <a:pos x="1268" y="112"/>
                </a:cxn>
                <a:cxn ang="0">
                  <a:pos x="1597" y="120"/>
                </a:cxn>
                <a:cxn ang="0">
                  <a:pos x="1815" y="330"/>
                </a:cxn>
                <a:cxn ang="0">
                  <a:pos x="1935" y="432"/>
                </a:cxn>
                <a:cxn ang="0">
                  <a:pos x="2184" y="567"/>
                </a:cxn>
                <a:cxn ang="0">
                  <a:pos x="2400" y="1103"/>
                </a:cxn>
                <a:cxn ang="0">
                  <a:pos x="2164" y="999"/>
                </a:cxn>
                <a:cxn ang="0">
                  <a:pos x="1908" y="1107"/>
                </a:cxn>
                <a:cxn ang="0">
                  <a:pos x="1912" y="1847"/>
                </a:cxn>
                <a:cxn ang="0">
                  <a:pos x="2192" y="2282"/>
                </a:cxn>
                <a:cxn ang="0">
                  <a:pos x="2196" y="2373"/>
                </a:cxn>
                <a:cxn ang="0">
                  <a:pos x="1972" y="2872"/>
                </a:cxn>
                <a:cxn ang="0">
                  <a:pos x="1864" y="2680"/>
                </a:cxn>
                <a:cxn ang="0">
                  <a:pos x="1480" y="3024"/>
                </a:cxn>
                <a:cxn ang="0">
                  <a:pos x="1432" y="3160"/>
                </a:cxn>
                <a:cxn ang="0">
                  <a:pos x="1181" y="3208"/>
                </a:cxn>
                <a:cxn ang="0">
                  <a:pos x="845" y="3232"/>
                </a:cxn>
              </a:cxnLst>
              <a:rect l="0" t="0" r="r" b="b"/>
              <a:pathLst>
                <a:path w="2400" h="3280">
                  <a:moveTo>
                    <a:pt x="845" y="3232"/>
                  </a:moveTo>
                  <a:cubicBezTo>
                    <a:pt x="831" y="3199"/>
                    <a:pt x="834" y="3184"/>
                    <a:pt x="872" y="3135"/>
                  </a:cubicBezTo>
                  <a:lnTo>
                    <a:pt x="916" y="3077"/>
                  </a:lnTo>
                  <a:lnTo>
                    <a:pt x="858" y="2991"/>
                  </a:lnTo>
                  <a:cubicBezTo>
                    <a:pt x="797" y="2899"/>
                    <a:pt x="704" y="2839"/>
                    <a:pt x="592" y="2816"/>
                  </a:cubicBezTo>
                  <a:cubicBezTo>
                    <a:pt x="562" y="2810"/>
                    <a:pt x="525" y="2802"/>
                    <a:pt x="511" y="2799"/>
                  </a:cubicBezTo>
                  <a:cubicBezTo>
                    <a:pt x="496" y="2794"/>
                    <a:pt x="452" y="2816"/>
                    <a:pt x="412" y="2848"/>
                  </a:cubicBezTo>
                  <a:cubicBezTo>
                    <a:pt x="370" y="2880"/>
                    <a:pt x="328" y="2901"/>
                    <a:pt x="320" y="2896"/>
                  </a:cubicBezTo>
                  <a:cubicBezTo>
                    <a:pt x="312" y="2890"/>
                    <a:pt x="304" y="2861"/>
                    <a:pt x="304" y="2829"/>
                  </a:cubicBezTo>
                  <a:cubicBezTo>
                    <a:pt x="304" y="2781"/>
                    <a:pt x="288" y="2755"/>
                    <a:pt x="194" y="2658"/>
                  </a:cubicBezTo>
                  <a:cubicBezTo>
                    <a:pt x="53" y="2512"/>
                    <a:pt x="0" y="2410"/>
                    <a:pt x="0" y="2282"/>
                  </a:cubicBezTo>
                  <a:lnTo>
                    <a:pt x="0" y="2187"/>
                  </a:lnTo>
                  <a:lnTo>
                    <a:pt x="106" y="2133"/>
                  </a:lnTo>
                  <a:cubicBezTo>
                    <a:pt x="165" y="2104"/>
                    <a:pt x="216" y="2071"/>
                    <a:pt x="221" y="2059"/>
                  </a:cubicBezTo>
                  <a:cubicBezTo>
                    <a:pt x="224" y="2047"/>
                    <a:pt x="199" y="2007"/>
                    <a:pt x="162" y="1968"/>
                  </a:cubicBezTo>
                  <a:lnTo>
                    <a:pt x="95" y="1901"/>
                  </a:lnTo>
                  <a:lnTo>
                    <a:pt x="188" y="1818"/>
                  </a:lnTo>
                  <a:cubicBezTo>
                    <a:pt x="255" y="1759"/>
                    <a:pt x="290" y="1738"/>
                    <a:pt x="312" y="1744"/>
                  </a:cubicBezTo>
                  <a:cubicBezTo>
                    <a:pt x="330" y="1749"/>
                    <a:pt x="364" y="1757"/>
                    <a:pt x="388" y="1762"/>
                  </a:cubicBezTo>
                  <a:lnTo>
                    <a:pt x="431" y="1771"/>
                  </a:lnTo>
                  <a:lnTo>
                    <a:pt x="421" y="1690"/>
                  </a:lnTo>
                  <a:cubicBezTo>
                    <a:pt x="413" y="1613"/>
                    <a:pt x="415" y="1605"/>
                    <a:pt x="476" y="1533"/>
                  </a:cubicBezTo>
                  <a:cubicBezTo>
                    <a:pt x="511" y="1490"/>
                    <a:pt x="544" y="1447"/>
                    <a:pt x="551" y="1435"/>
                  </a:cubicBezTo>
                  <a:cubicBezTo>
                    <a:pt x="557" y="1424"/>
                    <a:pt x="524" y="1376"/>
                    <a:pt x="464" y="1311"/>
                  </a:cubicBezTo>
                  <a:lnTo>
                    <a:pt x="365" y="1205"/>
                  </a:lnTo>
                  <a:lnTo>
                    <a:pt x="376" y="1128"/>
                  </a:lnTo>
                  <a:cubicBezTo>
                    <a:pt x="386" y="1053"/>
                    <a:pt x="386" y="1051"/>
                    <a:pt x="328" y="1016"/>
                  </a:cubicBezTo>
                  <a:cubicBezTo>
                    <a:pt x="282" y="987"/>
                    <a:pt x="272" y="973"/>
                    <a:pt x="280" y="946"/>
                  </a:cubicBezTo>
                  <a:cubicBezTo>
                    <a:pt x="309" y="853"/>
                    <a:pt x="308" y="845"/>
                    <a:pt x="258" y="808"/>
                  </a:cubicBezTo>
                  <a:cubicBezTo>
                    <a:pt x="231" y="789"/>
                    <a:pt x="208" y="768"/>
                    <a:pt x="208" y="760"/>
                  </a:cubicBezTo>
                  <a:cubicBezTo>
                    <a:pt x="208" y="754"/>
                    <a:pt x="256" y="717"/>
                    <a:pt x="314" y="679"/>
                  </a:cubicBezTo>
                  <a:cubicBezTo>
                    <a:pt x="372" y="640"/>
                    <a:pt x="426" y="594"/>
                    <a:pt x="434" y="573"/>
                  </a:cubicBezTo>
                  <a:cubicBezTo>
                    <a:pt x="444" y="546"/>
                    <a:pt x="460" y="536"/>
                    <a:pt x="495" y="536"/>
                  </a:cubicBezTo>
                  <a:cubicBezTo>
                    <a:pt x="552" y="536"/>
                    <a:pt x="552" y="536"/>
                    <a:pt x="581" y="410"/>
                  </a:cubicBezTo>
                  <a:cubicBezTo>
                    <a:pt x="604" y="317"/>
                    <a:pt x="602" y="309"/>
                    <a:pt x="573" y="272"/>
                  </a:cubicBezTo>
                  <a:cubicBezTo>
                    <a:pt x="544" y="234"/>
                    <a:pt x="544" y="234"/>
                    <a:pt x="575" y="216"/>
                  </a:cubicBezTo>
                  <a:cubicBezTo>
                    <a:pt x="597" y="205"/>
                    <a:pt x="610" y="207"/>
                    <a:pt x="628" y="227"/>
                  </a:cubicBezTo>
                  <a:cubicBezTo>
                    <a:pt x="639" y="242"/>
                    <a:pt x="676" y="272"/>
                    <a:pt x="709" y="296"/>
                  </a:cubicBezTo>
                  <a:lnTo>
                    <a:pt x="768" y="341"/>
                  </a:lnTo>
                  <a:lnTo>
                    <a:pt x="914" y="287"/>
                  </a:lnTo>
                  <a:cubicBezTo>
                    <a:pt x="1004" y="253"/>
                    <a:pt x="1084" y="211"/>
                    <a:pt x="1120" y="178"/>
                  </a:cubicBezTo>
                  <a:cubicBezTo>
                    <a:pt x="1167" y="136"/>
                    <a:pt x="1199" y="122"/>
                    <a:pt x="1268" y="112"/>
                  </a:cubicBezTo>
                  <a:cubicBezTo>
                    <a:pt x="1324" y="106"/>
                    <a:pt x="1376" y="87"/>
                    <a:pt x="1410" y="63"/>
                  </a:cubicBezTo>
                  <a:cubicBezTo>
                    <a:pt x="1495" y="0"/>
                    <a:pt x="1528" y="10"/>
                    <a:pt x="1597" y="120"/>
                  </a:cubicBezTo>
                  <a:cubicBezTo>
                    <a:pt x="1648" y="203"/>
                    <a:pt x="1663" y="216"/>
                    <a:pt x="1706" y="216"/>
                  </a:cubicBezTo>
                  <a:cubicBezTo>
                    <a:pt x="1765" y="216"/>
                    <a:pt x="1776" y="229"/>
                    <a:pt x="1815" y="330"/>
                  </a:cubicBezTo>
                  <a:cubicBezTo>
                    <a:pt x="1829" y="370"/>
                    <a:pt x="1850" y="415"/>
                    <a:pt x="1861" y="431"/>
                  </a:cubicBezTo>
                  <a:cubicBezTo>
                    <a:pt x="1882" y="458"/>
                    <a:pt x="1885" y="458"/>
                    <a:pt x="1935" y="432"/>
                  </a:cubicBezTo>
                  <a:cubicBezTo>
                    <a:pt x="1983" y="407"/>
                    <a:pt x="1989" y="408"/>
                    <a:pt x="2037" y="439"/>
                  </a:cubicBezTo>
                  <a:cubicBezTo>
                    <a:pt x="2066" y="456"/>
                    <a:pt x="2132" y="514"/>
                    <a:pt x="2184" y="567"/>
                  </a:cubicBezTo>
                  <a:cubicBezTo>
                    <a:pt x="2237" y="619"/>
                    <a:pt x="2288" y="664"/>
                    <a:pt x="2298" y="664"/>
                  </a:cubicBezTo>
                  <a:cubicBezTo>
                    <a:pt x="2312" y="664"/>
                    <a:pt x="2400" y="1043"/>
                    <a:pt x="2400" y="1103"/>
                  </a:cubicBezTo>
                  <a:cubicBezTo>
                    <a:pt x="2400" y="1117"/>
                    <a:pt x="2325" y="1112"/>
                    <a:pt x="2277" y="1095"/>
                  </a:cubicBezTo>
                  <a:cubicBezTo>
                    <a:pt x="2253" y="1085"/>
                    <a:pt x="2202" y="1042"/>
                    <a:pt x="2164" y="999"/>
                  </a:cubicBezTo>
                  <a:cubicBezTo>
                    <a:pt x="2125" y="955"/>
                    <a:pt x="2080" y="920"/>
                    <a:pt x="2063" y="920"/>
                  </a:cubicBezTo>
                  <a:cubicBezTo>
                    <a:pt x="2042" y="920"/>
                    <a:pt x="1994" y="978"/>
                    <a:pt x="1908" y="1107"/>
                  </a:cubicBezTo>
                  <a:cubicBezTo>
                    <a:pt x="1839" y="1211"/>
                    <a:pt x="1778" y="1307"/>
                    <a:pt x="1773" y="1322"/>
                  </a:cubicBezTo>
                  <a:cubicBezTo>
                    <a:pt x="1762" y="1349"/>
                    <a:pt x="1780" y="1415"/>
                    <a:pt x="1912" y="1847"/>
                  </a:cubicBezTo>
                  <a:cubicBezTo>
                    <a:pt x="1999" y="2127"/>
                    <a:pt x="2050" y="2237"/>
                    <a:pt x="2120" y="2295"/>
                  </a:cubicBezTo>
                  <a:cubicBezTo>
                    <a:pt x="2143" y="2314"/>
                    <a:pt x="2152" y="2312"/>
                    <a:pt x="2192" y="2282"/>
                  </a:cubicBezTo>
                  <a:cubicBezTo>
                    <a:pt x="2244" y="2245"/>
                    <a:pt x="2272" y="2239"/>
                    <a:pt x="2272" y="2264"/>
                  </a:cubicBezTo>
                  <a:cubicBezTo>
                    <a:pt x="2272" y="2274"/>
                    <a:pt x="2237" y="2322"/>
                    <a:pt x="2196" y="2373"/>
                  </a:cubicBezTo>
                  <a:cubicBezTo>
                    <a:pt x="2128" y="2455"/>
                    <a:pt x="2114" y="2487"/>
                    <a:pt x="2074" y="2640"/>
                  </a:cubicBezTo>
                  <a:cubicBezTo>
                    <a:pt x="2020" y="2847"/>
                    <a:pt x="2008" y="2872"/>
                    <a:pt x="1972" y="2872"/>
                  </a:cubicBezTo>
                  <a:cubicBezTo>
                    <a:pt x="1916" y="2871"/>
                    <a:pt x="1906" y="2851"/>
                    <a:pt x="1925" y="2779"/>
                  </a:cubicBezTo>
                  <a:cubicBezTo>
                    <a:pt x="1946" y="2704"/>
                    <a:pt x="1932" y="2680"/>
                    <a:pt x="1864" y="2680"/>
                  </a:cubicBezTo>
                  <a:cubicBezTo>
                    <a:pt x="1823" y="2680"/>
                    <a:pt x="1472" y="2885"/>
                    <a:pt x="1461" y="2917"/>
                  </a:cubicBezTo>
                  <a:cubicBezTo>
                    <a:pt x="1455" y="2930"/>
                    <a:pt x="1464" y="2978"/>
                    <a:pt x="1480" y="3024"/>
                  </a:cubicBezTo>
                  <a:cubicBezTo>
                    <a:pt x="1496" y="3071"/>
                    <a:pt x="1504" y="3115"/>
                    <a:pt x="1498" y="3125"/>
                  </a:cubicBezTo>
                  <a:cubicBezTo>
                    <a:pt x="1493" y="3135"/>
                    <a:pt x="1463" y="3149"/>
                    <a:pt x="1432" y="3160"/>
                  </a:cubicBezTo>
                  <a:cubicBezTo>
                    <a:pt x="1402" y="3170"/>
                    <a:pt x="1376" y="3184"/>
                    <a:pt x="1376" y="3192"/>
                  </a:cubicBezTo>
                  <a:cubicBezTo>
                    <a:pt x="1376" y="3202"/>
                    <a:pt x="1290" y="3208"/>
                    <a:pt x="1181" y="3208"/>
                  </a:cubicBezTo>
                  <a:cubicBezTo>
                    <a:pt x="1012" y="3208"/>
                    <a:pt x="978" y="3213"/>
                    <a:pt x="936" y="3240"/>
                  </a:cubicBezTo>
                  <a:cubicBezTo>
                    <a:pt x="876" y="3280"/>
                    <a:pt x="868" y="3280"/>
                    <a:pt x="845" y="323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2" name="Приморский край"/>
            <p:cNvSpPr>
              <a:spLocks/>
            </p:cNvSpPr>
            <p:nvPr/>
          </p:nvSpPr>
          <p:spPr bwMode="auto">
            <a:xfrm>
              <a:off x="14195425" y="4875378"/>
              <a:ext cx="657225" cy="1744101"/>
            </a:xfrm>
            <a:custGeom>
              <a:avLst/>
              <a:gdLst/>
              <a:ahLst/>
              <a:cxnLst>
                <a:cxn ang="0">
                  <a:pos x="277" y="2916"/>
                </a:cxn>
                <a:cxn ang="0">
                  <a:pos x="320" y="2784"/>
                </a:cxn>
                <a:cxn ang="0">
                  <a:pos x="384" y="2644"/>
                </a:cxn>
                <a:cxn ang="0">
                  <a:pos x="280" y="2459"/>
                </a:cxn>
                <a:cxn ang="0">
                  <a:pos x="88" y="2224"/>
                </a:cxn>
                <a:cxn ang="0">
                  <a:pos x="0" y="2128"/>
                </a:cxn>
                <a:cxn ang="0">
                  <a:pos x="68" y="1926"/>
                </a:cxn>
                <a:cxn ang="0">
                  <a:pos x="189" y="1889"/>
                </a:cxn>
                <a:cxn ang="0">
                  <a:pos x="384" y="1819"/>
                </a:cxn>
                <a:cxn ang="0">
                  <a:pos x="362" y="1737"/>
                </a:cxn>
                <a:cxn ang="0">
                  <a:pos x="328" y="1505"/>
                </a:cxn>
                <a:cxn ang="0">
                  <a:pos x="279" y="1251"/>
                </a:cxn>
                <a:cxn ang="0">
                  <a:pos x="253" y="1121"/>
                </a:cxn>
                <a:cxn ang="0">
                  <a:pos x="295" y="1099"/>
                </a:cxn>
                <a:cxn ang="0">
                  <a:pos x="298" y="1038"/>
                </a:cxn>
                <a:cxn ang="0">
                  <a:pos x="314" y="923"/>
                </a:cxn>
                <a:cxn ang="0">
                  <a:pos x="356" y="849"/>
                </a:cxn>
                <a:cxn ang="0">
                  <a:pos x="602" y="849"/>
                </a:cxn>
                <a:cxn ang="0">
                  <a:pos x="690" y="771"/>
                </a:cxn>
                <a:cxn ang="0">
                  <a:pos x="776" y="692"/>
                </a:cxn>
                <a:cxn ang="0">
                  <a:pos x="733" y="603"/>
                </a:cxn>
                <a:cxn ang="0">
                  <a:pos x="690" y="515"/>
                </a:cxn>
                <a:cxn ang="0">
                  <a:pos x="749" y="510"/>
                </a:cxn>
                <a:cxn ang="0">
                  <a:pos x="818" y="465"/>
                </a:cxn>
                <a:cxn ang="0">
                  <a:pos x="816" y="233"/>
                </a:cxn>
                <a:cxn ang="0">
                  <a:pos x="743" y="240"/>
                </a:cxn>
                <a:cxn ang="0">
                  <a:pos x="639" y="232"/>
                </a:cxn>
                <a:cxn ang="0">
                  <a:pos x="592" y="195"/>
                </a:cxn>
                <a:cxn ang="0">
                  <a:pos x="658" y="91"/>
                </a:cxn>
                <a:cxn ang="0">
                  <a:pos x="724" y="0"/>
                </a:cxn>
                <a:cxn ang="0">
                  <a:pos x="797" y="52"/>
                </a:cxn>
                <a:cxn ang="0">
                  <a:pos x="877" y="150"/>
                </a:cxn>
                <a:cxn ang="0">
                  <a:pos x="935" y="216"/>
                </a:cxn>
                <a:cxn ang="0">
                  <a:pos x="997" y="299"/>
                </a:cxn>
                <a:cxn ang="0">
                  <a:pos x="1040" y="497"/>
                </a:cxn>
                <a:cxn ang="0">
                  <a:pos x="1084" y="1297"/>
                </a:cxn>
                <a:cxn ang="0">
                  <a:pos x="1092" y="1961"/>
                </a:cxn>
                <a:cxn ang="0">
                  <a:pos x="989" y="2185"/>
                </a:cxn>
                <a:cxn ang="0">
                  <a:pos x="887" y="2408"/>
                </a:cxn>
                <a:cxn ang="0">
                  <a:pos x="690" y="2467"/>
                </a:cxn>
                <a:cxn ang="0">
                  <a:pos x="474" y="2544"/>
                </a:cxn>
                <a:cxn ang="0">
                  <a:pos x="445" y="2672"/>
                </a:cxn>
                <a:cxn ang="0">
                  <a:pos x="407" y="2856"/>
                </a:cxn>
                <a:cxn ang="0">
                  <a:pos x="336" y="2929"/>
                </a:cxn>
                <a:cxn ang="0">
                  <a:pos x="277" y="2916"/>
                </a:cxn>
              </a:cxnLst>
              <a:rect l="0" t="0" r="r" b="b"/>
              <a:pathLst>
                <a:path w="1092" h="2929">
                  <a:moveTo>
                    <a:pt x="277" y="2916"/>
                  </a:moveTo>
                  <a:cubicBezTo>
                    <a:pt x="263" y="2907"/>
                    <a:pt x="274" y="2872"/>
                    <a:pt x="320" y="2784"/>
                  </a:cubicBezTo>
                  <a:cubicBezTo>
                    <a:pt x="356" y="2718"/>
                    <a:pt x="384" y="2656"/>
                    <a:pt x="384" y="2644"/>
                  </a:cubicBezTo>
                  <a:cubicBezTo>
                    <a:pt x="384" y="2633"/>
                    <a:pt x="338" y="2550"/>
                    <a:pt x="280" y="2459"/>
                  </a:cubicBezTo>
                  <a:cubicBezTo>
                    <a:pt x="208" y="2342"/>
                    <a:pt x="151" y="2273"/>
                    <a:pt x="88" y="2224"/>
                  </a:cubicBezTo>
                  <a:cubicBezTo>
                    <a:pt x="40" y="2185"/>
                    <a:pt x="0" y="2142"/>
                    <a:pt x="0" y="2128"/>
                  </a:cubicBezTo>
                  <a:cubicBezTo>
                    <a:pt x="0" y="2096"/>
                    <a:pt x="48" y="1950"/>
                    <a:pt x="68" y="1926"/>
                  </a:cubicBezTo>
                  <a:cubicBezTo>
                    <a:pt x="76" y="1916"/>
                    <a:pt x="130" y="1900"/>
                    <a:pt x="189" y="1889"/>
                  </a:cubicBezTo>
                  <a:cubicBezTo>
                    <a:pt x="317" y="1868"/>
                    <a:pt x="384" y="1844"/>
                    <a:pt x="384" y="1819"/>
                  </a:cubicBezTo>
                  <a:cubicBezTo>
                    <a:pt x="384" y="1809"/>
                    <a:pt x="375" y="1772"/>
                    <a:pt x="362" y="1737"/>
                  </a:cubicBezTo>
                  <a:cubicBezTo>
                    <a:pt x="349" y="1702"/>
                    <a:pt x="335" y="1596"/>
                    <a:pt x="328" y="1505"/>
                  </a:cubicBezTo>
                  <a:cubicBezTo>
                    <a:pt x="320" y="1379"/>
                    <a:pt x="308" y="1315"/>
                    <a:pt x="279" y="1251"/>
                  </a:cubicBezTo>
                  <a:cubicBezTo>
                    <a:pt x="239" y="1161"/>
                    <a:pt x="231" y="1121"/>
                    <a:pt x="253" y="1121"/>
                  </a:cubicBezTo>
                  <a:cubicBezTo>
                    <a:pt x="261" y="1121"/>
                    <a:pt x="279" y="1112"/>
                    <a:pt x="295" y="1099"/>
                  </a:cubicBezTo>
                  <a:cubicBezTo>
                    <a:pt x="324" y="1080"/>
                    <a:pt x="324" y="1075"/>
                    <a:pt x="298" y="1038"/>
                  </a:cubicBezTo>
                  <a:cubicBezTo>
                    <a:pt x="274" y="1000"/>
                    <a:pt x="274" y="995"/>
                    <a:pt x="314" y="923"/>
                  </a:cubicBezTo>
                  <a:lnTo>
                    <a:pt x="356" y="849"/>
                  </a:lnTo>
                  <a:lnTo>
                    <a:pt x="602" y="849"/>
                  </a:lnTo>
                  <a:lnTo>
                    <a:pt x="690" y="771"/>
                  </a:lnTo>
                  <a:lnTo>
                    <a:pt x="776" y="692"/>
                  </a:lnTo>
                  <a:lnTo>
                    <a:pt x="733" y="603"/>
                  </a:lnTo>
                  <a:lnTo>
                    <a:pt x="690" y="515"/>
                  </a:lnTo>
                  <a:lnTo>
                    <a:pt x="749" y="510"/>
                  </a:lnTo>
                  <a:cubicBezTo>
                    <a:pt x="796" y="505"/>
                    <a:pt x="810" y="497"/>
                    <a:pt x="818" y="465"/>
                  </a:cubicBezTo>
                  <a:cubicBezTo>
                    <a:pt x="836" y="403"/>
                    <a:pt x="834" y="244"/>
                    <a:pt x="816" y="233"/>
                  </a:cubicBezTo>
                  <a:cubicBezTo>
                    <a:pt x="808" y="227"/>
                    <a:pt x="775" y="230"/>
                    <a:pt x="743" y="240"/>
                  </a:cubicBezTo>
                  <a:cubicBezTo>
                    <a:pt x="698" y="252"/>
                    <a:pt x="674" y="249"/>
                    <a:pt x="639" y="232"/>
                  </a:cubicBezTo>
                  <a:cubicBezTo>
                    <a:pt x="613" y="219"/>
                    <a:pt x="592" y="203"/>
                    <a:pt x="592" y="195"/>
                  </a:cubicBezTo>
                  <a:cubicBezTo>
                    <a:pt x="592" y="188"/>
                    <a:pt x="621" y="140"/>
                    <a:pt x="658" y="91"/>
                  </a:cubicBezTo>
                  <a:lnTo>
                    <a:pt x="724" y="0"/>
                  </a:lnTo>
                  <a:lnTo>
                    <a:pt x="797" y="52"/>
                  </a:lnTo>
                  <a:cubicBezTo>
                    <a:pt x="850" y="91"/>
                    <a:pt x="874" y="120"/>
                    <a:pt x="877" y="150"/>
                  </a:cubicBezTo>
                  <a:cubicBezTo>
                    <a:pt x="882" y="182"/>
                    <a:pt x="896" y="200"/>
                    <a:pt x="935" y="216"/>
                  </a:cubicBezTo>
                  <a:cubicBezTo>
                    <a:pt x="978" y="233"/>
                    <a:pt x="989" y="248"/>
                    <a:pt x="997" y="299"/>
                  </a:cubicBezTo>
                  <a:cubicBezTo>
                    <a:pt x="1004" y="332"/>
                    <a:pt x="1023" y="422"/>
                    <a:pt x="1040" y="497"/>
                  </a:cubicBezTo>
                  <a:cubicBezTo>
                    <a:pt x="1072" y="620"/>
                    <a:pt x="1076" y="691"/>
                    <a:pt x="1084" y="1297"/>
                  </a:cubicBezTo>
                  <a:lnTo>
                    <a:pt x="1092" y="1961"/>
                  </a:lnTo>
                  <a:lnTo>
                    <a:pt x="989" y="2185"/>
                  </a:lnTo>
                  <a:lnTo>
                    <a:pt x="887" y="2408"/>
                  </a:lnTo>
                  <a:lnTo>
                    <a:pt x="690" y="2467"/>
                  </a:lnTo>
                  <a:cubicBezTo>
                    <a:pt x="583" y="2500"/>
                    <a:pt x="485" y="2534"/>
                    <a:pt x="474" y="2544"/>
                  </a:cubicBezTo>
                  <a:cubicBezTo>
                    <a:pt x="461" y="2553"/>
                    <a:pt x="450" y="2609"/>
                    <a:pt x="445" y="2672"/>
                  </a:cubicBezTo>
                  <a:cubicBezTo>
                    <a:pt x="440" y="2732"/>
                    <a:pt x="423" y="2814"/>
                    <a:pt x="407" y="2856"/>
                  </a:cubicBezTo>
                  <a:cubicBezTo>
                    <a:pt x="383" y="2915"/>
                    <a:pt x="368" y="2929"/>
                    <a:pt x="336" y="2929"/>
                  </a:cubicBezTo>
                  <a:cubicBezTo>
                    <a:pt x="314" y="2928"/>
                    <a:pt x="288" y="2923"/>
                    <a:pt x="277" y="291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7" name="Республика Бурятия"/>
            <p:cNvSpPr>
              <a:spLocks/>
            </p:cNvSpPr>
            <p:nvPr/>
          </p:nvSpPr>
          <p:spPr bwMode="auto">
            <a:xfrm>
              <a:off x="9261475" y="4694297"/>
              <a:ext cx="2114550" cy="1906121"/>
            </a:xfrm>
            <a:custGeom>
              <a:avLst/>
              <a:gdLst/>
              <a:ahLst/>
              <a:cxnLst>
                <a:cxn ang="0">
                  <a:pos x="940" y="3122"/>
                </a:cxn>
                <a:cxn ang="0">
                  <a:pos x="833" y="2834"/>
                </a:cxn>
                <a:cxn ang="0">
                  <a:pos x="9" y="2539"/>
                </a:cxn>
                <a:cxn ang="0">
                  <a:pos x="174" y="2318"/>
                </a:cxn>
                <a:cxn ang="0">
                  <a:pos x="516" y="2454"/>
                </a:cxn>
                <a:cxn ang="0">
                  <a:pos x="934" y="2614"/>
                </a:cxn>
                <a:cxn ang="0">
                  <a:pos x="1076" y="2776"/>
                </a:cxn>
                <a:cxn ang="0">
                  <a:pos x="1203" y="2866"/>
                </a:cxn>
                <a:cxn ang="0">
                  <a:pos x="1396" y="2704"/>
                </a:cxn>
                <a:cxn ang="0">
                  <a:pos x="1619" y="2378"/>
                </a:cxn>
                <a:cxn ang="0">
                  <a:pos x="2003" y="1782"/>
                </a:cxn>
                <a:cxn ang="0">
                  <a:pos x="1947" y="1206"/>
                </a:cxn>
                <a:cxn ang="0">
                  <a:pos x="1849" y="784"/>
                </a:cxn>
                <a:cxn ang="0">
                  <a:pos x="1996" y="557"/>
                </a:cxn>
                <a:cxn ang="0">
                  <a:pos x="2276" y="408"/>
                </a:cxn>
                <a:cxn ang="0">
                  <a:pos x="2467" y="387"/>
                </a:cxn>
                <a:cxn ang="0">
                  <a:pos x="2702" y="426"/>
                </a:cxn>
                <a:cxn ang="0">
                  <a:pos x="2958" y="206"/>
                </a:cxn>
                <a:cxn ang="0">
                  <a:pos x="3092" y="94"/>
                </a:cxn>
                <a:cxn ang="0">
                  <a:pos x="3344" y="658"/>
                </a:cxn>
                <a:cxn ang="0">
                  <a:pos x="3556" y="826"/>
                </a:cxn>
                <a:cxn ang="0">
                  <a:pos x="3235" y="1218"/>
                </a:cxn>
                <a:cxn ang="0">
                  <a:pos x="3201" y="1562"/>
                </a:cxn>
                <a:cxn ang="0">
                  <a:pos x="2985" y="1946"/>
                </a:cxn>
                <a:cxn ang="0">
                  <a:pos x="2788" y="2186"/>
                </a:cxn>
                <a:cxn ang="0">
                  <a:pos x="2592" y="2363"/>
                </a:cxn>
                <a:cxn ang="0">
                  <a:pos x="2358" y="2451"/>
                </a:cxn>
                <a:cxn ang="0">
                  <a:pos x="2230" y="2592"/>
                </a:cxn>
                <a:cxn ang="0">
                  <a:pos x="2238" y="2824"/>
                </a:cxn>
                <a:cxn ang="0">
                  <a:pos x="2240" y="2891"/>
                </a:cxn>
                <a:cxn ang="0">
                  <a:pos x="1984" y="3024"/>
                </a:cxn>
                <a:cxn ang="0">
                  <a:pos x="1553" y="3019"/>
                </a:cxn>
                <a:cxn ang="0">
                  <a:pos x="1267" y="3194"/>
                </a:cxn>
              </a:cxnLst>
              <a:rect l="0" t="0" r="r" b="b"/>
              <a:pathLst>
                <a:path w="3556" h="3194">
                  <a:moveTo>
                    <a:pt x="1084" y="3157"/>
                  </a:moveTo>
                  <a:lnTo>
                    <a:pt x="940" y="3122"/>
                  </a:lnTo>
                  <a:lnTo>
                    <a:pt x="891" y="2981"/>
                  </a:lnTo>
                  <a:cubicBezTo>
                    <a:pt x="862" y="2904"/>
                    <a:pt x="836" y="2838"/>
                    <a:pt x="833" y="2834"/>
                  </a:cubicBezTo>
                  <a:cubicBezTo>
                    <a:pt x="820" y="2822"/>
                    <a:pt x="161" y="2680"/>
                    <a:pt x="104" y="2677"/>
                  </a:cubicBezTo>
                  <a:cubicBezTo>
                    <a:pt x="28" y="2672"/>
                    <a:pt x="0" y="2629"/>
                    <a:pt x="9" y="2539"/>
                  </a:cubicBezTo>
                  <a:cubicBezTo>
                    <a:pt x="16" y="2490"/>
                    <a:pt x="28" y="2459"/>
                    <a:pt x="56" y="2440"/>
                  </a:cubicBezTo>
                  <a:cubicBezTo>
                    <a:pt x="99" y="2406"/>
                    <a:pt x="96" y="2410"/>
                    <a:pt x="174" y="2318"/>
                  </a:cubicBezTo>
                  <a:cubicBezTo>
                    <a:pt x="246" y="2235"/>
                    <a:pt x="296" y="2232"/>
                    <a:pt x="308" y="2307"/>
                  </a:cubicBezTo>
                  <a:cubicBezTo>
                    <a:pt x="316" y="2350"/>
                    <a:pt x="336" y="2365"/>
                    <a:pt x="516" y="2454"/>
                  </a:cubicBezTo>
                  <a:cubicBezTo>
                    <a:pt x="654" y="2522"/>
                    <a:pt x="736" y="2554"/>
                    <a:pt x="779" y="2554"/>
                  </a:cubicBezTo>
                  <a:cubicBezTo>
                    <a:pt x="824" y="2554"/>
                    <a:pt x="870" y="2573"/>
                    <a:pt x="934" y="2614"/>
                  </a:cubicBezTo>
                  <a:cubicBezTo>
                    <a:pt x="1017" y="2667"/>
                    <a:pt x="1027" y="2680"/>
                    <a:pt x="1024" y="2723"/>
                  </a:cubicBezTo>
                  <a:cubicBezTo>
                    <a:pt x="1020" y="2766"/>
                    <a:pt x="1025" y="2771"/>
                    <a:pt x="1076" y="2776"/>
                  </a:cubicBezTo>
                  <a:cubicBezTo>
                    <a:pt x="1113" y="2779"/>
                    <a:pt x="1144" y="2794"/>
                    <a:pt x="1168" y="2822"/>
                  </a:cubicBezTo>
                  <a:lnTo>
                    <a:pt x="1203" y="2866"/>
                  </a:lnTo>
                  <a:lnTo>
                    <a:pt x="1276" y="2829"/>
                  </a:lnTo>
                  <a:cubicBezTo>
                    <a:pt x="1369" y="2782"/>
                    <a:pt x="1396" y="2754"/>
                    <a:pt x="1396" y="2704"/>
                  </a:cubicBezTo>
                  <a:cubicBezTo>
                    <a:pt x="1396" y="2677"/>
                    <a:pt x="1430" y="2626"/>
                    <a:pt x="1499" y="2549"/>
                  </a:cubicBezTo>
                  <a:cubicBezTo>
                    <a:pt x="1555" y="2486"/>
                    <a:pt x="1609" y="2408"/>
                    <a:pt x="1619" y="2378"/>
                  </a:cubicBezTo>
                  <a:cubicBezTo>
                    <a:pt x="1635" y="2330"/>
                    <a:pt x="1758" y="2176"/>
                    <a:pt x="1958" y="1958"/>
                  </a:cubicBezTo>
                  <a:cubicBezTo>
                    <a:pt x="1976" y="1939"/>
                    <a:pt x="1992" y="1877"/>
                    <a:pt x="2003" y="1782"/>
                  </a:cubicBezTo>
                  <a:cubicBezTo>
                    <a:pt x="2040" y="1462"/>
                    <a:pt x="2041" y="1424"/>
                    <a:pt x="2016" y="1384"/>
                  </a:cubicBezTo>
                  <a:cubicBezTo>
                    <a:pt x="2003" y="1363"/>
                    <a:pt x="1971" y="1283"/>
                    <a:pt x="1947" y="1206"/>
                  </a:cubicBezTo>
                  <a:cubicBezTo>
                    <a:pt x="1902" y="1067"/>
                    <a:pt x="1902" y="1066"/>
                    <a:pt x="1928" y="970"/>
                  </a:cubicBezTo>
                  <a:cubicBezTo>
                    <a:pt x="1956" y="862"/>
                    <a:pt x="1963" y="877"/>
                    <a:pt x="1849" y="784"/>
                  </a:cubicBezTo>
                  <a:cubicBezTo>
                    <a:pt x="1795" y="741"/>
                    <a:pt x="1817" y="690"/>
                    <a:pt x="1910" y="642"/>
                  </a:cubicBezTo>
                  <a:cubicBezTo>
                    <a:pt x="1966" y="613"/>
                    <a:pt x="1988" y="592"/>
                    <a:pt x="1996" y="557"/>
                  </a:cubicBezTo>
                  <a:cubicBezTo>
                    <a:pt x="2006" y="514"/>
                    <a:pt x="2011" y="510"/>
                    <a:pt x="2121" y="501"/>
                  </a:cubicBezTo>
                  <a:cubicBezTo>
                    <a:pt x="2240" y="491"/>
                    <a:pt x="2276" y="469"/>
                    <a:pt x="2276" y="408"/>
                  </a:cubicBezTo>
                  <a:cubicBezTo>
                    <a:pt x="2276" y="374"/>
                    <a:pt x="2292" y="373"/>
                    <a:pt x="2377" y="395"/>
                  </a:cubicBezTo>
                  <a:cubicBezTo>
                    <a:pt x="2428" y="410"/>
                    <a:pt x="2444" y="408"/>
                    <a:pt x="2467" y="387"/>
                  </a:cubicBezTo>
                  <a:cubicBezTo>
                    <a:pt x="2505" y="354"/>
                    <a:pt x="2524" y="357"/>
                    <a:pt x="2545" y="403"/>
                  </a:cubicBezTo>
                  <a:cubicBezTo>
                    <a:pt x="2566" y="448"/>
                    <a:pt x="2568" y="448"/>
                    <a:pt x="2702" y="426"/>
                  </a:cubicBezTo>
                  <a:cubicBezTo>
                    <a:pt x="2784" y="411"/>
                    <a:pt x="2817" y="395"/>
                    <a:pt x="2875" y="344"/>
                  </a:cubicBezTo>
                  <a:cubicBezTo>
                    <a:pt x="2934" y="293"/>
                    <a:pt x="2948" y="269"/>
                    <a:pt x="2958" y="206"/>
                  </a:cubicBezTo>
                  <a:cubicBezTo>
                    <a:pt x="2966" y="149"/>
                    <a:pt x="2982" y="118"/>
                    <a:pt x="3027" y="78"/>
                  </a:cubicBezTo>
                  <a:cubicBezTo>
                    <a:pt x="3112" y="0"/>
                    <a:pt x="3158" y="11"/>
                    <a:pt x="3092" y="94"/>
                  </a:cubicBezTo>
                  <a:cubicBezTo>
                    <a:pt x="3046" y="155"/>
                    <a:pt x="3052" y="219"/>
                    <a:pt x="3121" y="350"/>
                  </a:cubicBezTo>
                  <a:cubicBezTo>
                    <a:pt x="3228" y="557"/>
                    <a:pt x="3294" y="646"/>
                    <a:pt x="3344" y="658"/>
                  </a:cubicBezTo>
                  <a:cubicBezTo>
                    <a:pt x="3368" y="662"/>
                    <a:pt x="3427" y="690"/>
                    <a:pt x="3473" y="715"/>
                  </a:cubicBezTo>
                  <a:cubicBezTo>
                    <a:pt x="3552" y="760"/>
                    <a:pt x="3556" y="768"/>
                    <a:pt x="3556" y="826"/>
                  </a:cubicBezTo>
                  <a:cubicBezTo>
                    <a:pt x="3556" y="878"/>
                    <a:pt x="3550" y="890"/>
                    <a:pt x="3508" y="907"/>
                  </a:cubicBezTo>
                  <a:cubicBezTo>
                    <a:pt x="3452" y="930"/>
                    <a:pt x="3360" y="1035"/>
                    <a:pt x="3235" y="1218"/>
                  </a:cubicBezTo>
                  <a:cubicBezTo>
                    <a:pt x="3187" y="1286"/>
                    <a:pt x="3140" y="1355"/>
                    <a:pt x="3129" y="1370"/>
                  </a:cubicBezTo>
                  <a:cubicBezTo>
                    <a:pt x="3096" y="1414"/>
                    <a:pt x="3140" y="1534"/>
                    <a:pt x="3201" y="1562"/>
                  </a:cubicBezTo>
                  <a:cubicBezTo>
                    <a:pt x="3291" y="1602"/>
                    <a:pt x="3283" y="1662"/>
                    <a:pt x="3166" y="1802"/>
                  </a:cubicBezTo>
                  <a:cubicBezTo>
                    <a:pt x="3118" y="1861"/>
                    <a:pt x="3059" y="1907"/>
                    <a:pt x="2985" y="1946"/>
                  </a:cubicBezTo>
                  <a:cubicBezTo>
                    <a:pt x="2884" y="1998"/>
                    <a:pt x="2876" y="2008"/>
                    <a:pt x="2864" y="2069"/>
                  </a:cubicBezTo>
                  <a:cubicBezTo>
                    <a:pt x="2854" y="2118"/>
                    <a:pt x="2835" y="2147"/>
                    <a:pt x="2788" y="2186"/>
                  </a:cubicBezTo>
                  <a:cubicBezTo>
                    <a:pt x="2753" y="2213"/>
                    <a:pt x="2710" y="2266"/>
                    <a:pt x="2692" y="2299"/>
                  </a:cubicBezTo>
                  <a:cubicBezTo>
                    <a:pt x="2662" y="2358"/>
                    <a:pt x="2656" y="2363"/>
                    <a:pt x="2592" y="2363"/>
                  </a:cubicBezTo>
                  <a:cubicBezTo>
                    <a:pt x="2540" y="2363"/>
                    <a:pt x="2507" y="2374"/>
                    <a:pt x="2456" y="2411"/>
                  </a:cubicBezTo>
                  <a:cubicBezTo>
                    <a:pt x="2412" y="2445"/>
                    <a:pt x="2379" y="2458"/>
                    <a:pt x="2358" y="2451"/>
                  </a:cubicBezTo>
                  <a:cubicBezTo>
                    <a:pt x="2316" y="2438"/>
                    <a:pt x="2212" y="2490"/>
                    <a:pt x="2212" y="2525"/>
                  </a:cubicBezTo>
                  <a:cubicBezTo>
                    <a:pt x="2212" y="2541"/>
                    <a:pt x="2220" y="2571"/>
                    <a:pt x="2230" y="2592"/>
                  </a:cubicBezTo>
                  <a:cubicBezTo>
                    <a:pt x="2246" y="2626"/>
                    <a:pt x="2243" y="2640"/>
                    <a:pt x="2214" y="2680"/>
                  </a:cubicBezTo>
                  <a:cubicBezTo>
                    <a:pt x="2164" y="2750"/>
                    <a:pt x="2171" y="2789"/>
                    <a:pt x="2238" y="2824"/>
                  </a:cubicBezTo>
                  <a:lnTo>
                    <a:pt x="2296" y="2853"/>
                  </a:lnTo>
                  <a:lnTo>
                    <a:pt x="2240" y="2891"/>
                  </a:lnTo>
                  <a:cubicBezTo>
                    <a:pt x="2198" y="2920"/>
                    <a:pt x="2180" y="2944"/>
                    <a:pt x="2174" y="2990"/>
                  </a:cubicBezTo>
                  <a:cubicBezTo>
                    <a:pt x="2163" y="3061"/>
                    <a:pt x="2153" y="3062"/>
                    <a:pt x="1984" y="3024"/>
                  </a:cubicBezTo>
                  <a:cubicBezTo>
                    <a:pt x="1897" y="3005"/>
                    <a:pt x="1830" y="3002"/>
                    <a:pt x="1712" y="3008"/>
                  </a:cubicBezTo>
                  <a:lnTo>
                    <a:pt x="1553" y="3019"/>
                  </a:lnTo>
                  <a:lnTo>
                    <a:pt x="1428" y="3107"/>
                  </a:lnTo>
                  <a:cubicBezTo>
                    <a:pt x="1355" y="3158"/>
                    <a:pt x="1288" y="3194"/>
                    <a:pt x="1267" y="3194"/>
                  </a:cubicBezTo>
                  <a:cubicBezTo>
                    <a:pt x="1246" y="3192"/>
                    <a:pt x="1164" y="3176"/>
                    <a:pt x="1084" y="3157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8" name="Республика Саха (Якутия)"/>
            <p:cNvSpPr>
              <a:spLocks/>
            </p:cNvSpPr>
            <p:nvPr/>
          </p:nvSpPr>
          <p:spPr bwMode="auto">
            <a:xfrm>
              <a:off x="9404349" y="-147250"/>
              <a:ext cx="3943350" cy="4727180"/>
            </a:xfrm>
            <a:custGeom>
              <a:avLst/>
              <a:gdLst/>
              <a:ahLst/>
              <a:cxnLst>
                <a:cxn ang="0">
                  <a:pos x="3029" y="7176"/>
                </a:cxn>
                <a:cxn ang="0">
                  <a:pos x="2683" y="7111"/>
                </a:cxn>
                <a:cxn ang="0">
                  <a:pos x="2322" y="7042"/>
                </a:cxn>
                <a:cxn ang="0">
                  <a:pos x="2064" y="7651"/>
                </a:cxn>
                <a:cxn ang="0">
                  <a:pos x="1586" y="7811"/>
                </a:cxn>
                <a:cxn ang="0">
                  <a:pos x="1453" y="7397"/>
                </a:cxn>
                <a:cxn ang="0">
                  <a:pos x="1298" y="6989"/>
                </a:cxn>
                <a:cxn ang="0">
                  <a:pos x="1197" y="6683"/>
                </a:cxn>
                <a:cxn ang="0">
                  <a:pos x="898" y="6317"/>
                </a:cxn>
                <a:cxn ang="0">
                  <a:pos x="579" y="6083"/>
                </a:cxn>
                <a:cxn ang="0">
                  <a:pos x="387" y="5855"/>
                </a:cxn>
                <a:cxn ang="0">
                  <a:pos x="259" y="5410"/>
                </a:cxn>
                <a:cxn ang="0">
                  <a:pos x="280" y="5066"/>
                </a:cxn>
                <a:cxn ang="0">
                  <a:pos x="82" y="4383"/>
                </a:cxn>
                <a:cxn ang="0">
                  <a:pos x="245" y="4123"/>
                </a:cxn>
                <a:cxn ang="0">
                  <a:pos x="509" y="3603"/>
                </a:cxn>
                <a:cxn ang="0">
                  <a:pos x="187" y="2779"/>
                </a:cxn>
                <a:cxn ang="0">
                  <a:pos x="339" y="2568"/>
                </a:cxn>
                <a:cxn ang="0">
                  <a:pos x="867" y="2415"/>
                </a:cxn>
                <a:cxn ang="0">
                  <a:pos x="1455" y="2354"/>
                </a:cxn>
                <a:cxn ang="0">
                  <a:pos x="1594" y="2005"/>
                </a:cxn>
                <a:cxn ang="0">
                  <a:pos x="2021" y="2059"/>
                </a:cxn>
                <a:cxn ang="0">
                  <a:pos x="2207" y="2368"/>
                </a:cxn>
                <a:cxn ang="0">
                  <a:pos x="2691" y="2163"/>
                </a:cxn>
                <a:cxn ang="0">
                  <a:pos x="3019" y="2051"/>
                </a:cxn>
                <a:cxn ang="0">
                  <a:pos x="3339" y="1859"/>
                </a:cxn>
                <a:cxn ang="0">
                  <a:pos x="3363" y="1573"/>
                </a:cxn>
                <a:cxn ang="0">
                  <a:pos x="3931" y="815"/>
                </a:cxn>
                <a:cxn ang="0">
                  <a:pos x="4167" y="891"/>
                </a:cxn>
                <a:cxn ang="0">
                  <a:pos x="5027" y="221"/>
                </a:cxn>
                <a:cxn ang="0">
                  <a:pos x="5503" y="165"/>
                </a:cxn>
                <a:cxn ang="0">
                  <a:pos x="5821" y="63"/>
                </a:cxn>
                <a:cxn ang="0">
                  <a:pos x="6195" y="277"/>
                </a:cxn>
                <a:cxn ang="0">
                  <a:pos x="6035" y="701"/>
                </a:cxn>
                <a:cxn ang="0">
                  <a:pos x="6344" y="976"/>
                </a:cxn>
                <a:cxn ang="0">
                  <a:pos x="6624" y="1162"/>
                </a:cxn>
                <a:cxn ang="0">
                  <a:pos x="6467" y="1383"/>
                </a:cxn>
                <a:cxn ang="0">
                  <a:pos x="6269" y="1669"/>
                </a:cxn>
                <a:cxn ang="0">
                  <a:pos x="6395" y="1992"/>
                </a:cxn>
                <a:cxn ang="0">
                  <a:pos x="6498" y="2367"/>
                </a:cxn>
                <a:cxn ang="0">
                  <a:pos x="6227" y="2632"/>
                </a:cxn>
                <a:cxn ang="0">
                  <a:pos x="6223" y="2893"/>
                </a:cxn>
                <a:cxn ang="0">
                  <a:pos x="6023" y="3112"/>
                </a:cxn>
                <a:cxn ang="0">
                  <a:pos x="6341" y="3754"/>
                </a:cxn>
                <a:cxn ang="0">
                  <a:pos x="5893" y="4122"/>
                </a:cxn>
                <a:cxn ang="0">
                  <a:pos x="5789" y="4397"/>
                </a:cxn>
                <a:cxn ang="0">
                  <a:pos x="5760" y="4661"/>
                </a:cxn>
                <a:cxn ang="0">
                  <a:pos x="5994" y="5256"/>
                </a:cxn>
                <a:cxn ang="0">
                  <a:pos x="5840" y="5536"/>
                </a:cxn>
                <a:cxn ang="0">
                  <a:pos x="5592" y="5843"/>
                </a:cxn>
                <a:cxn ang="0">
                  <a:pos x="5413" y="6407"/>
                </a:cxn>
                <a:cxn ang="0">
                  <a:pos x="5490" y="6725"/>
                </a:cxn>
                <a:cxn ang="0">
                  <a:pos x="5696" y="6947"/>
                </a:cxn>
                <a:cxn ang="0">
                  <a:pos x="5515" y="7445"/>
                </a:cxn>
                <a:cxn ang="0">
                  <a:pos x="4925" y="7760"/>
                </a:cxn>
                <a:cxn ang="0">
                  <a:pos x="4450" y="7730"/>
                </a:cxn>
                <a:cxn ang="0">
                  <a:pos x="3731" y="7853"/>
                </a:cxn>
              </a:cxnLst>
              <a:rect l="0" t="0" r="r" b="b"/>
              <a:pathLst>
                <a:path w="6624" h="7927">
                  <a:moveTo>
                    <a:pt x="3507" y="7845"/>
                  </a:moveTo>
                  <a:cubicBezTo>
                    <a:pt x="3395" y="7760"/>
                    <a:pt x="3384" y="7744"/>
                    <a:pt x="3333" y="7607"/>
                  </a:cubicBezTo>
                  <a:cubicBezTo>
                    <a:pt x="3303" y="7530"/>
                    <a:pt x="3245" y="7447"/>
                    <a:pt x="3029" y="7176"/>
                  </a:cubicBezTo>
                  <a:lnTo>
                    <a:pt x="2986" y="7122"/>
                  </a:lnTo>
                  <a:lnTo>
                    <a:pt x="2784" y="7208"/>
                  </a:lnTo>
                  <a:lnTo>
                    <a:pt x="2683" y="7111"/>
                  </a:lnTo>
                  <a:lnTo>
                    <a:pt x="2581" y="7013"/>
                  </a:lnTo>
                  <a:lnTo>
                    <a:pt x="2464" y="7023"/>
                  </a:lnTo>
                  <a:cubicBezTo>
                    <a:pt x="2400" y="7029"/>
                    <a:pt x="2336" y="7037"/>
                    <a:pt x="2322" y="7042"/>
                  </a:cubicBezTo>
                  <a:cubicBezTo>
                    <a:pt x="2309" y="7045"/>
                    <a:pt x="2256" y="7133"/>
                    <a:pt x="2207" y="7235"/>
                  </a:cubicBezTo>
                  <a:cubicBezTo>
                    <a:pt x="2138" y="7378"/>
                    <a:pt x="2112" y="7448"/>
                    <a:pt x="2106" y="7523"/>
                  </a:cubicBezTo>
                  <a:cubicBezTo>
                    <a:pt x="2098" y="7592"/>
                    <a:pt x="2085" y="7632"/>
                    <a:pt x="2064" y="7651"/>
                  </a:cubicBezTo>
                  <a:cubicBezTo>
                    <a:pt x="2034" y="7679"/>
                    <a:pt x="2031" y="7677"/>
                    <a:pt x="1989" y="7624"/>
                  </a:cubicBezTo>
                  <a:cubicBezTo>
                    <a:pt x="1959" y="7587"/>
                    <a:pt x="1936" y="7573"/>
                    <a:pt x="1919" y="7581"/>
                  </a:cubicBezTo>
                  <a:cubicBezTo>
                    <a:pt x="1869" y="7599"/>
                    <a:pt x="1643" y="7755"/>
                    <a:pt x="1586" y="7811"/>
                  </a:cubicBezTo>
                  <a:lnTo>
                    <a:pt x="1528" y="7866"/>
                  </a:lnTo>
                  <a:lnTo>
                    <a:pt x="1479" y="7823"/>
                  </a:lnTo>
                  <a:cubicBezTo>
                    <a:pt x="1418" y="7773"/>
                    <a:pt x="1416" y="7760"/>
                    <a:pt x="1453" y="7397"/>
                  </a:cubicBezTo>
                  <a:cubicBezTo>
                    <a:pt x="1467" y="7256"/>
                    <a:pt x="1474" y="7131"/>
                    <a:pt x="1471" y="7120"/>
                  </a:cubicBezTo>
                  <a:cubicBezTo>
                    <a:pt x="1466" y="7109"/>
                    <a:pt x="1439" y="7095"/>
                    <a:pt x="1411" y="7088"/>
                  </a:cubicBezTo>
                  <a:cubicBezTo>
                    <a:pt x="1376" y="7080"/>
                    <a:pt x="1344" y="7051"/>
                    <a:pt x="1298" y="6989"/>
                  </a:cubicBezTo>
                  <a:cubicBezTo>
                    <a:pt x="1240" y="6911"/>
                    <a:pt x="1234" y="6893"/>
                    <a:pt x="1242" y="6839"/>
                  </a:cubicBezTo>
                  <a:cubicBezTo>
                    <a:pt x="1247" y="6807"/>
                    <a:pt x="1256" y="6767"/>
                    <a:pt x="1261" y="6754"/>
                  </a:cubicBezTo>
                  <a:cubicBezTo>
                    <a:pt x="1267" y="6736"/>
                    <a:pt x="1250" y="6715"/>
                    <a:pt x="1197" y="6683"/>
                  </a:cubicBezTo>
                  <a:cubicBezTo>
                    <a:pt x="1152" y="6656"/>
                    <a:pt x="1125" y="6627"/>
                    <a:pt x="1123" y="6610"/>
                  </a:cubicBezTo>
                  <a:cubicBezTo>
                    <a:pt x="1123" y="6576"/>
                    <a:pt x="1063" y="6464"/>
                    <a:pt x="1000" y="6379"/>
                  </a:cubicBezTo>
                  <a:cubicBezTo>
                    <a:pt x="973" y="6341"/>
                    <a:pt x="944" y="6325"/>
                    <a:pt x="898" y="6317"/>
                  </a:cubicBezTo>
                  <a:cubicBezTo>
                    <a:pt x="839" y="6307"/>
                    <a:pt x="835" y="6306"/>
                    <a:pt x="861" y="6279"/>
                  </a:cubicBezTo>
                  <a:cubicBezTo>
                    <a:pt x="882" y="6255"/>
                    <a:pt x="883" y="6240"/>
                    <a:pt x="869" y="6195"/>
                  </a:cubicBezTo>
                  <a:cubicBezTo>
                    <a:pt x="835" y="6096"/>
                    <a:pt x="818" y="6090"/>
                    <a:pt x="579" y="6083"/>
                  </a:cubicBezTo>
                  <a:lnTo>
                    <a:pt x="363" y="6080"/>
                  </a:lnTo>
                  <a:lnTo>
                    <a:pt x="359" y="6003"/>
                  </a:lnTo>
                  <a:cubicBezTo>
                    <a:pt x="355" y="5954"/>
                    <a:pt x="365" y="5904"/>
                    <a:pt x="387" y="5855"/>
                  </a:cubicBezTo>
                  <a:cubicBezTo>
                    <a:pt x="405" y="5813"/>
                    <a:pt x="419" y="5765"/>
                    <a:pt x="419" y="5749"/>
                  </a:cubicBezTo>
                  <a:cubicBezTo>
                    <a:pt x="419" y="5731"/>
                    <a:pt x="386" y="5671"/>
                    <a:pt x="346" y="5615"/>
                  </a:cubicBezTo>
                  <a:cubicBezTo>
                    <a:pt x="287" y="5531"/>
                    <a:pt x="271" y="5493"/>
                    <a:pt x="259" y="5410"/>
                  </a:cubicBezTo>
                  <a:cubicBezTo>
                    <a:pt x="242" y="5293"/>
                    <a:pt x="231" y="5256"/>
                    <a:pt x="210" y="5256"/>
                  </a:cubicBezTo>
                  <a:cubicBezTo>
                    <a:pt x="173" y="5256"/>
                    <a:pt x="181" y="5205"/>
                    <a:pt x="229" y="5139"/>
                  </a:cubicBezTo>
                  <a:lnTo>
                    <a:pt x="280" y="5066"/>
                  </a:lnTo>
                  <a:lnTo>
                    <a:pt x="221" y="4765"/>
                  </a:lnTo>
                  <a:lnTo>
                    <a:pt x="163" y="4464"/>
                  </a:lnTo>
                  <a:lnTo>
                    <a:pt x="82" y="4383"/>
                  </a:lnTo>
                  <a:lnTo>
                    <a:pt x="0" y="4299"/>
                  </a:lnTo>
                  <a:lnTo>
                    <a:pt x="91" y="4208"/>
                  </a:lnTo>
                  <a:cubicBezTo>
                    <a:pt x="178" y="4122"/>
                    <a:pt x="187" y="4117"/>
                    <a:pt x="245" y="4123"/>
                  </a:cubicBezTo>
                  <a:cubicBezTo>
                    <a:pt x="330" y="4136"/>
                    <a:pt x="347" y="4107"/>
                    <a:pt x="370" y="3928"/>
                  </a:cubicBezTo>
                  <a:cubicBezTo>
                    <a:pt x="381" y="3843"/>
                    <a:pt x="394" y="3763"/>
                    <a:pt x="399" y="3747"/>
                  </a:cubicBezTo>
                  <a:cubicBezTo>
                    <a:pt x="402" y="3731"/>
                    <a:pt x="453" y="3666"/>
                    <a:pt x="509" y="3603"/>
                  </a:cubicBezTo>
                  <a:cubicBezTo>
                    <a:pt x="565" y="3539"/>
                    <a:pt x="611" y="3475"/>
                    <a:pt x="611" y="3461"/>
                  </a:cubicBezTo>
                  <a:cubicBezTo>
                    <a:pt x="611" y="3416"/>
                    <a:pt x="365" y="3059"/>
                    <a:pt x="291" y="2995"/>
                  </a:cubicBezTo>
                  <a:cubicBezTo>
                    <a:pt x="226" y="2939"/>
                    <a:pt x="219" y="2927"/>
                    <a:pt x="187" y="2779"/>
                  </a:cubicBezTo>
                  <a:cubicBezTo>
                    <a:pt x="168" y="2695"/>
                    <a:pt x="155" y="2613"/>
                    <a:pt x="159" y="2600"/>
                  </a:cubicBezTo>
                  <a:cubicBezTo>
                    <a:pt x="165" y="2575"/>
                    <a:pt x="263" y="2504"/>
                    <a:pt x="291" y="2504"/>
                  </a:cubicBezTo>
                  <a:cubicBezTo>
                    <a:pt x="299" y="2504"/>
                    <a:pt x="322" y="2533"/>
                    <a:pt x="339" y="2568"/>
                  </a:cubicBezTo>
                  <a:cubicBezTo>
                    <a:pt x="383" y="2653"/>
                    <a:pt x="419" y="2651"/>
                    <a:pt x="464" y="2560"/>
                  </a:cubicBezTo>
                  <a:cubicBezTo>
                    <a:pt x="507" y="2471"/>
                    <a:pt x="541" y="2450"/>
                    <a:pt x="706" y="2408"/>
                  </a:cubicBezTo>
                  <a:cubicBezTo>
                    <a:pt x="840" y="2376"/>
                    <a:pt x="867" y="2376"/>
                    <a:pt x="867" y="2415"/>
                  </a:cubicBezTo>
                  <a:cubicBezTo>
                    <a:pt x="867" y="2448"/>
                    <a:pt x="962" y="2520"/>
                    <a:pt x="1005" y="2520"/>
                  </a:cubicBezTo>
                  <a:cubicBezTo>
                    <a:pt x="1026" y="2520"/>
                    <a:pt x="1128" y="2485"/>
                    <a:pt x="1232" y="2442"/>
                  </a:cubicBezTo>
                  <a:cubicBezTo>
                    <a:pt x="1335" y="2399"/>
                    <a:pt x="1435" y="2359"/>
                    <a:pt x="1455" y="2354"/>
                  </a:cubicBezTo>
                  <a:cubicBezTo>
                    <a:pt x="1507" y="2336"/>
                    <a:pt x="1511" y="2303"/>
                    <a:pt x="1467" y="2205"/>
                  </a:cubicBezTo>
                  <a:cubicBezTo>
                    <a:pt x="1421" y="2103"/>
                    <a:pt x="1419" y="2074"/>
                    <a:pt x="1450" y="2031"/>
                  </a:cubicBezTo>
                  <a:cubicBezTo>
                    <a:pt x="1469" y="2005"/>
                    <a:pt x="1490" y="2002"/>
                    <a:pt x="1594" y="2005"/>
                  </a:cubicBezTo>
                  <a:cubicBezTo>
                    <a:pt x="1711" y="2010"/>
                    <a:pt x="1719" y="2008"/>
                    <a:pt x="1773" y="1960"/>
                  </a:cubicBezTo>
                  <a:cubicBezTo>
                    <a:pt x="1803" y="1935"/>
                    <a:pt x="1835" y="1912"/>
                    <a:pt x="1842" y="1912"/>
                  </a:cubicBezTo>
                  <a:cubicBezTo>
                    <a:pt x="1850" y="1912"/>
                    <a:pt x="1930" y="1978"/>
                    <a:pt x="2021" y="2059"/>
                  </a:cubicBezTo>
                  <a:cubicBezTo>
                    <a:pt x="2147" y="2175"/>
                    <a:pt x="2178" y="2208"/>
                    <a:pt x="2154" y="2213"/>
                  </a:cubicBezTo>
                  <a:cubicBezTo>
                    <a:pt x="2120" y="2219"/>
                    <a:pt x="2083" y="2245"/>
                    <a:pt x="2083" y="2264"/>
                  </a:cubicBezTo>
                  <a:cubicBezTo>
                    <a:pt x="2083" y="2271"/>
                    <a:pt x="2139" y="2317"/>
                    <a:pt x="2207" y="2368"/>
                  </a:cubicBezTo>
                  <a:cubicBezTo>
                    <a:pt x="2315" y="2450"/>
                    <a:pt x="2359" y="2471"/>
                    <a:pt x="2546" y="2531"/>
                  </a:cubicBezTo>
                  <a:cubicBezTo>
                    <a:pt x="2832" y="2623"/>
                    <a:pt x="2834" y="2621"/>
                    <a:pt x="2751" y="2371"/>
                  </a:cubicBezTo>
                  <a:cubicBezTo>
                    <a:pt x="2719" y="2272"/>
                    <a:pt x="2691" y="2178"/>
                    <a:pt x="2691" y="2163"/>
                  </a:cubicBezTo>
                  <a:cubicBezTo>
                    <a:pt x="2691" y="2141"/>
                    <a:pt x="2712" y="2138"/>
                    <a:pt x="2840" y="2141"/>
                  </a:cubicBezTo>
                  <a:lnTo>
                    <a:pt x="2987" y="2144"/>
                  </a:lnTo>
                  <a:lnTo>
                    <a:pt x="3019" y="2051"/>
                  </a:lnTo>
                  <a:cubicBezTo>
                    <a:pt x="3037" y="2002"/>
                    <a:pt x="3061" y="1957"/>
                    <a:pt x="3074" y="1952"/>
                  </a:cubicBezTo>
                  <a:cubicBezTo>
                    <a:pt x="3087" y="1947"/>
                    <a:pt x="3141" y="1938"/>
                    <a:pt x="3194" y="1933"/>
                  </a:cubicBezTo>
                  <a:cubicBezTo>
                    <a:pt x="3320" y="1920"/>
                    <a:pt x="3351" y="1904"/>
                    <a:pt x="3339" y="1859"/>
                  </a:cubicBezTo>
                  <a:cubicBezTo>
                    <a:pt x="3331" y="1832"/>
                    <a:pt x="3347" y="1808"/>
                    <a:pt x="3403" y="1754"/>
                  </a:cubicBezTo>
                  <a:cubicBezTo>
                    <a:pt x="3443" y="1715"/>
                    <a:pt x="3475" y="1679"/>
                    <a:pt x="3475" y="1671"/>
                  </a:cubicBezTo>
                  <a:cubicBezTo>
                    <a:pt x="3475" y="1663"/>
                    <a:pt x="3426" y="1618"/>
                    <a:pt x="3363" y="1573"/>
                  </a:cubicBezTo>
                  <a:cubicBezTo>
                    <a:pt x="3248" y="1490"/>
                    <a:pt x="3242" y="1480"/>
                    <a:pt x="3231" y="1347"/>
                  </a:cubicBezTo>
                  <a:cubicBezTo>
                    <a:pt x="3223" y="1258"/>
                    <a:pt x="3229" y="1248"/>
                    <a:pt x="3360" y="1175"/>
                  </a:cubicBezTo>
                  <a:cubicBezTo>
                    <a:pt x="3648" y="1011"/>
                    <a:pt x="3835" y="895"/>
                    <a:pt x="3931" y="815"/>
                  </a:cubicBezTo>
                  <a:cubicBezTo>
                    <a:pt x="4029" y="735"/>
                    <a:pt x="4047" y="727"/>
                    <a:pt x="4106" y="731"/>
                  </a:cubicBezTo>
                  <a:cubicBezTo>
                    <a:pt x="4176" y="736"/>
                    <a:pt x="4175" y="733"/>
                    <a:pt x="4152" y="842"/>
                  </a:cubicBezTo>
                  <a:cubicBezTo>
                    <a:pt x="4147" y="867"/>
                    <a:pt x="4152" y="887"/>
                    <a:pt x="4167" y="891"/>
                  </a:cubicBezTo>
                  <a:cubicBezTo>
                    <a:pt x="4189" y="899"/>
                    <a:pt x="4704" y="791"/>
                    <a:pt x="4736" y="770"/>
                  </a:cubicBezTo>
                  <a:cubicBezTo>
                    <a:pt x="4747" y="763"/>
                    <a:pt x="4816" y="637"/>
                    <a:pt x="4891" y="490"/>
                  </a:cubicBezTo>
                  <a:lnTo>
                    <a:pt x="5027" y="221"/>
                  </a:lnTo>
                  <a:lnTo>
                    <a:pt x="5155" y="154"/>
                  </a:lnTo>
                  <a:cubicBezTo>
                    <a:pt x="5282" y="88"/>
                    <a:pt x="5285" y="88"/>
                    <a:pt x="5375" y="104"/>
                  </a:cubicBezTo>
                  <a:cubicBezTo>
                    <a:pt x="5443" y="117"/>
                    <a:pt x="5475" y="133"/>
                    <a:pt x="5503" y="165"/>
                  </a:cubicBezTo>
                  <a:cubicBezTo>
                    <a:pt x="5522" y="189"/>
                    <a:pt x="5539" y="215"/>
                    <a:pt x="5539" y="221"/>
                  </a:cubicBezTo>
                  <a:cubicBezTo>
                    <a:pt x="5539" y="226"/>
                    <a:pt x="5554" y="235"/>
                    <a:pt x="5571" y="242"/>
                  </a:cubicBezTo>
                  <a:cubicBezTo>
                    <a:pt x="5619" y="256"/>
                    <a:pt x="5792" y="133"/>
                    <a:pt x="5821" y="63"/>
                  </a:cubicBezTo>
                  <a:cubicBezTo>
                    <a:pt x="5848" y="0"/>
                    <a:pt x="5845" y="0"/>
                    <a:pt x="6008" y="66"/>
                  </a:cubicBezTo>
                  <a:cubicBezTo>
                    <a:pt x="6104" y="104"/>
                    <a:pt x="6227" y="192"/>
                    <a:pt x="6227" y="219"/>
                  </a:cubicBezTo>
                  <a:cubicBezTo>
                    <a:pt x="6227" y="229"/>
                    <a:pt x="6213" y="255"/>
                    <a:pt x="6195" y="277"/>
                  </a:cubicBezTo>
                  <a:cubicBezTo>
                    <a:pt x="6178" y="299"/>
                    <a:pt x="6163" y="339"/>
                    <a:pt x="6163" y="365"/>
                  </a:cubicBezTo>
                  <a:cubicBezTo>
                    <a:pt x="6163" y="421"/>
                    <a:pt x="6143" y="463"/>
                    <a:pt x="6082" y="535"/>
                  </a:cubicBezTo>
                  <a:cubicBezTo>
                    <a:pt x="6040" y="581"/>
                    <a:pt x="6035" y="597"/>
                    <a:pt x="6035" y="701"/>
                  </a:cubicBezTo>
                  <a:cubicBezTo>
                    <a:pt x="6035" y="799"/>
                    <a:pt x="6042" y="824"/>
                    <a:pt x="6067" y="847"/>
                  </a:cubicBezTo>
                  <a:cubicBezTo>
                    <a:pt x="6085" y="863"/>
                    <a:pt x="6103" y="888"/>
                    <a:pt x="6107" y="904"/>
                  </a:cubicBezTo>
                  <a:cubicBezTo>
                    <a:pt x="6123" y="955"/>
                    <a:pt x="6231" y="989"/>
                    <a:pt x="6344" y="976"/>
                  </a:cubicBezTo>
                  <a:lnTo>
                    <a:pt x="6447" y="965"/>
                  </a:lnTo>
                  <a:lnTo>
                    <a:pt x="6535" y="1063"/>
                  </a:lnTo>
                  <a:lnTo>
                    <a:pt x="6624" y="1162"/>
                  </a:lnTo>
                  <a:lnTo>
                    <a:pt x="6605" y="1245"/>
                  </a:lnTo>
                  <a:cubicBezTo>
                    <a:pt x="6587" y="1322"/>
                    <a:pt x="6583" y="1328"/>
                    <a:pt x="6531" y="1336"/>
                  </a:cubicBezTo>
                  <a:cubicBezTo>
                    <a:pt x="6490" y="1343"/>
                    <a:pt x="6475" y="1354"/>
                    <a:pt x="6467" y="1383"/>
                  </a:cubicBezTo>
                  <a:cubicBezTo>
                    <a:pt x="6461" y="1410"/>
                    <a:pt x="6418" y="1448"/>
                    <a:pt x="6336" y="1503"/>
                  </a:cubicBezTo>
                  <a:cubicBezTo>
                    <a:pt x="6267" y="1547"/>
                    <a:pt x="6213" y="1594"/>
                    <a:pt x="6213" y="1608"/>
                  </a:cubicBezTo>
                  <a:cubicBezTo>
                    <a:pt x="6211" y="1621"/>
                    <a:pt x="6237" y="1648"/>
                    <a:pt x="6269" y="1669"/>
                  </a:cubicBezTo>
                  <a:cubicBezTo>
                    <a:pt x="6315" y="1699"/>
                    <a:pt x="6325" y="1712"/>
                    <a:pt x="6315" y="1741"/>
                  </a:cubicBezTo>
                  <a:cubicBezTo>
                    <a:pt x="6285" y="1839"/>
                    <a:pt x="6287" y="1845"/>
                    <a:pt x="6346" y="1882"/>
                  </a:cubicBezTo>
                  <a:cubicBezTo>
                    <a:pt x="6402" y="1919"/>
                    <a:pt x="6405" y="1922"/>
                    <a:pt x="6395" y="1992"/>
                  </a:cubicBezTo>
                  <a:cubicBezTo>
                    <a:pt x="6386" y="2064"/>
                    <a:pt x="6387" y="2067"/>
                    <a:pt x="6474" y="2160"/>
                  </a:cubicBezTo>
                  <a:cubicBezTo>
                    <a:pt x="6523" y="2213"/>
                    <a:pt x="6563" y="2264"/>
                    <a:pt x="6563" y="2274"/>
                  </a:cubicBezTo>
                  <a:cubicBezTo>
                    <a:pt x="6563" y="2283"/>
                    <a:pt x="6535" y="2325"/>
                    <a:pt x="6498" y="2367"/>
                  </a:cubicBezTo>
                  <a:cubicBezTo>
                    <a:pt x="6442" y="2429"/>
                    <a:pt x="6434" y="2448"/>
                    <a:pt x="6439" y="2498"/>
                  </a:cubicBezTo>
                  <a:cubicBezTo>
                    <a:pt x="6445" y="2554"/>
                    <a:pt x="6445" y="2554"/>
                    <a:pt x="6392" y="2544"/>
                  </a:cubicBezTo>
                  <a:cubicBezTo>
                    <a:pt x="6343" y="2535"/>
                    <a:pt x="6328" y="2543"/>
                    <a:pt x="6227" y="2632"/>
                  </a:cubicBezTo>
                  <a:cubicBezTo>
                    <a:pt x="6165" y="2687"/>
                    <a:pt x="6115" y="2739"/>
                    <a:pt x="6115" y="2751"/>
                  </a:cubicBezTo>
                  <a:cubicBezTo>
                    <a:pt x="6115" y="2760"/>
                    <a:pt x="6141" y="2794"/>
                    <a:pt x="6171" y="2824"/>
                  </a:cubicBezTo>
                  <a:cubicBezTo>
                    <a:pt x="6203" y="2855"/>
                    <a:pt x="6226" y="2885"/>
                    <a:pt x="6223" y="2893"/>
                  </a:cubicBezTo>
                  <a:cubicBezTo>
                    <a:pt x="6221" y="2899"/>
                    <a:pt x="6176" y="2930"/>
                    <a:pt x="6123" y="2957"/>
                  </a:cubicBezTo>
                  <a:lnTo>
                    <a:pt x="6027" y="3008"/>
                  </a:lnTo>
                  <a:lnTo>
                    <a:pt x="6023" y="3112"/>
                  </a:lnTo>
                  <a:cubicBezTo>
                    <a:pt x="6016" y="3259"/>
                    <a:pt x="6079" y="3391"/>
                    <a:pt x="6218" y="3523"/>
                  </a:cubicBezTo>
                  <a:lnTo>
                    <a:pt x="6319" y="3621"/>
                  </a:lnTo>
                  <a:lnTo>
                    <a:pt x="6341" y="3754"/>
                  </a:lnTo>
                  <a:cubicBezTo>
                    <a:pt x="6373" y="3944"/>
                    <a:pt x="6376" y="3936"/>
                    <a:pt x="6285" y="3936"/>
                  </a:cubicBezTo>
                  <a:cubicBezTo>
                    <a:pt x="6207" y="3936"/>
                    <a:pt x="6205" y="3936"/>
                    <a:pt x="6168" y="4010"/>
                  </a:cubicBezTo>
                  <a:cubicBezTo>
                    <a:pt x="6122" y="4103"/>
                    <a:pt x="6067" y="4125"/>
                    <a:pt x="5893" y="4122"/>
                  </a:cubicBezTo>
                  <a:cubicBezTo>
                    <a:pt x="5775" y="4119"/>
                    <a:pt x="5770" y="4120"/>
                    <a:pt x="5743" y="4165"/>
                  </a:cubicBezTo>
                  <a:cubicBezTo>
                    <a:pt x="5728" y="4192"/>
                    <a:pt x="5715" y="4223"/>
                    <a:pt x="5715" y="4235"/>
                  </a:cubicBezTo>
                  <a:cubicBezTo>
                    <a:pt x="5715" y="4248"/>
                    <a:pt x="5749" y="4320"/>
                    <a:pt x="5789" y="4397"/>
                  </a:cubicBezTo>
                  <a:lnTo>
                    <a:pt x="5861" y="4536"/>
                  </a:lnTo>
                  <a:lnTo>
                    <a:pt x="5811" y="4599"/>
                  </a:lnTo>
                  <a:lnTo>
                    <a:pt x="5760" y="4661"/>
                  </a:lnTo>
                  <a:lnTo>
                    <a:pt x="5786" y="4781"/>
                  </a:lnTo>
                  <a:cubicBezTo>
                    <a:pt x="5808" y="4895"/>
                    <a:pt x="5819" y="4914"/>
                    <a:pt x="5939" y="5066"/>
                  </a:cubicBezTo>
                  <a:cubicBezTo>
                    <a:pt x="6071" y="5232"/>
                    <a:pt x="6077" y="5255"/>
                    <a:pt x="5994" y="5256"/>
                  </a:cubicBezTo>
                  <a:cubicBezTo>
                    <a:pt x="5957" y="5256"/>
                    <a:pt x="5939" y="5312"/>
                    <a:pt x="5939" y="5440"/>
                  </a:cubicBezTo>
                  <a:lnTo>
                    <a:pt x="5939" y="5504"/>
                  </a:lnTo>
                  <a:lnTo>
                    <a:pt x="5840" y="5536"/>
                  </a:lnTo>
                  <a:lnTo>
                    <a:pt x="5739" y="5568"/>
                  </a:lnTo>
                  <a:lnTo>
                    <a:pt x="5749" y="5760"/>
                  </a:lnTo>
                  <a:lnTo>
                    <a:pt x="5592" y="5843"/>
                  </a:lnTo>
                  <a:lnTo>
                    <a:pt x="5435" y="5925"/>
                  </a:lnTo>
                  <a:lnTo>
                    <a:pt x="5442" y="6157"/>
                  </a:lnTo>
                  <a:cubicBezTo>
                    <a:pt x="5447" y="6379"/>
                    <a:pt x="5445" y="6389"/>
                    <a:pt x="5413" y="6407"/>
                  </a:cubicBezTo>
                  <a:cubicBezTo>
                    <a:pt x="5362" y="6434"/>
                    <a:pt x="5373" y="6466"/>
                    <a:pt x="5448" y="6507"/>
                  </a:cubicBezTo>
                  <a:cubicBezTo>
                    <a:pt x="5519" y="6547"/>
                    <a:pt x="5519" y="6549"/>
                    <a:pt x="5501" y="6659"/>
                  </a:cubicBezTo>
                  <a:lnTo>
                    <a:pt x="5490" y="6725"/>
                  </a:lnTo>
                  <a:lnTo>
                    <a:pt x="5594" y="6786"/>
                  </a:lnTo>
                  <a:cubicBezTo>
                    <a:pt x="5651" y="6819"/>
                    <a:pt x="5703" y="6856"/>
                    <a:pt x="5707" y="6869"/>
                  </a:cubicBezTo>
                  <a:cubicBezTo>
                    <a:pt x="5712" y="6882"/>
                    <a:pt x="5707" y="6917"/>
                    <a:pt x="5696" y="6947"/>
                  </a:cubicBezTo>
                  <a:cubicBezTo>
                    <a:pt x="5679" y="6994"/>
                    <a:pt x="5682" y="7021"/>
                    <a:pt x="5712" y="7139"/>
                  </a:cubicBezTo>
                  <a:cubicBezTo>
                    <a:pt x="5752" y="7296"/>
                    <a:pt x="5749" y="7307"/>
                    <a:pt x="5643" y="7335"/>
                  </a:cubicBezTo>
                  <a:cubicBezTo>
                    <a:pt x="5583" y="7349"/>
                    <a:pt x="5567" y="7363"/>
                    <a:pt x="5515" y="7445"/>
                  </a:cubicBezTo>
                  <a:cubicBezTo>
                    <a:pt x="5461" y="7533"/>
                    <a:pt x="5453" y="7541"/>
                    <a:pt x="5367" y="7560"/>
                  </a:cubicBezTo>
                  <a:cubicBezTo>
                    <a:pt x="5307" y="7575"/>
                    <a:pt x="5229" y="7615"/>
                    <a:pt x="5136" y="7677"/>
                  </a:cubicBezTo>
                  <a:cubicBezTo>
                    <a:pt x="5003" y="7767"/>
                    <a:pt x="4991" y="7771"/>
                    <a:pt x="4925" y="7760"/>
                  </a:cubicBezTo>
                  <a:cubicBezTo>
                    <a:pt x="4871" y="7752"/>
                    <a:pt x="4837" y="7759"/>
                    <a:pt x="4763" y="7791"/>
                  </a:cubicBezTo>
                  <a:cubicBezTo>
                    <a:pt x="4647" y="7843"/>
                    <a:pt x="4631" y="7842"/>
                    <a:pt x="4531" y="7781"/>
                  </a:cubicBezTo>
                  <a:lnTo>
                    <a:pt x="4450" y="7730"/>
                  </a:lnTo>
                  <a:lnTo>
                    <a:pt x="4317" y="7773"/>
                  </a:lnTo>
                  <a:cubicBezTo>
                    <a:pt x="4173" y="7819"/>
                    <a:pt x="4021" y="7829"/>
                    <a:pt x="3903" y="7797"/>
                  </a:cubicBezTo>
                  <a:cubicBezTo>
                    <a:pt x="3835" y="7779"/>
                    <a:pt x="3832" y="7779"/>
                    <a:pt x="3731" y="7853"/>
                  </a:cubicBezTo>
                  <a:cubicBezTo>
                    <a:pt x="3675" y="7895"/>
                    <a:pt x="3626" y="7927"/>
                    <a:pt x="3621" y="7927"/>
                  </a:cubicBezTo>
                  <a:cubicBezTo>
                    <a:pt x="3616" y="7927"/>
                    <a:pt x="3565" y="7890"/>
                    <a:pt x="3507" y="7845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accent1">
                  <a:lumMod val="40000"/>
                  <a:lumOff val="60000"/>
                </a:schemeClr>
              </a:solidFill>
              <a:headEnd/>
              <a:tailEnd/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9" name="Сахалинская область"/>
            <p:cNvSpPr>
              <a:spLocks/>
            </p:cNvSpPr>
            <p:nvPr/>
          </p:nvSpPr>
          <p:spPr bwMode="auto">
            <a:xfrm>
              <a:off x="14195425" y="3502971"/>
              <a:ext cx="1323975" cy="1381938"/>
            </a:xfrm>
            <a:custGeom>
              <a:avLst/>
              <a:gdLst/>
              <a:ahLst/>
              <a:cxnLst>
                <a:cxn ang="0">
                  <a:pos x="1870" y="2283"/>
                </a:cxn>
                <a:cxn ang="0">
                  <a:pos x="1792" y="2232"/>
                </a:cxn>
                <a:cxn ang="0">
                  <a:pos x="1502" y="1825"/>
                </a:cxn>
                <a:cxn ang="0">
                  <a:pos x="1360" y="1656"/>
                </a:cxn>
                <a:cxn ang="0">
                  <a:pos x="1005" y="1277"/>
                </a:cxn>
                <a:cxn ang="0">
                  <a:pos x="718" y="929"/>
                </a:cxn>
                <a:cxn ang="0">
                  <a:pos x="589" y="869"/>
                </a:cxn>
                <a:cxn ang="0">
                  <a:pos x="248" y="566"/>
                </a:cxn>
                <a:cxn ang="0">
                  <a:pos x="194" y="339"/>
                </a:cxn>
                <a:cxn ang="0">
                  <a:pos x="205" y="233"/>
                </a:cxn>
                <a:cxn ang="0">
                  <a:pos x="62" y="97"/>
                </a:cxn>
                <a:cxn ang="0">
                  <a:pos x="43" y="16"/>
                </a:cxn>
                <a:cxn ang="0">
                  <a:pos x="174" y="105"/>
                </a:cxn>
                <a:cxn ang="0">
                  <a:pos x="406" y="326"/>
                </a:cxn>
                <a:cxn ang="0">
                  <a:pos x="560" y="499"/>
                </a:cxn>
                <a:cxn ang="0">
                  <a:pos x="875" y="720"/>
                </a:cxn>
                <a:cxn ang="0">
                  <a:pos x="1533" y="1094"/>
                </a:cxn>
                <a:cxn ang="0">
                  <a:pos x="1442" y="1157"/>
                </a:cxn>
                <a:cxn ang="0">
                  <a:pos x="1325" y="1229"/>
                </a:cxn>
                <a:cxn ang="0">
                  <a:pos x="1398" y="1441"/>
                </a:cxn>
                <a:cxn ang="0">
                  <a:pos x="1522" y="1720"/>
                </a:cxn>
                <a:cxn ang="0">
                  <a:pos x="1914" y="1942"/>
                </a:cxn>
                <a:cxn ang="0">
                  <a:pos x="2125" y="2069"/>
                </a:cxn>
                <a:cxn ang="0">
                  <a:pos x="1990" y="2054"/>
                </a:cxn>
                <a:cxn ang="0">
                  <a:pos x="1882" y="2061"/>
                </a:cxn>
                <a:cxn ang="0">
                  <a:pos x="1936" y="2257"/>
                </a:cxn>
                <a:cxn ang="0">
                  <a:pos x="1870" y="2283"/>
                </a:cxn>
              </a:cxnLst>
              <a:rect l="0" t="0" r="r" b="b"/>
              <a:pathLst>
                <a:path w="2222" h="2325">
                  <a:moveTo>
                    <a:pt x="1870" y="2283"/>
                  </a:moveTo>
                  <a:cubicBezTo>
                    <a:pt x="1845" y="2269"/>
                    <a:pt x="1810" y="2246"/>
                    <a:pt x="1792" y="2232"/>
                  </a:cubicBezTo>
                  <a:cubicBezTo>
                    <a:pt x="1731" y="2179"/>
                    <a:pt x="1576" y="1961"/>
                    <a:pt x="1502" y="1825"/>
                  </a:cubicBezTo>
                  <a:cubicBezTo>
                    <a:pt x="1437" y="1704"/>
                    <a:pt x="1419" y="1681"/>
                    <a:pt x="1360" y="1656"/>
                  </a:cubicBezTo>
                  <a:cubicBezTo>
                    <a:pt x="1304" y="1632"/>
                    <a:pt x="1238" y="1561"/>
                    <a:pt x="1005" y="1277"/>
                  </a:cubicBezTo>
                  <a:lnTo>
                    <a:pt x="718" y="929"/>
                  </a:lnTo>
                  <a:lnTo>
                    <a:pt x="589" y="869"/>
                  </a:lnTo>
                  <a:cubicBezTo>
                    <a:pt x="427" y="795"/>
                    <a:pt x="350" y="726"/>
                    <a:pt x="248" y="566"/>
                  </a:cubicBezTo>
                  <a:cubicBezTo>
                    <a:pt x="162" y="432"/>
                    <a:pt x="150" y="385"/>
                    <a:pt x="194" y="339"/>
                  </a:cubicBezTo>
                  <a:cubicBezTo>
                    <a:pt x="214" y="315"/>
                    <a:pt x="218" y="296"/>
                    <a:pt x="205" y="233"/>
                  </a:cubicBezTo>
                  <a:cubicBezTo>
                    <a:pt x="190" y="157"/>
                    <a:pt x="184" y="150"/>
                    <a:pt x="62" y="97"/>
                  </a:cubicBezTo>
                  <a:cubicBezTo>
                    <a:pt x="8" y="75"/>
                    <a:pt x="0" y="41"/>
                    <a:pt x="43" y="16"/>
                  </a:cubicBezTo>
                  <a:cubicBezTo>
                    <a:pt x="67" y="0"/>
                    <a:pt x="86" y="14"/>
                    <a:pt x="174" y="105"/>
                  </a:cubicBezTo>
                  <a:cubicBezTo>
                    <a:pt x="230" y="165"/>
                    <a:pt x="334" y="264"/>
                    <a:pt x="406" y="326"/>
                  </a:cubicBezTo>
                  <a:cubicBezTo>
                    <a:pt x="488" y="398"/>
                    <a:pt x="544" y="462"/>
                    <a:pt x="560" y="499"/>
                  </a:cubicBezTo>
                  <a:cubicBezTo>
                    <a:pt x="581" y="553"/>
                    <a:pt x="611" y="574"/>
                    <a:pt x="875" y="720"/>
                  </a:cubicBezTo>
                  <a:cubicBezTo>
                    <a:pt x="1373" y="997"/>
                    <a:pt x="1518" y="1080"/>
                    <a:pt x="1533" y="1094"/>
                  </a:cubicBezTo>
                  <a:cubicBezTo>
                    <a:pt x="1542" y="1102"/>
                    <a:pt x="1506" y="1128"/>
                    <a:pt x="1442" y="1157"/>
                  </a:cubicBezTo>
                  <a:cubicBezTo>
                    <a:pt x="1382" y="1184"/>
                    <a:pt x="1330" y="1216"/>
                    <a:pt x="1325" y="1229"/>
                  </a:cubicBezTo>
                  <a:cubicBezTo>
                    <a:pt x="1320" y="1241"/>
                    <a:pt x="1354" y="1337"/>
                    <a:pt x="1398" y="1441"/>
                  </a:cubicBezTo>
                  <a:cubicBezTo>
                    <a:pt x="1445" y="1545"/>
                    <a:pt x="1499" y="1670"/>
                    <a:pt x="1522" y="1720"/>
                  </a:cubicBezTo>
                  <a:cubicBezTo>
                    <a:pt x="1568" y="1825"/>
                    <a:pt x="1581" y="1832"/>
                    <a:pt x="1914" y="1942"/>
                  </a:cubicBezTo>
                  <a:cubicBezTo>
                    <a:pt x="2120" y="2009"/>
                    <a:pt x="2222" y="2070"/>
                    <a:pt x="2125" y="2069"/>
                  </a:cubicBezTo>
                  <a:cubicBezTo>
                    <a:pt x="2099" y="2069"/>
                    <a:pt x="2038" y="2062"/>
                    <a:pt x="1990" y="2054"/>
                  </a:cubicBezTo>
                  <a:cubicBezTo>
                    <a:pt x="1926" y="2045"/>
                    <a:pt x="1896" y="2046"/>
                    <a:pt x="1882" y="2061"/>
                  </a:cubicBezTo>
                  <a:cubicBezTo>
                    <a:pt x="1859" y="2081"/>
                    <a:pt x="1858" y="2077"/>
                    <a:pt x="1936" y="2257"/>
                  </a:cubicBezTo>
                  <a:cubicBezTo>
                    <a:pt x="1963" y="2318"/>
                    <a:pt x="1947" y="2325"/>
                    <a:pt x="1870" y="228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0" name="Хабаровский край"/>
            <p:cNvSpPr>
              <a:spLocks/>
            </p:cNvSpPr>
            <p:nvPr/>
          </p:nvSpPr>
          <p:spPr bwMode="auto">
            <a:xfrm>
              <a:off x="12642850" y="2054319"/>
              <a:ext cx="2143125" cy="3469140"/>
            </a:xfrm>
            <a:custGeom>
              <a:avLst/>
              <a:gdLst/>
              <a:ahLst/>
              <a:cxnLst>
                <a:cxn ang="0">
                  <a:pos x="2704" y="5411"/>
                </a:cxn>
                <a:cxn ang="0">
                  <a:pos x="2416" y="5249"/>
                </a:cxn>
                <a:cxn ang="0">
                  <a:pos x="1936" y="5320"/>
                </a:cxn>
                <a:cxn ang="0">
                  <a:pos x="1654" y="5256"/>
                </a:cxn>
                <a:cxn ang="0">
                  <a:pos x="1323" y="4889"/>
                </a:cxn>
                <a:cxn ang="0">
                  <a:pos x="1472" y="4379"/>
                </a:cxn>
                <a:cxn ang="0">
                  <a:pos x="1558" y="4155"/>
                </a:cxn>
                <a:cxn ang="0">
                  <a:pos x="1400" y="3784"/>
                </a:cxn>
                <a:cxn ang="0">
                  <a:pos x="1096" y="4104"/>
                </a:cxn>
                <a:cxn ang="0">
                  <a:pos x="699" y="4120"/>
                </a:cxn>
                <a:cxn ang="0">
                  <a:pos x="757" y="3476"/>
                </a:cxn>
                <a:cxn ang="0">
                  <a:pos x="486" y="3454"/>
                </a:cxn>
                <a:cxn ang="0">
                  <a:pos x="302" y="3248"/>
                </a:cxn>
                <a:cxn ang="0">
                  <a:pos x="104" y="2953"/>
                </a:cxn>
                <a:cxn ang="0">
                  <a:pos x="35" y="2491"/>
                </a:cxn>
                <a:cxn ang="0">
                  <a:pos x="342" y="2104"/>
                </a:cxn>
                <a:cxn ang="0">
                  <a:pos x="534" y="1849"/>
                </a:cxn>
                <a:cxn ang="0">
                  <a:pos x="522" y="1340"/>
                </a:cxn>
                <a:cxn ang="0">
                  <a:pos x="398" y="721"/>
                </a:cxn>
                <a:cxn ang="0">
                  <a:pos x="467" y="478"/>
                </a:cxn>
                <a:cxn ang="0">
                  <a:pos x="790" y="289"/>
                </a:cxn>
                <a:cxn ang="0">
                  <a:pos x="957" y="121"/>
                </a:cxn>
                <a:cxn ang="0">
                  <a:pos x="1437" y="166"/>
                </a:cxn>
                <a:cxn ang="0">
                  <a:pos x="1392" y="363"/>
                </a:cxn>
                <a:cxn ang="0">
                  <a:pos x="1803" y="417"/>
                </a:cxn>
                <a:cxn ang="0">
                  <a:pos x="1794" y="598"/>
                </a:cxn>
                <a:cxn ang="0">
                  <a:pos x="1478" y="937"/>
                </a:cxn>
                <a:cxn ang="0">
                  <a:pos x="1302" y="1539"/>
                </a:cxn>
                <a:cxn ang="0">
                  <a:pos x="1394" y="1806"/>
                </a:cxn>
                <a:cxn ang="0">
                  <a:pos x="1320" y="2428"/>
                </a:cxn>
                <a:cxn ang="0">
                  <a:pos x="1206" y="3361"/>
                </a:cxn>
                <a:cxn ang="0">
                  <a:pos x="1581" y="3233"/>
                </a:cxn>
                <a:cxn ang="0">
                  <a:pos x="1784" y="3302"/>
                </a:cxn>
                <a:cxn ang="0">
                  <a:pos x="1949" y="3409"/>
                </a:cxn>
                <a:cxn ang="0">
                  <a:pos x="2026" y="3036"/>
                </a:cxn>
                <a:cxn ang="0">
                  <a:pos x="2459" y="2939"/>
                </a:cxn>
                <a:cxn ang="0">
                  <a:pos x="2902" y="3228"/>
                </a:cxn>
                <a:cxn ang="0">
                  <a:pos x="3458" y="4254"/>
                </a:cxn>
                <a:cxn ang="0">
                  <a:pos x="3581" y="4904"/>
                </a:cxn>
                <a:cxn ang="0">
                  <a:pos x="3155" y="4936"/>
                </a:cxn>
                <a:cxn ang="0">
                  <a:pos x="3387" y="5009"/>
                </a:cxn>
                <a:cxn ang="0">
                  <a:pos x="3341" y="5201"/>
                </a:cxn>
                <a:cxn ang="0">
                  <a:pos x="3331" y="5414"/>
                </a:cxn>
                <a:cxn ang="0">
                  <a:pos x="2944" y="5537"/>
                </a:cxn>
                <a:cxn ang="0">
                  <a:pos x="2832" y="5825"/>
                </a:cxn>
              </a:cxnLst>
              <a:rect l="0" t="0" r="r" b="b"/>
              <a:pathLst>
                <a:path w="3589" h="5825">
                  <a:moveTo>
                    <a:pt x="2792" y="5760"/>
                  </a:moveTo>
                  <a:cubicBezTo>
                    <a:pt x="2773" y="5713"/>
                    <a:pt x="2768" y="5672"/>
                    <a:pt x="2776" y="5616"/>
                  </a:cubicBezTo>
                  <a:cubicBezTo>
                    <a:pt x="2786" y="5542"/>
                    <a:pt x="2782" y="5532"/>
                    <a:pt x="2704" y="5411"/>
                  </a:cubicBezTo>
                  <a:cubicBezTo>
                    <a:pt x="2659" y="5340"/>
                    <a:pt x="2616" y="5264"/>
                    <a:pt x="2606" y="5241"/>
                  </a:cubicBezTo>
                  <a:cubicBezTo>
                    <a:pt x="2598" y="5219"/>
                    <a:pt x="2586" y="5201"/>
                    <a:pt x="2579" y="5201"/>
                  </a:cubicBezTo>
                  <a:cubicBezTo>
                    <a:pt x="2573" y="5201"/>
                    <a:pt x="2499" y="5222"/>
                    <a:pt x="2416" y="5249"/>
                  </a:cubicBezTo>
                  <a:cubicBezTo>
                    <a:pt x="2238" y="5305"/>
                    <a:pt x="2238" y="5305"/>
                    <a:pt x="2157" y="5264"/>
                  </a:cubicBezTo>
                  <a:lnTo>
                    <a:pt x="2093" y="5232"/>
                  </a:lnTo>
                  <a:lnTo>
                    <a:pt x="1936" y="5320"/>
                  </a:lnTo>
                  <a:cubicBezTo>
                    <a:pt x="1848" y="5369"/>
                    <a:pt x="1773" y="5409"/>
                    <a:pt x="1768" y="5409"/>
                  </a:cubicBezTo>
                  <a:cubicBezTo>
                    <a:pt x="1763" y="5409"/>
                    <a:pt x="1758" y="5398"/>
                    <a:pt x="1758" y="5384"/>
                  </a:cubicBezTo>
                  <a:cubicBezTo>
                    <a:pt x="1758" y="5369"/>
                    <a:pt x="1712" y="5312"/>
                    <a:pt x="1654" y="5256"/>
                  </a:cubicBezTo>
                  <a:cubicBezTo>
                    <a:pt x="1555" y="5158"/>
                    <a:pt x="1546" y="5153"/>
                    <a:pt x="1472" y="5153"/>
                  </a:cubicBezTo>
                  <a:cubicBezTo>
                    <a:pt x="1402" y="5153"/>
                    <a:pt x="1394" y="5148"/>
                    <a:pt x="1363" y="5092"/>
                  </a:cubicBezTo>
                  <a:cubicBezTo>
                    <a:pt x="1339" y="5049"/>
                    <a:pt x="1328" y="4995"/>
                    <a:pt x="1323" y="4889"/>
                  </a:cubicBezTo>
                  <a:cubicBezTo>
                    <a:pt x="1317" y="4753"/>
                    <a:pt x="1318" y="4739"/>
                    <a:pt x="1370" y="4628"/>
                  </a:cubicBezTo>
                  <a:cubicBezTo>
                    <a:pt x="1398" y="4564"/>
                    <a:pt x="1422" y="4494"/>
                    <a:pt x="1422" y="4472"/>
                  </a:cubicBezTo>
                  <a:cubicBezTo>
                    <a:pt x="1422" y="4451"/>
                    <a:pt x="1445" y="4409"/>
                    <a:pt x="1472" y="4379"/>
                  </a:cubicBezTo>
                  <a:cubicBezTo>
                    <a:pt x="1512" y="4332"/>
                    <a:pt x="1517" y="4316"/>
                    <a:pt x="1504" y="4291"/>
                  </a:cubicBezTo>
                  <a:cubicBezTo>
                    <a:pt x="1494" y="4273"/>
                    <a:pt x="1474" y="4251"/>
                    <a:pt x="1458" y="4243"/>
                  </a:cubicBezTo>
                  <a:cubicBezTo>
                    <a:pt x="1421" y="4220"/>
                    <a:pt x="1442" y="4203"/>
                    <a:pt x="1558" y="4155"/>
                  </a:cubicBezTo>
                  <a:cubicBezTo>
                    <a:pt x="1611" y="4134"/>
                    <a:pt x="1661" y="4107"/>
                    <a:pt x="1667" y="4094"/>
                  </a:cubicBezTo>
                  <a:cubicBezTo>
                    <a:pt x="1682" y="4070"/>
                    <a:pt x="1515" y="3697"/>
                    <a:pt x="1490" y="3697"/>
                  </a:cubicBezTo>
                  <a:cubicBezTo>
                    <a:pt x="1482" y="3697"/>
                    <a:pt x="1442" y="3736"/>
                    <a:pt x="1400" y="3784"/>
                  </a:cubicBezTo>
                  <a:cubicBezTo>
                    <a:pt x="1338" y="3856"/>
                    <a:pt x="1315" y="3872"/>
                    <a:pt x="1266" y="3876"/>
                  </a:cubicBezTo>
                  <a:cubicBezTo>
                    <a:pt x="1206" y="3881"/>
                    <a:pt x="1206" y="3881"/>
                    <a:pt x="1211" y="3947"/>
                  </a:cubicBezTo>
                  <a:cubicBezTo>
                    <a:pt x="1218" y="4012"/>
                    <a:pt x="1216" y="4014"/>
                    <a:pt x="1096" y="4104"/>
                  </a:cubicBezTo>
                  <a:cubicBezTo>
                    <a:pt x="1029" y="4153"/>
                    <a:pt x="968" y="4193"/>
                    <a:pt x="960" y="4193"/>
                  </a:cubicBezTo>
                  <a:cubicBezTo>
                    <a:pt x="952" y="4193"/>
                    <a:pt x="930" y="4166"/>
                    <a:pt x="912" y="4134"/>
                  </a:cubicBezTo>
                  <a:cubicBezTo>
                    <a:pt x="874" y="4070"/>
                    <a:pt x="858" y="4070"/>
                    <a:pt x="699" y="4120"/>
                  </a:cubicBezTo>
                  <a:cubicBezTo>
                    <a:pt x="629" y="4142"/>
                    <a:pt x="622" y="4140"/>
                    <a:pt x="622" y="4116"/>
                  </a:cubicBezTo>
                  <a:cubicBezTo>
                    <a:pt x="622" y="4041"/>
                    <a:pt x="675" y="3803"/>
                    <a:pt x="722" y="3676"/>
                  </a:cubicBezTo>
                  <a:cubicBezTo>
                    <a:pt x="763" y="3558"/>
                    <a:pt x="770" y="3524"/>
                    <a:pt x="757" y="3476"/>
                  </a:cubicBezTo>
                  <a:cubicBezTo>
                    <a:pt x="744" y="3425"/>
                    <a:pt x="733" y="3414"/>
                    <a:pt x="675" y="3393"/>
                  </a:cubicBezTo>
                  <a:lnTo>
                    <a:pt x="606" y="3369"/>
                  </a:lnTo>
                  <a:lnTo>
                    <a:pt x="486" y="3454"/>
                  </a:lnTo>
                  <a:cubicBezTo>
                    <a:pt x="421" y="3499"/>
                    <a:pt x="360" y="3537"/>
                    <a:pt x="352" y="3537"/>
                  </a:cubicBezTo>
                  <a:cubicBezTo>
                    <a:pt x="334" y="3537"/>
                    <a:pt x="286" y="3380"/>
                    <a:pt x="286" y="3321"/>
                  </a:cubicBezTo>
                  <a:cubicBezTo>
                    <a:pt x="286" y="3297"/>
                    <a:pt x="294" y="3265"/>
                    <a:pt x="302" y="3248"/>
                  </a:cubicBezTo>
                  <a:cubicBezTo>
                    <a:pt x="334" y="3188"/>
                    <a:pt x="304" y="3139"/>
                    <a:pt x="195" y="3076"/>
                  </a:cubicBezTo>
                  <a:lnTo>
                    <a:pt x="93" y="3017"/>
                  </a:lnTo>
                  <a:lnTo>
                    <a:pt x="104" y="2953"/>
                  </a:lnTo>
                  <a:cubicBezTo>
                    <a:pt x="122" y="2848"/>
                    <a:pt x="122" y="2844"/>
                    <a:pt x="58" y="2803"/>
                  </a:cubicBezTo>
                  <a:cubicBezTo>
                    <a:pt x="6" y="2768"/>
                    <a:pt x="0" y="2760"/>
                    <a:pt x="21" y="2740"/>
                  </a:cubicBezTo>
                  <a:cubicBezTo>
                    <a:pt x="38" y="2721"/>
                    <a:pt x="42" y="2673"/>
                    <a:pt x="35" y="2491"/>
                  </a:cubicBezTo>
                  <a:lnTo>
                    <a:pt x="27" y="2265"/>
                  </a:lnTo>
                  <a:lnTo>
                    <a:pt x="186" y="2184"/>
                  </a:lnTo>
                  <a:lnTo>
                    <a:pt x="342" y="2104"/>
                  </a:lnTo>
                  <a:lnTo>
                    <a:pt x="339" y="2008"/>
                  </a:lnTo>
                  <a:lnTo>
                    <a:pt x="336" y="1910"/>
                  </a:lnTo>
                  <a:lnTo>
                    <a:pt x="534" y="1849"/>
                  </a:lnTo>
                  <a:lnTo>
                    <a:pt x="550" y="1609"/>
                  </a:lnTo>
                  <a:lnTo>
                    <a:pt x="606" y="1603"/>
                  </a:lnTo>
                  <a:cubicBezTo>
                    <a:pt x="717" y="1593"/>
                    <a:pt x="715" y="1590"/>
                    <a:pt x="522" y="1340"/>
                  </a:cubicBezTo>
                  <a:cubicBezTo>
                    <a:pt x="419" y="1209"/>
                    <a:pt x="398" y="1172"/>
                    <a:pt x="384" y="1094"/>
                  </a:cubicBezTo>
                  <a:cubicBezTo>
                    <a:pt x="362" y="976"/>
                    <a:pt x="360" y="987"/>
                    <a:pt x="416" y="921"/>
                  </a:cubicBezTo>
                  <a:cubicBezTo>
                    <a:pt x="472" y="859"/>
                    <a:pt x="470" y="841"/>
                    <a:pt x="398" y="721"/>
                  </a:cubicBezTo>
                  <a:cubicBezTo>
                    <a:pt x="374" y="680"/>
                    <a:pt x="346" y="620"/>
                    <a:pt x="333" y="587"/>
                  </a:cubicBezTo>
                  <a:cubicBezTo>
                    <a:pt x="314" y="536"/>
                    <a:pt x="315" y="526"/>
                    <a:pt x="339" y="500"/>
                  </a:cubicBezTo>
                  <a:cubicBezTo>
                    <a:pt x="362" y="480"/>
                    <a:pt x="390" y="473"/>
                    <a:pt x="467" y="478"/>
                  </a:cubicBezTo>
                  <a:cubicBezTo>
                    <a:pt x="522" y="480"/>
                    <a:pt x="598" y="472"/>
                    <a:pt x="638" y="460"/>
                  </a:cubicBezTo>
                  <a:cubicBezTo>
                    <a:pt x="699" y="441"/>
                    <a:pt x="717" y="427"/>
                    <a:pt x="750" y="363"/>
                  </a:cubicBezTo>
                  <a:lnTo>
                    <a:pt x="790" y="289"/>
                  </a:lnTo>
                  <a:lnTo>
                    <a:pt x="978" y="289"/>
                  </a:lnTo>
                  <a:lnTo>
                    <a:pt x="966" y="204"/>
                  </a:lnTo>
                  <a:lnTo>
                    <a:pt x="957" y="121"/>
                  </a:lnTo>
                  <a:lnTo>
                    <a:pt x="1035" y="60"/>
                  </a:lnTo>
                  <a:cubicBezTo>
                    <a:pt x="1114" y="1"/>
                    <a:pt x="1117" y="0"/>
                    <a:pt x="1190" y="17"/>
                  </a:cubicBezTo>
                  <a:cubicBezTo>
                    <a:pt x="1306" y="43"/>
                    <a:pt x="1384" y="91"/>
                    <a:pt x="1437" y="166"/>
                  </a:cubicBezTo>
                  <a:lnTo>
                    <a:pt x="1485" y="236"/>
                  </a:lnTo>
                  <a:lnTo>
                    <a:pt x="1438" y="300"/>
                  </a:lnTo>
                  <a:lnTo>
                    <a:pt x="1392" y="363"/>
                  </a:lnTo>
                  <a:lnTo>
                    <a:pt x="1432" y="422"/>
                  </a:lnTo>
                  <a:cubicBezTo>
                    <a:pt x="1477" y="488"/>
                    <a:pt x="1509" y="494"/>
                    <a:pt x="1566" y="449"/>
                  </a:cubicBezTo>
                  <a:cubicBezTo>
                    <a:pt x="1602" y="422"/>
                    <a:pt x="1632" y="417"/>
                    <a:pt x="1803" y="417"/>
                  </a:cubicBezTo>
                  <a:cubicBezTo>
                    <a:pt x="1962" y="417"/>
                    <a:pt x="1998" y="420"/>
                    <a:pt x="1998" y="440"/>
                  </a:cubicBezTo>
                  <a:cubicBezTo>
                    <a:pt x="1998" y="452"/>
                    <a:pt x="1963" y="473"/>
                    <a:pt x="1915" y="489"/>
                  </a:cubicBezTo>
                  <a:cubicBezTo>
                    <a:pt x="1805" y="526"/>
                    <a:pt x="1789" y="540"/>
                    <a:pt x="1794" y="598"/>
                  </a:cubicBezTo>
                  <a:cubicBezTo>
                    <a:pt x="1798" y="643"/>
                    <a:pt x="1792" y="649"/>
                    <a:pt x="1730" y="672"/>
                  </a:cubicBezTo>
                  <a:cubicBezTo>
                    <a:pt x="1691" y="686"/>
                    <a:pt x="1651" y="712"/>
                    <a:pt x="1642" y="729"/>
                  </a:cubicBezTo>
                  <a:cubicBezTo>
                    <a:pt x="1632" y="747"/>
                    <a:pt x="1558" y="840"/>
                    <a:pt x="1478" y="937"/>
                  </a:cubicBezTo>
                  <a:cubicBezTo>
                    <a:pt x="1398" y="1033"/>
                    <a:pt x="1325" y="1124"/>
                    <a:pt x="1312" y="1140"/>
                  </a:cubicBezTo>
                  <a:cubicBezTo>
                    <a:pt x="1294" y="1164"/>
                    <a:pt x="1296" y="1182"/>
                    <a:pt x="1328" y="1257"/>
                  </a:cubicBezTo>
                  <a:cubicBezTo>
                    <a:pt x="1368" y="1353"/>
                    <a:pt x="1366" y="1374"/>
                    <a:pt x="1302" y="1539"/>
                  </a:cubicBezTo>
                  <a:lnTo>
                    <a:pt x="1274" y="1612"/>
                  </a:lnTo>
                  <a:lnTo>
                    <a:pt x="1333" y="1708"/>
                  </a:lnTo>
                  <a:lnTo>
                    <a:pt x="1394" y="1806"/>
                  </a:lnTo>
                  <a:lnTo>
                    <a:pt x="1344" y="2004"/>
                  </a:lnTo>
                  <a:lnTo>
                    <a:pt x="1294" y="2204"/>
                  </a:lnTo>
                  <a:lnTo>
                    <a:pt x="1320" y="2428"/>
                  </a:lnTo>
                  <a:lnTo>
                    <a:pt x="1346" y="2654"/>
                  </a:lnTo>
                  <a:lnTo>
                    <a:pt x="1272" y="3000"/>
                  </a:lnTo>
                  <a:cubicBezTo>
                    <a:pt x="1230" y="3190"/>
                    <a:pt x="1202" y="3353"/>
                    <a:pt x="1206" y="3361"/>
                  </a:cubicBezTo>
                  <a:cubicBezTo>
                    <a:pt x="1213" y="3369"/>
                    <a:pt x="1248" y="3377"/>
                    <a:pt x="1285" y="3377"/>
                  </a:cubicBezTo>
                  <a:cubicBezTo>
                    <a:pt x="1341" y="3377"/>
                    <a:pt x="1376" y="3363"/>
                    <a:pt x="1459" y="3305"/>
                  </a:cubicBezTo>
                  <a:cubicBezTo>
                    <a:pt x="1518" y="3265"/>
                    <a:pt x="1573" y="3233"/>
                    <a:pt x="1581" y="3233"/>
                  </a:cubicBezTo>
                  <a:cubicBezTo>
                    <a:pt x="1590" y="3233"/>
                    <a:pt x="1627" y="3268"/>
                    <a:pt x="1666" y="3313"/>
                  </a:cubicBezTo>
                  <a:cubicBezTo>
                    <a:pt x="1746" y="3406"/>
                    <a:pt x="1795" y="3419"/>
                    <a:pt x="1794" y="3345"/>
                  </a:cubicBezTo>
                  <a:cubicBezTo>
                    <a:pt x="1794" y="3340"/>
                    <a:pt x="1789" y="3321"/>
                    <a:pt x="1784" y="3302"/>
                  </a:cubicBezTo>
                  <a:cubicBezTo>
                    <a:pt x="1776" y="3275"/>
                    <a:pt x="1782" y="3262"/>
                    <a:pt x="1808" y="3248"/>
                  </a:cubicBezTo>
                  <a:cubicBezTo>
                    <a:pt x="1851" y="3225"/>
                    <a:pt x="1874" y="3246"/>
                    <a:pt x="1901" y="3340"/>
                  </a:cubicBezTo>
                  <a:cubicBezTo>
                    <a:pt x="1914" y="3388"/>
                    <a:pt x="1928" y="3409"/>
                    <a:pt x="1949" y="3409"/>
                  </a:cubicBezTo>
                  <a:cubicBezTo>
                    <a:pt x="1981" y="3409"/>
                    <a:pt x="2126" y="3262"/>
                    <a:pt x="2126" y="3232"/>
                  </a:cubicBezTo>
                  <a:cubicBezTo>
                    <a:pt x="2126" y="3220"/>
                    <a:pt x="2104" y="3172"/>
                    <a:pt x="2075" y="3124"/>
                  </a:cubicBezTo>
                  <a:lnTo>
                    <a:pt x="2026" y="3036"/>
                  </a:lnTo>
                  <a:lnTo>
                    <a:pt x="2093" y="2972"/>
                  </a:lnTo>
                  <a:cubicBezTo>
                    <a:pt x="2157" y="2913"/>
                    <a:pt x="2165" y="2910"/>
                    <a:pt x="2235" y="2920"/>
                  </a:cubicBezTo>
                  <a:cubicBezTo>
                    <a:pt x="2277" y="2924"/>
                    <a:pt x="2378" y="2934"/>
                    <a:pt x="2459" y="2939"/>
                  </a:cubicBezTo>
                  <a:cubicBezTo>
                    <a:pt x="2618" y="2948"/>
                    <a:pt x="2610" y="2944"/>
                    <a:pt x="2626" y="3048"/>
                  </a:cubicBezTo>
                  <a:cubicBezTo>
                    <a:pt x="2629" y="3067"/>
                    <a:pt x="2680" y="3105"/>
                    <a:pt x="2766" y="3153"/>
                  </a:cubicBezTo>
                  <a:lnTo>
                    <a:pt x="2902" y="3228"/>
                  </a:lnTo>
                  <a:lnTo>
                    <a:pt x="2930" y="3355"/>
                  </a:lnTo>
                  <a:cubicBezTo>
                    <a:pt x="2971" y="3555"/>
                    <a:pt x="3066" y="3740"/>
                    <a:pt x="3216" y="3915"/>
                  </a:cubicBezTo>
                  <a:cubicBezTo>
                    <a:pt x="3288" y="3998"/>
                    <a:pt x="3397" y="4150"/>
                    <a:pt x="3458" y="4254"/>
                  </a:cubicBezTo>
                  <a:lnTo>
                    <a:pt x="3571" y="4440"/>
                  </a:lnTo>
                  <a:lnTo>
                    <a:pt x="3582" y="4664"/>
                  </a:lnTo>
                  <a:cubicBezTo>
                    <a:pt x="3589" y="4788"/>
                    <a:pt x="3587" y="4896"/>
                    <a:pt x="3581" y="4904"/>
                  </a:cubicBezTo>
                  <a:cubicBezTo>
                    <a:pt x="3563" y="4923"/>
                    <a:pt x="3518" y="4884"/>
                    <a:pt x="3518" y="4848"/>
                  </a:cubicBezTo>
                  <a:cubicBezTo>
                    <a:pt x="3518" y="4820"/>
                    <a:pt x="3357" y="4689"/>
                    <a:pt x="3325" y="4689"/>
                  </a:cubicBezTo>
                  <a:cubicBezTo>
                    <a:pt x="3299" y="4689"/>
                    <a:pt x="3150" y="4905"/>
                    <a:pt x="3155" y="4936"/>
                  </a:cubicBezTo>
                  <a:cubicBezTo>
                    <a:pt x="3157" y="4955"/>
                    <a:pt x="3186" y="4984"/>
                    <a:pt x="3221" y="5003"/>
                  </a:cubicBezTo>
                  <a:cubicBezTo>
                    <a:pt x="3270" y="5030"/>
                    <a:pt x="3293" y="5035"/>
                    <a:pt x="3333" y="5024"/>
                  </a:cubicBezTo>
                  <a:cubicBezTo>
                    <a:pt x="3360" y="5016"/>
                    <a:pt x="3384" y="5009"/>
                    <a:pt x="3387" y="5009"/>
                  </a:cubicBezTo>
                  <a:cubicBezTo>
                    <a:pt x="3389" y="5009"/>
                    <a:pt x="3390" y="5052"/>
                    <a:pt x="3390" y="5105"/>
                  </a:cubicBezTo>
                  <a:lnTo>
                    <a:pt x="3390" y="5201"/>
                  </a:lnTo>
                  <a:lnTo>
                    <a:pt x="3341" y="5201"/>
                  </a:lnTo>
                  <a:cubicBezTo>
                    <a:pt x="3315" y="5201"/>
                    <a:pt x="3278" y="5208"/>
                    <a:pt x="3261" y="5217"/>
                  </a:cubicBezTo>
                  <a:cubicBezTo>
                    <a:pt x="3230" y="5235"/>
                    <a:pt x="3230" y="5238"/>
                    <a:pt x="3280" y="5324"/>
                  </a:cubicBezTo>
                  <a:lnTo>
                    <a:pt x="3331" y="5414"/>
                  </a:lnTo>
                  <a:lnTo>
                    <a:pt x="3266" y="5475"/>
                  </a:lnTo>
                  <a:cubicBezTo>
                    <a:pt x="3200" y="5536"/>
                    <a:pt x="3198" y="5537"/>
                    <a:pt x="3072" y="5537"/>
                  </a:cubicBezTo>
                  <a:lnTo>
                    <a:pt x="2944" y="5537"/>
                  </a:lnTo>
                  <a:lnTo>
                    <a:pt x="2886" y="5625"/>
                  </a:lnTo>
                  <a:cubicBezTo>
                    <a:pt x="2827" y="5720"/>
                    <a:pt x="2821" y="5744"/>
                    <a:pt x="2848" y="5772"/>
                  </a:cubicBezTo>
                  <a:cubicBezTo>
                    <a:pt x="2867" y="5790"/>
                    <a:pt x="2856" y="5825"/>
                    <a:pt x="2832" y="5825"/>
                  </a:cubicBezTo>
                  <a:cubicBezTo>
                    <a:pt x="2824" y="5825"/>
                    <a:pt x="2806" y="5795"/>
                    <a:pt x="2792" y="576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1" name="Чукотский автономный округ"/>
            <p:cNvSpPr>
              <a:spLocks/>
            </p:cNvSpPr>
            <p:nvPr/>
          </p:nvSpPr>
          <p:spPr bwMode="auto">
            <a:xfrm>
              <a:off x="12890500" y="-2091494"/>
              <a:ext cx="2066925" cy="2630447"/>
            </a:xfrm>
            <a:custGeom>
              <a:avLst/>
              <a:gdLst/>
              <a:ahLst/>
              <a:cxnLst>
                <a:cxn ang="0">
                  <a:pos x="785" y="4252"/>
                </a:cxn>
                <a:cxn ang="0">
                  <a:pos x="620" y="4149"/>
                </a:cxn>
                <a:cxn ang="0">
                  <a:pos x="363" y="4159"/>
                </a:cxn>
                <a:cxn ang="0">
                  <a:pos x="236" y="3919"/>
                </a:cxn>
                <a:cxn ang="0">
                  <a:pos x="348" y="3623"/>
                </a:cxn>
                <a:cxn ang="0">
                  <a:pos x="419" y="3405"/>
                </a:cxn>
                <a:cxn ang="0">
                  <a:pos x="22" y="3180"/>
                </a:cxn>
                <a:cxn ang="0">
                  <a:pos x="332" y="2616"/>
                </a:cxn>
                <a:cxn ang="0">
                  <a:pos x="547" y="2541"/>
                </a:cxn>
                <a:cxn ang="0">
                  <a:pos x="758" y="2248"/>
                </a:cxn>
                <a:cxn ang="0">
                  <a:pos x="449" y="2175"/>
                </a:cxn>
                <a:cxn ang="0">
                  <a:pos x="673" y="1610"/>
                </a:cxn>
                <a:cxn ang="0">
                  <a:pos x="1940" y="639"/>
                </a:cxn>
                <a:cxn ang="0">
                  <a:pos x="2180" y="701"/>
                </a:cxn>
                <a:cxn ang="0">
                  <a:pos x="2241" y="485"/>
                </a:cxn>
                <a:cxn ang="0">
                  <a:pos x="2204" y="288"/>
                </a:cxn>
                <a:cxn ang="0">
                  <a:pos x="2523" y="4"/>
                </a:cxn>
                <a:cxn ang="0">
                  <a:pos x="2660" y="92"/>
                </a:cxn>
                <a:cxn ang="0">
                  <a:pos x="2868" y="431"/>
                </a:cxn>
                <a:cxn ang="0">
                  <a:pos x="3006" y="639"/>
                </a:cxn>
                <a:cxn ang="0">
                  <a:pos x="2723" y="858"/>
                </a:cxn>
                <a:cxn ang="0">
                  <a:pos x="2484" y="1095"/>
                </a:cxn>
                <a:cxn ang="0">
                  <a:pos x="2166" y="1325"/>
                </a:cxn>
                <a:cxn ang="0">
                  <a:pos x="2371" y="1477"/>
                </a:cxn>
                <a:cxn ang="0">
                  <a:pos x="2588" y="1655"/>
                </a:cxn>
                <a:cxn ang="0">
                  <a:pos x="2550" y="1885"/>
                </a:cxn>
                <a:cxn ang="0">
                  <a:pos x="2792" y="1975"/>
                </a:cxn>
                <a:cxn ang="0">
                  <a:pos x="3206" y="1920"/>
                </a:cxn>
                <a:cxn ang="0">
                  <a:pos x="3472" y="1978"/>
                </a:cxn>
                <a:cxn ang="0">
                  <a:pos x="3294" y="2487"/>
                </a:cxn>
                <a:cxn ang="0">
                  <a:pos x="3228" y="2783"/>
                </a:cxn>
                <a:cxn ang="0">
                  <a:pos x="3116" y="2855"/>
                </a:cxn>
                <a:cxn ang="0">
                  <a:pos x="3036" y="3170"/>
                </a:cxn>
                <a:cxn ang="0">
                  <a:pos x="2995" y="3383"/>
                </a:cxn>
                <a:cxn ang="0">
                  <a:pos x="2710" y="3450"/>
                </a:cxn>
                <a:cxn ang="0">
                  <a:pos x="2552" y="3391"/>
                </a:cxn>
                <a:cxn ang="0">
                  <a:pos x="2144" y="3381"/>
                </a:cxn>
                <a:cxn ang="0">
                  <a:pos x="1942" y="3544"/>
                </a:cxn>
                <a:cxn ang="0">
                  <a:pos x="1628" y="4002"/>
                </a:cxn>
                <a:cxn ang="0">
                  <a:pos x="1318" y="4221"/>
                </a:cxn>
                <a:cxn ang="0">
                  <a:pos x="904" y="4298"/>
                </a:cxn>
              </a:cxnLst>
              <a:rect l="0" t="0" r="r" b="b"/>
              <a:pathLst>
                <a:path w="3472" h="4365">
                  <a:moveTo>
                    <a:pt x="904" y="4298"/>
                  </a:moveTo>
                  <a:cubicBezTo>
                    <a:pt x="833" y="4239"/>
                    <a:pt x="824" y="4234"/>
                    <a:pt x="785" y="4252"/>
                  </a:cubicBezTo>
                  <a:cubicBezTo>
                    <a:pt x="747" y="4269"/>
                    <a:pt x="739" y="4264"/>
                    <a:pt x="681" y="4210"/>
                  </a:cubicBezTo>
                  <a:lnTo>
                    <a:pt x="620" y="4149"/>
                  </a:lnTo>
                  <a:lnTo>
                    <a:pt x="492" y="4154"/>
                  </a:lnTo>
                  <a:lnTo>
                    <a:pt x="363" y="4159"/>
                  </a:lnTo>
                  <a:lnTo>
                    <a:pt x="300" y="4090"/>
                  </a:lnTo>
                  <a:cubicBezTo>
                    <a:pt x="240" y="4024"/>
                    <a:pt x="236" y="4015"/>
                    <a:pt x="236" y="3919"/>
                  </a:cubicBezTo>
                  <a:cubicBezTo>
                    <a:pt x="236" y="3826"/>
                    <a:pt x="241" y="3812"/>
                    <a:pt x="292" y="3749"/>
                  </a:cubicBezTo>
                  <a:cubicBezTo>
                    <a:pt x="334" y="3700"/>
                    <a:pt x="348" y="3666"/>
                    <a:pt x="348" y="3623"/>
                  </a:cubicBezTo>
                  <a:cubicBezTo>
                    <a:pt x="348" y="3581"/>
                    <a:pt x="363" y="3546"/>
                    <a:pt x="400" y="3501"/>
                  </a:cubicBezTo>
                  <a:cubicBezTo>
                    <a:pt x="449" y="3439"/>
                    <a:pt x="449" y="3439"/>
                    <a:pt x="419" y="3405"/>
                  </a:cubicBezTo>
                  <a:cubicBezTo>
                    <a:pt x="361" y="3341"/>
                    <a:pt x="244" y="3268"/>
                    <a:pt x="140" y="3231"/>
                  </a:cubicBezTo>
                  <a:cubicBezTo>
                    <a:pt x="83" y="3210"/>
                    <a:pt x="30" y="3188"/>
                    <a:pt x="22" y="3180"/>
                  </a:cubicBezTo>
                  <a:cubicBezTo>
                    <a:pt x="0" y="3160"/>
                    <a:pt x="48" y="3069"/>
                    <a:pt x="179" y="2887"/>
                  </a:cubicBezTo>
                  <a:cubicBezTo>
                    <a:pt x="316" y="2698"/>
                    <a:pt x="332" y="2669"/>
                    <a:pt x="332" y="2616"/>
                  </a:cubicBezTo>
                  <a:cubicBezTo>
                    <a:pt x="332" y="2594"/>
                    <a:pt x="342" y="2570"/>
                    <a:pt x="352" y="2564"/>
                  </a:cubicBezTo>
                  <a:cubicBezTo>
                    <a:pt x="363" y="2557"/>
                    <a:pt x="451" y="2548"/>
                    <a:pt x="547" y="2541"/>
                  </a:cubicBezTo>
                  <a:cubicBezTo>
                    <a:pt x="657" y="2533"/>
                    <a:pt x="728" y="2522"/>
                    <a:pt x="740" y="2508"/>
                  </a:cubicBezTo>
                  <a:cubicBezTo>
                    <a:pt x="768" y="2479"/>
                    <a:pt x="782" y="2277"/>
                    <a:pt x="758" y="2248"/>
                  </a:cubicBezTo>
                  <a:cubicBezTo>
                    <a:pt x="747" y="2232"/>
                    <a:pt x="700" y="2223"/>
                    <a:pt x="620" y="2220"/>
                  </a:cubicBezTo>
                  <a:cubicBezTo>
                    <a:pt x="524" y="2215"/>
                    <a:pt x="491" y="2207"/>
                    <a:pt x="449" y="2175"/>
                  </a:cubicBezTo>
                  <a:cubicBezTo>
                    <a:pt x="420" y="2154"/>
                    <a:pt x="396" y="2125"/>
                    <a:pt x="396" y="2114"/>
                  </a:cubicBezTo>
                  <a:cubicBezTo>
                    <a:pt x="396" y="2092"/>
                    <a:pt x="572" y="1770"/>
                    <a:pt x="673" y="1610"/>
                  </a:cubicBezTo>
                  <a:cubicBezTo>
                    <a:pt x="723" y="1530"/>
                    <a:pt x="908" y="1357"/>
                    <a:pt x="1134" y="1183"/>
                  </a:cubicBezTo>
                  <a:cubicBezTo>
                    <a:pt x="1356" y="1010"/>
                    <a:pt x="1907" y="639"/>
                    <a:pt x="1940" y="639"/>
                  </a:cubicBezTo>
                  <a:cubicBezTo>
                    <a:pt x="1958" y="639"/>
                    <a:pt x="2012" y="653"/>
                    <a:pt x="2060" y="671"/>
                  </a:cubicBezTo>
                  <a:cubicBezTo>
                    <a:pt x="2108" y="688"/>
                    <a:pt x="2163" y="703"/>
                    <a:pt x="2180" y="701"/>
                  </a:cubicBezTo>
                  <a:cubicBezTo>
                    <a:pt x="2224" y="701"/>
                    <a:pt x="2387" y="586"/>
                    <a:pt x="2395" y="551"/>
                  </a:cubicBezTo>
                  <a:cubicBezTo>
                    <a:pt x="2403" y="511"/>
                    <a:pt x="2374" y="498"/>
                    <a:pt x="2241" y="485"/>
                  </a:cubicBezTo>
                  <a:cubicBezTo>
                    <a:pt x="2123" y="474"/>
                    <a:pt x="2099" y="456"/>
                    <a:pt x="2148" y="415"/>
                  </a:cubicBezTo>
                  <a:cubicBezTo>
                    <a:pt x="2161" y="404"/>
                    <a:pt x="2187" y="348"/>
                    <a:pt x="2204" y="288"/>
                  </a:cubicBezTo>
                  <a:cubicBezTo>
                    <a:pt x="2236" y="183"/>
                    <a:pt x="2236" y="181"/>
                    <a:pt x="2368" y="96"/>
                  </a:cubicBezTo>
                  <a:cubicBezTo>
                    <a:pt x="2438" y="48"/>
                    <a:pt x="2508" y="7"/>
                    <a:pt x="2523" y="4"/>
                  </a:cubicBezTo>
                  <a:cubicBezTo>
                    <a:pt x="2537" y="0"/>
                    <a:pt x="2574" y="20"/>
                    <a:pt x="2604" y="45"/>
                  </a:cubicBezTo>
                  <a:lnTo>
                    <a:pt x="2660" y="92"/>
                  </a:lnTo>
                  <a:lnTo>
                    <a:pt x="2632" y="200"/>
                  </a:lnTo>
                  <a:cubicBezTo>
                    <a:pt x="2584" y="388"/>
                    <a:pt x="2576" y="380"/>
                    <a:pt x="2868" y="431"/>
                  </a:cubicBezTo>
                  <a:cubicBezTo>
                    <a:pt x="2972" y="448"/>
                    <a:pt x="3068" y="471"/>
                    <a:pt x="3080" y="480"/>
                  </a:cubicBezTo>
                  <a:cubicBezTo>
                    <a:pt x="3132" y="525"/>
                    <a:pt x="3080" y="639"/>
                    <a:pt x="3006" y="639"/>
                  </a:cubicBezTo>
                  <a:cubicBezTo>
                    <a:pt x="2950" y="639"/>
                    <a:pt x="2929" y="656"/>
                    <a:pt x="2844" y="772"/>
                  </a:cubicBezTo>
                  <a:cubicBezTo>
                    <a:pt x="2780" y="860"/>
                    <a:pt x="2774" y="866"/>
                    <a:pt x="2723" y="858"/>
                  </a:cubicBezTo>
                  <a:cubicBezTo>
                    <a:pt x="2678" y="850"/>
                    <a:pt x="2657" y="858"/>
                    <a:pt x="2590" y="912"/>
                  </a:cubicBezTo>
                  <a:cubicBezTo>
                    <a:pt x="2507" y="978"/>
                    <a:pt x="2500" y="989"/>
                    <a:pt x="2484" y="1095"/>
                  </a:cubicBezTo>
                  <a:cubicBezTo>
                    <a:pt x="2464" y="1223"/>
                    <a:pt x="2473" y="1215"/>
                    <a:pt x="2328" y="1204"/>
                  </a:cubicBezTo>
                  <a:cubicBezTo>
                    <a:pt x="2166" y="1192"/>
                    <a:pt x="2150" y="1204"/>
                    <a:pt x="2166" y="1325"/>
                  </a:cubicBezTo>
                  <a:cubicBezTo>
                    <a:pt x="2172" y="1368"/>
                    <a:pt x="2185" y="1416"/>
                    <a:pt x="2195" y="1429"/>
                  </a:cubicBezTo>
                  <a:cubicBezTo>
                    <a:pt x="2206" y="1445"/>
                    <a:pt x="2272" y="1463"/>
                    <a:pt x="2371" y="1477"/>
                  </a:cubicBezTo>
                  <a:cubicBezTo>
                    <a:pt x="2457" y="1490"/>
                    <a:pt x="2536" y="1506"/>
                    <a:pt x="2542" y="1514"/>
                  </a:cubicBezTo>
                  <a:cubicBezTo>
                    <a:pt x="2550" y="1522"/>
                    <a:pt x="2571" y="1584"/>
                    <a:pt x="2588" y="1655"/>
                  </a:cubicBezTo>
                  <a:lnTo>
                    <a:pt x="2620" y="1781"/>
                  </a:lnTo>
                  <a:lnTo>
                    <a:pt x="2550" y="1885"/>
                  </a:lnTo>
                  <a:cubicBezTo>
                    <a:pt x="2462" y="2012"/>
                    <a:pt x="2470" y="2031"/>
                    <a:pt x="2611" y="2031"/>
                  </a:cubicBezTo>
                  <a:cubicBezTo>
                    <a:pt x="2697" y="2031"/>
                    <a:pt x="2720" y="2023"/>
                    <a:pt x="2792" y="1975"/>
                  </a:cubicBezTo>
                  <a:cubicBezTo>
                    <a:pt x="2884" y="1912"/>
                    <a:pt x="2894" y="1911"/>
                    <a:pt x="3020" y="1936"/>
                  </a:cubicBezTo>
                  <a:cubicBezTo>
                    <a:pt x="3099" y="1952"/>
                    <a:pt x="3120" y="1951"/>
                    <a:pt x="3206" y="1920"/>
                  </a:cubicBezTo>
                  <a:cubicBezTo>
                    <a:pt x="3334" y="1876"/>
                    <a:pt x="3374" y="1877"/>
                    <a:pt x="3427" y="1932"/>
                  </a:cubicBezTo>
                  <a:lnTo>
                    <a:pt x="3472" y="1978"/>
                  </a:lnTo>
                  <a:lnTo>
                    <a:pt x="3232" y="2234"/>
                  </a:lnTo>
                  <a:lnTo>
                    <a:pt x="3294" y="2487"/>
                  </a:lnTo>
                  <a:cubicBezTo>
                    <a:pt x="3329" y="2626"/>
                    <a:pt x="3355" y="2749"/>
                    <a:pt x="3350" y="2760"/>
                  </a:cubicBezTo>
                  <a:cubicBezTo>
                    <a:pt x="3344" y="2776"/>
                    <a:pt x="3308" y="2783"/>
                    <a:pt x="3228" y="2783"/>
                  </a:cubicBezTo>
                  <a:lnTo>
                    <a:pt x="3116" y="2783"/>
                  </a:lnTo>
                  <a:lnTo>
                    <a:pt x="3116" y="2855"/>
                  </a:lnTo>
                  <a:cubicBezTo>
                    <a:pt x="3116" y="2896"/>
                    <a:pt x="3099" y="2968"/>
                    <a:pt x="3076" y="3023"/>
                  </a:cubicBezTo>
                  <a:cubicBezTo>
                    <a:pt x="3054" y="3074"/>
                    <a:pt x="3036" y="3141"/>
                    <a:pt x="3036" y="3170"/>
                  </a:cubicBezTo>
                  <a:cubicBezTo>
                    <a:pt x="3036" y="3199"/>
                    <a:pt x="3027" y="3258"/>
                    <a:pt x="3016" y="3303"/>
                  </a:cubicBezTo>
                  <a:lnTo>
                    <a:pt x="2995" y="3383"/>
                  </a:lnTo>
                  <a:lnTo>
                    <a:pt x="2883" y="3391"/>
                  </a:lnTo>
                  <a:cubicBezTo>
                    <a:pt x="2784" y="3397"/>
                    <a:pt x="2763" y="3405"/>
                    <a:pt x="2710" y="3450"/>
                  </a:cubicBezTo>
                  <a:cubicBezTo>
                    <a:pt x="2678" y="3479"/>
                    <a:pt x="2643" y="3503"/>
                    <a:pt x="2632" y="3503"/>
                  </a:cubicBezTo>
                  <a:cubicBezTo>
                    <a:pt x="2622" y="3501"/>
                    <a:pt x="2585" y="3452"/>
                    <a:pt x="2552" y="3391"/>
                  </a:cubicBezTo>
                  <a:cubicBezTo>
                    <a:pt x="2484" y="3263"/>
                    <a:pt x="2481" y="3263"/>
                    <a:pt x="2310" y="3303"/>
                  </a:cubicBezTo>
                  <a:cubicBezTo>
                    <a:pt x="2171" y="3335"/>
                    <a:pt x="2163" y="3338"/>
                    <a:pt x="2144" y="3381"/>
                  </a:cubicBezTo>
                  <a:cubicBezTo>
                    <a:pt x="2132" y="3408"/>
                    <a:pt x="2108" y="3423"/>
                    <a:pt x="2065" y="3429"/>
                  </a:cubicBezTo>
                  <a:cubicBezTo>
                    <a:pt x="2011" y="3439"/>
                    <a:pt x="1998" y="3452"/>
                    <a:pt x="1942" y="3544"/>
                  </a:cubicBezTo>
                  <a:cubicBezTo>
                    <a:pt x="1908" y="3602"/>
                    <a:pt x="1841" y="3682"/>
                    <a:pt x="1795" y="3722"/>
                  </a:cubicBezTo>
                  <a:cubicBezTo>
                    <a:pt x="1664" y="3834"/>
                    <a:pt x="1628" y="3893"/>
                    <a:pt x="1628" y="4002"/>
                  </a:cubicBezTo>
                  <a:cubicBezTo>
                    <a:pt x="1628" y="4111"/>
                    <a:pt x="1601" y="4136"/>
                    <a:pt x="1467" y="4152"/>
                  </a:cubicBezTo>
                  <a:cubicBezTo>
                    <a:pt x="1400" y="4160"/>
                    <a:pt x="1369" y="4173"/>
                    <a:pt x="1318" y="4221"/>
                  </a:cubicBezTo>
                  <a:cubicBezTo>
                    <a:pt x="1262" y="4271"/>
                    <a:pt x="1052" y="4365"/>
                    <a:pt x="996" y="4365"/>
                  </a:cubicBezTo>
                  <a:cubicBezTo>
                    <a:pt x="988" y="4365"/>
                    <a:pt x="945" y="4335"/>
                    <a:pt x="904" y="4298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192588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="" xmlns:a16="http://schemas.microsoft.com/office/drawing/2014/main" id="{471CBC5B-1E69-0E49-9ACB-FED09C8D3F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25943" y="6355682"/>
            <a:ext cx="428164" cy="365125"/>
          </a:xfrm>
          <a:solidFill>
            <a:schemeClr val="accent4">
              <a:lumMod val="60000"/>
              <a:lumOff val="40000"/>
            </a:schemeClr>
          </a:solidFill>
        </p:spPr>
        <p:txBody>
          <a:bodyPr/>
          <a:lstStyle/>
          <a:p>
            <a:pPr algn="ctr"/>
            <a:fld id="{41B81EEA-DF2A-1C47-9781-44818CAE4220}" type="slidenum">
              <a:rPr lang="ru-RU" smtClean="0"/>
              <a:pPr algn="ctr"/>
              <a:t>9</a:t>
            </a:fld>
            <a:endParaRPr lang="ru-RU" dirty="0"/>
          </a:p>
        </p:txBody>
      </p:sp>
      <p:grpSp>
        <p:nvGrpSpPr>
          <p:cNvPr id="27" name="Группа 26"/>
          <p:cNvGrpSpPr/>
          <p:nvPr/>
        </p:nvGrpSpPr>
        <p:grpSpPr>
          <a:xfrm>
            <a:off x="1439586" y="177800"/>
            <a:ext cx="10403790" cy="529239"/>
            <a:chOff x="1439586" y="5107200"/>
            <a:chExt cx="10403790" cy="529239"/>
          </a:xfrm>
        </p:grpSpPr>
        <p:sp>
          <p:nvSpPr>
            <p:cNvPr id="28" name="object 9">
              <a:extLst>
                <a:ext uri="{FF2B5EF4-FFF2-40B4-BE49-F238E27FC236}">
                  <a16:creationId xmlns="" xmlns:a16="http://schemas.microsoft.com/office/drawing/2014/main" id="{222E1C3D-BC3A-D443-8563-08790B13AA2D}"/>
                </a:ext>
              </a:extLst>
            </p:cNvPr>
            <p:cNvSpPr/>
            <p:nvPr/>
          </p:nvSpPr>
          <p:spPr>
            <a:xfrm>
              <a:off x="1439586" y="5161088"/>
              <a:ext cx="7096699" cy="475351"/>
            </a:xfrm>
            <a:custGeom>
              <a:avLst/>
              <a:gdLst/>
              <a:ahLst/>
              <a:cxnLst/>
              <a:rect l="l" t="t" r="r" b="b"/>
              <a:pathLst>
                <a:path w="3267075">
                  <a:moveTo>
                    <a:pt x="0" y="0"/>
                  </a:moveTo>
                  <a:lnTo>
                    <a:pt x="3266757" y="0"/>
                  </a:lnTo>
                </a:path>
              </a:pathLst>
            </a:custGeom>
            <a:ln w="25400">
              <a:solidFill>
                <a:srgbClr val="334286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grpSp>
          <p:nvGrpSpPr>
            <p:cNvPr id="29" name="Группа 28"/>
            <p:cNvGrpSpPr/>
            <p:nvPr/>
          </p:nvGrpSpPr>
          <p:grpSpPr>
            <a:xfrm>
              <a:off x="8360857" y="5107200"/>
              <a:ext cx="3482519" cy="106098"/>
              <a:chOff x="8360857" y="5107200"/>
              <a:chExt cx="3482519" cy="106098"/>
            </a:xfrm>
          </p:grpSpPr>
          <p:sp>
            <p:nvSpPr>
              <p:cNvPr id="30" name="object 11">
                <a:extLst>
                  <a:ext uri="{FF2B5EF4-FFF2-40B4-BE49-F238E27FC236}">
                    <a16:creationId xmlns="" xmlns:a16="http://schemas.microsoft.com/office/drawing/2014/main" id="{E7D5C25E-08D6-344C-B0C6-CB0D11FF9875}"/>
                  </a:ext>
                </a:extLst>
              </p:cNvPr>
              <p:cNvSpPr/>
              <p:nvPr/>
            </p:nvSpPr>
            <p:spPr>
              <a:xfrm flipV="1">
                <a:off x="8400256" y="5107200"/>
                <a:ext cx="3443120" cy="49992"/>
              </a:xfrm>
              <a:custGeom>
                <a:avLst/>
                <a:gdLst/>
                <a:ahLst/>
                <a:cxnLst/>
                <a:rect l="l" t="t" r="r" b="b"/>
                <a:pathLst>
                  <a:path w="3249929">
                    <a:moveTo>
                      <a:pt x="0" y="0"/>
                    </a:moveTo>
                    <a:lnTo>
                      <a:pt x="3249561" y="0"/>
                    </a:lnTo>
                  </a:path>
                </a:pathLst>
              </a:custGeom>
              <a:ln w="25400">
                <a:solidFill>
                  <a:srgbClr val="FFC32E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grpSp>
            <p:nvGrpSpPr>
              <p:cNvPr id="31" name="Группа 30"/>
              <p:cNvGrpSpPr/>
              <p:nvPr/>
            </p:nvGrpSpPr>
            <p:grpSpPr>
              <a:xfrm>
                <a:off x="8360857" y="5109584"/>
                <a:ext cx="238082" cy="103714"/>
                <a:chOff x="2667374" y="2712291"/>
                <a:chExt cx="238082" cy="103714"/>
              </a:xfrm>
            </p:grpSpPr>
            <p:sp>
              <p:nvSpPr>
                <p:cNvPr id="32" name="object 12">
                  <a:extLst>
                    <a:ext uri="{FF2B5EF4-FFF2-40B4-BE49-F238E27FC236}">
                      <a16:creationId xmlns="" xmlns:a16="http://schemas.microsoft.com/office/drawing/2014/main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667374" y="2712291"/>
                  <a:ext cx="238082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chemeClr val="bg1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33" name="object 12">
                  <a:extLst>
                    <a:ext uri="{FF2B5EF4-FFF2-40B4-BE49-F238E27FC236}">
                      <a16:creationId xmlns="" xmlns:a16="http://schemas.microsoft.com/office/drawing/2014/main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739089" y="2712291"/>
                  <a:ext cx="103714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rgbClr val="334286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</p:grpSp>
      </p:grpSp>
      <p:sp>
        <p:nvSpPr>
          <p:cNvPr id="126" name="Прямоугольник 125"/>
          <p:cNvSpPr/>
          <p:nvPr/>
        </p:nvSpPr>
        <p:spPr>
          <a:xfrm>
            <a:off x="270735" y="1755466"/>
            <a:ext cx="43622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Значения по регионам ДВФО</a:t>
            </a:r>
            <a:endParaRPr lang="ru-RU" sz="1200" b="1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19" name="Текст 3"/>
          <p:cNvSpPr>
            <a:spLocks noGrp="1"/>
          </p:cNvSpPr>
          <p:nvPr>
            <p:ph type="body" sz="quarter" idx="10"/>
          </p:nvPr>
        </p:nvSpPr>
        <p:spPr>
          <a:xfrm>
            <a:off x="1321241" y="489696"/>
            <a:ext cx="10558342" cy="1072586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000" b="1" dirty="0" smtClean="0"/>
              <a:t>ИНДЕКС ПРОИЗВОДСТВА ПО </a:t>
            </a:r>
            <a:r>
              <a:rPr lang="ru-RU" sz="2000" b="1" spc="-80" dirty="0" smtClean="0"/>
              <a:t>ОБЕСПЕЧЕНИЮ </a:t>
            </a:r>
            <a:r>
              <a:rPr lang="ru-RU" sz="2000" b="1" spc="-80" dirty="0"/>
              <a:t>ЭЛЕКТРИЧЕСКОЙ ЭНЕРГИЕЙ, </a:t>
            </a:r>
            <a:endParaRPr lang="ru-RU" sz="2000" b="1" spc="-80" dirty="0" smtClean="0"/>
          </a:p>
          <a:p>
            <a:pPr>
              <a:spcBef>
                <a:spcPts val="0"/>
              </a:spcBef>
            </a:pPr>
            <a:r>
              <a:rPr lang="ru-RU" sz="2000" b="1" spc="-80" dirty="0" smtClean="0"/>
              <a:t>ГАЗОМ </a:t>
            </a:r>
            <a:r>
              <a:rPr lang="ru-RU" sz="2000" b="1" spc="-80" dirty="0"/>
              <a:t>И </a:t>
            </a:r>
            <a:r>
              <a:rPr lang="ru-RU" sz="2000" b="1" spc="-80" dirty="0" smtClean="0"/>
              <a:t>ПАРОМ; КОНДИЦИОНИРОВАНИЮ ВОЗДУХА</a:t>
            </a:r>
          </a:p>
          <a:p>
            <a:pPr>
              <a:spcBef>
                <a:spcPts val="0"/>
              </a:spcBef>
            </a:pPr>
            <a:r>
              <a:rPr lang="ru-RU" sz="2000" dirty="0" smtClean="0"/>
              <a:t>ПО РЕГИОНАМ ДАЛЬНЕВОСТОЧНОГО ФЕДЕРАЛЬНОГО ОКРУГА</a:t>
            </a:r>
            <a:endParaRPr lang="ru-RU" sz="2000" dirty="0"/>
          </a:p>
        </p:txBody>
      </p:sp>
      <p:sp>
        <p:nvSpPr>
          <p:cNvPr id="134" name="Прямоугольник 133">
            <a:extLst>
              <a:ext uri="{FF2B5EF4-FFF2-40B4-BE49-F238E27FC236}">
                <a16:creationId xmlns="" xmlns:a16="http://schemas.microsoft.com/office/drawing/2014/main" id="{B0F093C1-5DA0-4CFB-8C5D-214B4F67D2B7}"/>
              </a:ext>
            </a:extLst>
          </p:cNvPr>
          <p:cNvSpPr/>
          <p:nvPr/>
        </p:nvSpPr>
        <p:spPr>
          <a:xfrm>
            <a:off x="5725072" y="2378833"/>
            <a:ext cx="172815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spc="-30" dirty="0" smtClean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107,</a:t>
            </a:r>
            <a:r>
              <a:rPr lang="ru-RU" sz="2000" b="1" spc="-30" dirty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3</a:t>
            </a:r>
            <a:r>
              <a:rPr lang="ru-RU" sz="2000" b="1" spc="-30" dirty="0" smtClean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%</a:t>
            </a:r>
            <a:endParaRPr lang="ru-RU" sz="2000" spc="-30" dirty="0">
              <a:solidFill>
                <a:srgbClr val="00B050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404" name="Прямоугольник 403">
            <a:extLst>
              <a:ext uri="{FF2B5EF4-FFF2-40B4-BE49-F238E27FC236}">
                <a16:creationId xmlns="" xmlns:a16="http://schemas.microsoft.com/office/drawing/2014/main" id="{9EE8F36B-F2BF-4FA2-B61A-FE49BFAB9FFC}"/>
              </a:ext>
            </a:extLst>
          </p:cNvPr>
          <p:cNvSpPr/>
          <p:nvPr/>
        </p:nvSpPr>
        <p:spPr>
          <a:xfrm>
            <a:off x="5621383" y="3173988"/>
            <a:ext cx="198545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по Российской Федерации</a:t>
            </a:r>
            <a:endParaRPr lang="ru-RU" sz="1100" b="1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22" name="Текст 3"/>
          <p:cNvSpPr txBox="1">
            <a:spLocks/>
          </p:cNvSpPr>
          <p:nvPr/>
        </p:nvSpPr>
        <p:spPr>
          <a:xfrm>
            <a:off x="1312975" y="1451386"/>
            <a:ext cx="6731714" cy="27600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33428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ru-RU" sz="1400" dirty="0" smtClean="0"/>
              <a:t>ЯНВАРЬ 2021 </a:t>
            </a:r>
            <a:r>
              <a:rPr lang="ru-RU" sz="1400" dirty="0" smtClean="0"/>
              <a:t>ГОДА В </a:t>
            </a:r>
            <a:r>
              <a:rPr lang="ru-RU" sz="1400" dirty="0"/>
              <a:t>% К </a:t>
            </a:r>
            <a:r>
              <a:rPr lang="ru-RU" sz="1400" dirty="0" smtClean="0"/>
              <a:t>ЯНВАРЮ 2020 </a:t>
            </a:r>
            <a:r>
              <a:rPr lang="ru-RU" sz="1400" dirty="0"/>
              <a:t>ГОДА</a:t>
            </a:r>
          </a:p>
        </p:txBody>
      </p:sp>
      <p:sp>
        <p:nvSpPr>
          <p:cNvPr id="137" name="Прямоугольник 136"/>
          <p:cNvSpPr/>
          <p:nvPr/>
        </p:nvSpPr>
        <p:spPr>
          <a:xfrm>
            <a:off x="294704" y="112144"/>
            <a:ext cx="1725284" cy="2760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334286"/>
                </a:solidFill>
                <a:latin typeface="Arial" pitchFamily="34" charset="0"/>
                <a:cs typeface="Arial" pitchFamily="34" charset="0"/>
              </a:rPr>
              <a:t>САХА(ЯКУТИЯ)СТАТ</a:t>
            </a:r>
            <a:endParaRPr lang="ru-RU" sz="1200" b="1" dirty="0">
              <a:solidFill>
                <a:srgbClr val="33428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9" name="Прямоугольник 138">
            <a:extLst>
              <a:ext uri="{FF2B5EF4-FFF2-40B4-BE49-F238E27FC236}">
                <a16:creationId xmlns="" xmlns:a16="http://schemas.microsoft.com/office/drawing/2014/main" id="{B0F093C1-5DA0-4CFB-8C5D-214B4F67D2B7}"/>
              </a:ext>
            </a:extLst>
          </p:cNvPr>
          <p:cNvSpPr/>
          <p:nvPr/>
        </p:nvSpPr>
        <p:spPr>
          <a:xfrm>
            <a:off x="5729023" y="3744808"/>
            <a:ext cx="177017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spc="-30" dirty="0" smtClean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103,</a:t>
            </a:r>
            <a:r>
              <a:rPr lang="ru-RU" sz="2000" b="1" spc="-30" dirty="0" smtClean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0</a:t>
            </a:r>
            <a:r>
              <a:rPr lang="ru-RU" sz="2000" b="1" spc="-30" dirty="0" smtClean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%</a:t>
            </a:r>
            <a:endParaRPr lang="ru-RU" sz="2000" spc="-30" dirty="0">
              <a:solidFill>
                <a:srgbClr val="00B050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40" name="Прямоугольник 139">
            <a:extLst>
              <a:ext uri="{FF2B5EF4-FFF2-40B4-BE49-F238E27FC236}">
                <a16:creationId xmlns="" xmlns:a16="http://schemas.microsoft.com/office/drawing/2014/main" id="{9EE8F36B-F2BF-4FA2-B61A-FE49BFAB9FFC}"/>
              </a:ext>
            </a:extLst>
          </p:cNvPr>
          <p:cNvSpPr/>
          <p:nvPr/>
        </p:nvSpPr>
        <p:spPr>
          <a:xfrm>
            <a:off x="5725072" y="4514250"/>
            <a:ext cx="198545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по Дальневосточному Федеральному округу</a:t>
            </a:r>
            <a:endParaRPr lang="ru-RU" sz="1100" b="1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09" name="Диаграмма 10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48539292"/>
              </p:ext>
            </p:extLst>
          </p:nvPr>
        </p:nvGraphicFramePr>
        <p:xfrm>
          <a:off x="164755" y="2024228"/>
          <a:ext cx="5049795" cy="46459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10" name="Группа 109"/>
          <p:cNvGrpSpPr/>
          <p:nvPr/>
        </p:nvGrpSpPr>
        <p:grpSpPr>
          <a:xfrm>
            <a:off x="436776" y="662104"/>
            <a:ext cx="720000" cy="720000"/>
            <a:chOff x="436776" y="665989"/>
            <a:chExt cx="720000" cy="720000"/>
          </a:xfrm>
        </p:grpSpPr>
        <p:sp>
          <p:nvSpPr>
            <p:cNvPr id="111" name="Овал 110"/>
            <p:cNvSpPr/>
            <p:nvPr/>
          </p:nvSpPr>
          <p:spPr>
            <a:xfrm>
              <a:off x="436776" y="665989"/>
              <a:ext cx="720000" cy="720000"/>
            </a:xfrm>
            <a:prstGeom prst="ellipse">
              <a:avLst/>
            </a:prstGeom>
            <a:noFill/>
            <a:ln w="38100">
              <a:solidFill>
                <a:srgbClr val="33428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12" name="Рисунок 111"/>
            <p:cNvPicPr>
              <a:picLocks noChangeAspect="1"/>
            </p:cNvPicPr>
            <p:nvPr/>
          </p:nvPicPr>
          <p:blipFill>
            <a:blip r:embed="rId3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6776" y="752104"/>
              <a:ext cx="540000" cy="540000"/>
            </a:xfrm>
            <a:prstGeom prst="rect">
              <a:avLst/>
            </a:prstGeom>
          </p:spPr>
        </p:pic>
      </p:grpSp>
      <p:grpSp>
        <p:nvGrpSpPr>
          <p:cNvPr id="106" name="Группа 105"/>
          <p:cNvGrpSpPr/>
          <p:nvPr/>
        </p:nvGrpSpPr>
        <p:grpSpPr>
          <a:xfrm>
            <a:off x="8143155" y="1511605"/>
            <a:ext cx="3307157" cy="4288223"/>
            <a:chOff x="9261475" y="-2091494"/>
            <a:chExt cx="6696075" cy="8710973"/>
          </a:xfrm>
        </p:grpSpPr>
        <p:sp>
          <p:nvSpPr>
            <p:cNvPr id="107" name="Камчатский край"/>
            <p:cNvSpPr>
              <a:spLocks/>
            </p:cNvSpPr>
            <p:nvPr/>
          </p:nvSpPr>
          <p:spPr bwMode="auto">
            <a:xfrm>
              <a:off x="13871575" y="-404577"/>
              <a:ext cx="2085975" cy="2983080"/>
            </a:xfrm>
            <a:custGeom>
              <a:avLst/>
              <a:gdLst/>
              <a:ahLst/>
              <a:cxnLst>
                <a:cxn ang="0">
                  <a:pos x="1737" y="3774"/>
                </a:cxn>
                <a:cxn ang="0">
                  <a:pos x="1565" y="3491"/>
                </a:cxn>
                <a:cxn ang="0">
                  <a:pos x="1421" y="2670"/>
                </a:cxn>
                <a:cxn ang="0">
                  <a:pos x="1248" y="2009"/>
                </a:cxn>
                <a:cxn ang="0">
                  <a:pos x="933" y="1542"/>
                </a:cxn>
                <a:cxn ang="0">
                  <a:pos x="936" y="1433"/>
                </a:cxn>
                <a:cxn ang="0">
                  <a:pos x="802" y="1294"/>
                </a:cxn>
                <a:cxn ang="0">
                  <a:pos x="663" y="1603"/>
                </a:cxn>
                <a:cxn ang="0">
                  <a:pos x="880" y="1838"/>
                </a:cxn>
                <a:cxn ang="0">
                  <a:pos x="744" y="1760"/>
                </a:cxn>
                <a:cxn ang="0">
                  <a:pos x="400" y="1529"/>
                </a:cxn>
                <a:cxn ang="0">
                  <a:pos x="176" y="1321"/>
                </a:cxn>
                <a:cxn ang="0">
                  <a:pos x="0" y="1166"/>
                </a:cxn>
                <a:cxn ang="0">
                  <a:pos x="328" y="744"/>
                </a:cxn>
                <a:cxn ang="0">
                  <a:pos x="509" y="606"/>
                </a:cxn>
                <a:cxn ang="0">
                  <a:pos x="871" y="624"/>
                </a:cxn>
                <a:cxn ang="0">
                  <a:pos x="1053" y="689"/>
                </a:cxn>
                <a:cxn ang="0">
                  <a:pos x="1365" y="616"/>
                </a:cxn>
                <a:cxn ang="0">
                  <a:pos x="1424" y="358"/>
                </a:cxn>
                <a:cxn ang="0">
                  <a:pos x="1504" y="53"/>
                </a:cxn>
                <a:cxn ang="0">
                  <a:pos x="1597" y="0"/>
                </a:cxn>
                <a:cxn ang="0">
                  <a:pos x="1831" y="400"/>
                </a:cxn>
                <a:cxn ang="0">
                  <a:pos x="2032" y="942"/>
                </a:cxn>
                <a:cxn ang="0">
                  <a:pos x="1733" y="1057"/>
                </a:cxn>
                <a:cxn ang="0">
                  <a:pos x="1704" y="1493"/>
                </a:cxn>
                <a:cxn ang="0">
                  <a:pos x="1576" y="1677"/>
                </a:cxn>
                <a:cxn ang="0">
                  <a:pos x="1568" y="1920"/>
                </a:cxn>
                <a:cxn ang="0">
                  <a:pos x="1932" y="2667"/>
                </a:cxn>
                <a:cxn ang="0">
                  <a:pos x="2067" y="2622"/>
                </a:cxn>
                <a:cxn ang="0">
                  <a:pos x="2162" y="2517"/>
                </a:cxn>
                <a:cxn ang="0">
                  <a:pos x="2327" y="2679"/>
                </a:cxn>
                <a:cxn ang="0">
                  <a:pos x="2620" y="3005"/>
                </a:cxn>
                <a:cxn ang="0">
                  <a:pos x="2975" y="3270"/>
                </a:cxn>
                <a:cxn ang="0">
                  <a:pos x="2904" y="3761"/>
                </a:cxn>
                <a:cxn ang="0">
                  <a:pos x="3213" y="4355"/>
                </a:cxn>
                <a:cxn ang="0">
                  <a:pos x="3500" y="4966"/>
                </a:cxn>
                <a:cxn ang="0">
                  <a:pos x="1931" y="4099"/>
                </a:cxn>
              </a:cxnLst>
              <a:rect l="0" t="0" r="r" b="b"/>
              <a:pathLst>
                <a:path w="3500" h="4966">
                  <a:moveTo>
                    <a:pt x="1766" y="3915"/>
                  </a:moveTo>
                  <a:cubicBezTo>
                    <a:pt x="1709" y="3693"/>
                    <a:pt x="1769" y="3917"/>
                    <a:pt x="1737" y="3774"/>
                  </a:cubicBezTo>
                  <a:cubicBezTo>
                    <a:pt x="1703" y="3630"/>
                    <a:pt x="1709" y="3619"/>
                    <a:pt x="1639" y="3557"/>
                  </a:cubicBezTo>
                  <a:lnTo>
                    <a:pt x="1565" y="3491"/>
                  </a:lnTo>
                  <a:lnTo>
                    <a:pt x="1592" y="3376"/>
                  </a:lnTo>
                  <a:cubicBezTo>
                    <a:pt x="1626" y="3238"/>
                    <a:pt x="1639" y="3288"/>
                    <a:pt x="1421" y="2670"/>
                  </a:cubicBezTo>
                  <a:lnTo>
                    <a:pt x="1260" y="2214"/>
                  </a:lnTo>
                  <a:lnTo>
                    <a:pt x="1248" y="2009"/>
                  </a:lnTo>
                  <a:cubicBezTo>
                    <a:pt x="1234" y="1771"/>
                    <a:pt x="1228" y="1755"/>
                    <a:pt x="1077" y="1648"/>
                  </a:cubicBezTo>
                  <a:cubicBezTo>
                    <a:pt x="1020" y="1608"/>
                    <a:pt x="956" y="1560"/>
                    <a:pt x="933" y="1542"/>
                  </a:cubicBezTo>
                  <a:lnTo>
                    <a:pt x="896" y="1510"/>
                  </a:lnTo>
                  <a:lnTo>
                    <a:pt x="936" y="1433"/>
                  </a:lnTo>
                  <a:cubicBezTo>
                    <a:pt x="994" y="1326"/>
                    <a:pt x="981" y="1294"/>
                    <a:pt x="880" y="1294"/>
                  </a:cubicBezTo>
                  <a:lnTo>
                    <a:pt x="802" y="1294"/>
                  </a:lnTo>
                  <a:lnTo>
                    <a:pt x="728" y="1430"/>
                  </a:lnTo>
                  <a:cubicBezTo>
                    <a:pt x="676" y="1528"/>
                    <a:pt x="656" y="1577"/>
                    <a:pt x="663" y="1603"/>
                  </a:cubicBezTo>
                  <a:cubicBezTo>
                    <a:pt x="669" y="1622"/>
                    <a:pt x="720" y="1677"/>
                    <a:pt x="776" y="1723"/>
                  </a:cubicBezTo>
                  <a:cubicBezTo>
                    <a:pt x="840" y="1774"/>
                    <a:pt x="880" y="1821"/>
                    <a:pt x="880" y="1838"/>
                  </a:cubicBezTo>
                  <a:cubicBezTo>
                    <a:pt x="880" y="1856"/>
                    <a:pt x="876" y="1870"/>
                    <a:pt x="869" y="1870"/>
                  </a:cubicBezTo>
                  <a:cubicBezTo>
                    <a:pt x="863" y="1870"/>
                    <a:pt x="807" y="1821"/>
                    <a:pt x="744" y="1760"/>
                  </a:cubicBezTo>
                  <a:cubicBezTo>
                    <a:pt x="623" y="1641"/>
                    <a:pt x="559" y="1608"/>
                    <a:pt x="500" y="1635"/>
                  </a:cubicBezTo>
                  <a:cubicBezTo>
                    <a:pt x="455" y="1654"/>
                    <a:pt x="447" y="1646"/>
                    <a:pt x="400" y="1529"/>
                  </a:cubicBezTo>
                  <a:cubicBezTo>
                    <a:pt x="368" y="1445"/>
                    <a:pt x="360" y="1438"/>
                    <a:pt x="314" y="1438"/>
                  </a:cubicBezTo>
                  <a:cubicBezTo>
                    <a:pt x="247" y="1437"/>
                    <a:pt x="237" y="1429"/>
                    <a:pt x="176" y="1321"/>
                  </a:cubicBezTo>
                  <a:cubicBezTo>
                    <a:pt x="132" y="1240"/>
                    <a:pt x="119" y="1229"/>
                    <a:pt x="63" y="1219"/>
                  </a:cubicBezTo>
                  <a:cubicBezTo>
                    <a:pt x="8" y="1211"/>
                    <a:pt x="0" y="1205"/>
                    <a:pt x="0" y="1166"/>
                  </a:cubicBezTo>
                  <a:cubicBezTo>
                    <a:pt x="0" y="1113"/>
                    <a:pt x="52" y="1043"/>
                    <a:pt x="181" y="920"/>
                  </a:cubicBezTo>
                  <a:cubicBezTo>
                    <a:pt x="236" y="867"/>
                    <a:pt x="303" y="787"/>
                    <a:pt x="328" y="744"/>
                  </a:cubicBezTo>
                  <a:cubicBezTo>
                    <a:pt x="368" y="677"/>
                    <a:pt x="384" y="662"/>
                    <a:pt x="429" y="657"/>
                  </a:cubicBezTo>
                  <a:cubicBezTo>
                    <a:pt x="469" y="654"/>
                    <a:pt x="490" y="641"/>
                    <a:pt x="509" y="606"/>
                  </a:cubicBezTo>
                  <a:cubicBezTo>
                    <a:pt x="532" y="568"/>
                    <a:pt x="556" y="557"/>
                    <a:pt x="644" y="536"/>
                  </a:cubicBezTo>
                  <a:cubicBezTo>
                    <a:pt x="804" y="499"/>
                    <a:pt x="802" y="499"/>
                    <a:pt x="871" y="624"/>
                  </a:cubicBezTo>
                  <a:cubicBezTo>
                    <a:pt x="904" y="686"/>
                    <a:pt x="941" y="741"/>
                    <a:pt x="954" y="745"/>
                  </a:cubicBezTo>
                  <a:cubicBezTo>
                    <a:pt x="967" y="750"/>
                    <a:pt x="1012" y="725"/>
                    <a:pt x="1053" y="689"/>
                  </a:cubicBezTo>
                  <a:cubicBezTo>
                    <a:pt x="1127" y="629"/>
                    <a:pt x="1138" y="624"/>
                    <a:pt x="1248" y="621"/>
                  </a:cubicBezTo>
                  <a:lnTo>
                    <a:pt x="1365" y="616"/>
                  </a:lnTo>
                  <a:lnTo>
                    <a:pt x="1394" y="512"/>
                  </a:lnTo>
                  <a:cubicBezTo>
                    <a:pt x="1410" y="454"/>
                    <a:pt x="1424" y="385"/>
                    <a:pt x="1424" y="358"/>
                  </a:cubicBezTo>
                  <a:cubicBezTo>
                    <a:pt x="1424" y="331"/>
                    <a:pt x="1442" y="264"/>
                    <a:pt x="1464" y="208"/>
                  </a:cubicBezTo>
                  <a:cubicBezTo>
                    <a:pt x="1487" y="152"/>
                    <a:pt x="1504" y="81"/>
                    <a:pt x="1504" y="53"/>
                  </a:cubicBezTo>
                  <a:lnTo>
                    <a:pt x="1504" y="0"/>
                  </a:lnTo>
                  <a:lnTo>
                    <a:pt x="1597" y="0"/>
                  </a:lnTo>
                  <a:cubicBezTo>
                    <a:pt x="1647" y="0"/>
                    <a:pt x="1696" y="5"/>
                    <a:pt x="1706" y="11"/>
                  </a:cubicBezTo>
                  <a:cubicBezTo>
                    <a:pt x="1716" y="17"/>
                    <a:pt x="1772" y="192"/>
                    <a:pt x="1831" y="400"/>
                  </a:cubicBezTo>
                  <a:cubicBezTo>
                    <a:pt x="1901" y="649"/>
                    <a:pt x="1952" y="801"/>
                    <a:pt x="1984" y="853"/>
                  </a:cubicBezTo>
                  <a:cubicBezTo>
                    <a:pt x="2012" y="894"/>
                    <a:pt x="2032" y="936"/>
                    <a:pt x="2032" y="942"/>
                  </a:cubicBezTo>
                  <a:cubicBezTo>
                    <a:pt x="2032" y="949"/>
                    <a:pt x="1968" y="974"/>
                    <a:pt x="1890" y="997"/>
                  </a:cubicBezTo>
                  <a:cubicBezTo>
                    <a:pt x="1812" y="1019"/>
                    <a:pt x="1741" y="1048"/>
                    <a:pt x="1733" y="1057"/>
                  </a:cubicBezTo>
                  <a:cubicBezTo>
                    <a:pt x="1724" y="1069"/>
                    <a:pt x="1709" y="1158"/>
                    <a:pt x="1700" y="1257"/>
                  </a:cubicBezTo>
                  <a:cubicBezTo>
                    <a:pt x="1685" y="1408"/>
                    <a:pt x="1685" y="1445"/>
                    <a:pt x="1704" y="1493"/>
                  </a:cubicBezTo>
                  <a:cubicBezTo>
                    <a:pt x="1741" y="1581"/>
                    <a:pt x="1735" y="1587"/>
                    <a:pt x="1655" y="1544"/>
                  </a:cubicBezTo>
                  <a:cubicBezTo>
                    <a:pt x="1514" y="1465"/>
                    <a:pt x="1498" y="1493"/>
                    <a:pt x="1576" y="1677"/>
                  </a:cubicBezTo>
                  <a:cubicBezTo>
                    <a:pt x="1607" y="1749"/>
                    <a:pt x="1632" y="1816"/>
                    <a:pt x="1632" y="1824"/>
                  </a:cubicBezTo>
                  <a:cubicBezTo>
                    <a:pt x="1632" y="1832"/>
                    <a:pt x="1604" y="1875"/>
                    <a:pt x="1568" y="1920"/>
                  </a:cubicBezTo>
                  <a:cubicBezTo>
                    <a:pt x="1533" y="1965"/>
                    <a:pt x="1504" y="2006"/>
                    <a:pt x="1504" y="2013"/>
                  </a:cubicBezTo>
                  <a:cubicBezTo>
                    <a:pt x="1504" y="2049"/>
                    <a:pt x="1895" y="2648"/>
                    <a:pt x="1932" y="2667"/>
                  </a:cubicBezTo>
                  <a:cubicBezTo>
                    <a:pt x="1948" y="2675"/>
                    <a:pt x="1997" y="2677"/>
                    <a:pt x="2040" y="2672"/>
                  </a:cubicBezTo>
                  <a:lnTo>
                    <a:pt x="2067" y="2622"/>
                  </a:lnTo>
                  <a:lnTo>
                    <a:pt x="2078" y="2552"/>
                  </a:lnTo>
                  <a:cubicBezTo>
                    <a:pt x="2114" y="2512"/>
                    <a:pt x="2136" y="2525"/>
                    <a:pt x="2162" y="2517"/>
                  </a:cubicBezTo>
                  <a:cubicBezTo>
                    <a:pt x="2195" y="2507"/>
                    <a:pt x="2216" y="2545"/>
                    <a:pt x="2242" y="2592"/>
                  </a:cubicBezTo>
                  <a:cubicBezTo>
                    <a:pt x="2252" y="2611"/>
                    <a:pt x="2299" y="2635"/>
                    <a:pt x="2327" y="2679"/>
                  </a:cubicBezTo>
                  <a:cubicBezTo>
                    <a:pt x="2430" y="2749"/>
                    <a:pt x="2561" y="2722"/>
                    <a:pt x="2658" y="2769"/>
                  </a:cubicBezTo>
                  <a:cubicBezTo>
                    <a:pt x="2621" y="2914"/>
                    <a:pt x="2632" y="3076"/>
                    <a:pt x="2620" y="3005"/>
                  </a:cubicBezTo>
                  <a:cubicBezTo>
                    <a:pt x="2597" y="2865"/>
                    <a:pt x="2662" y="3083"/>
                    <a:pt x="2719" y="3187"/>
                  </a:cubicBezTo>
                  <a:lnTo>
                    <a:pt x="2975" y="3270"/>
                  </a:lnTo>
                  <a:lnTo>
                    <a:pt x="2991" y="3375"/>
                  </a:lnTo>
                  <a:cubicBezTo>
                    <a:pt x="2868" y="3480"/>
                    <a:pt x="2915" y="3779"/>
                    <a:pt x="2904" y="3761"/>
                  </a:cubicBezTo>
                  <a:cubicBezTo>
                    <a:pt x="2844" y="3661"/>
                    <a:pt x="2900" y="3763"/>
                    <a:pt x="3152" y="3925"/>
                  </a:cubicBezTo>
                  <a:cubicBezTo>
                    <a:pt x="3216" y="3968"/>
                    <a:pt x="3133" y="4250"/>
                    <a:pt x="3213" y="4355"/>
                  </a:cubicBezTo>
                  <a:cubicBezTo>
                    <a:pt x="3346" y="4484"/>
                    <a:pt x="3358" y="4499"/>
                    <a:pt x="3420" y="4622"/>
                  </a:cubicBezTo>
                  <a:lnTo>
                    <a:pt x="3500" y="4966"/>
                  </a:lnTo>
                  <a:lnTo>
                    <a:pt x="2096" y="4278"/>
                  </a:lnTo>
                  <a:cubicBezTo>
                    <a:pt x="2016" y="4203"/>
                    <a:pt x="1936" y="4098"/>
                    <a:pt x="1931" y="4099"/>
                  </a:cubicBezTo>
                  <a:cubicBezTo>
                    <a:pt x="1927" y="4101"/>
                    <a:pt x="1815" y="3969"/>
                    <a:pt x="1766" y="3915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08" name="Амурская область"/>
            <p:cNvSpPr>
              <a:spLocks/>
            </p:cNvSpPr>
            <p:nvPr/>
          </p:nvSpPr>
          <p:spPr bwMode="auto">
            <a:xfrm>
              <a:off x="11595100" y="4093869"/>
              <a:ext cx="2066925" cy="1400999"/>
            </a:xfrm>
            <a:custGeom>
              <a:avLst/>
              <a:gdLst/>
              <a:ahLst/>
              <a:cxnLst>
                <a:cxn ang="0">
                  <a:pos x="2120" y="1889"/>
                </a:cxn>
                <a:cxn ang="0">
                  <a:pos x="1525" y="1569"/>
                </a:cxn>
                <a:cxn ang="0">
                  <a:pos x="980" y="1692"/>
                </a:cxn>
                <a:cxn ang="0">
                  <a:pos x="696" y="1595"/>
                </a:cxn>
                <a:cxn ang="0">
                  <a:pos x="708" y="1420"/>
                </a:cxn>
                <a:cxn ang="0">
                  <a:pos x="546" y="1081"/>
                </a:cxn>
                <a:cxn ang="0">
                  <a:pos x="432" y="1161"/>
                </a:cxn>
                <a:cxn ang="0">
                  <a:pos x="301" y="1017"/>
                </a:cxn>
                <a:cxn ang="0">
                  <a:pos x="156" y="1011"/>
                </a:cxn>
                <a:cxn ang="0">
                  <a:pos x="0" y="852"/>
                </a:cxn>
                <a:cxn ang="0">
                  <a:pos x="229" y="739"/>
                </a:cxn>
                <a:cxn ang="0">
                  <a:pos x="765" y="675"/>
                </a:cxn>
                <a:cxn ang="0">
                  <a:pos x="1082" y="736"/>
                </a:cxn>
                <a:cxn ang="0">
                  <a:pos x="1458" y="622"/>
                </a:cxn>
                <a:cxn ang="0">
                  <a:pos x="1831" y="433"/>
                </a:cxn>
                <a:cxn ang="0">
                  <a:pos x="2170" y="153"/>
                </a:cxn>
                <a:cxn ang="0">
                  <a:pos x="2436" y="267"/>
                </a:cxn>
                <a:cxn ang="0">
                  <a:pos x="2477" y="745"/>
                </a:cxn>
                <a:cxn ang="0">
                  <a:pos x="2655" y="777"/>
                </a:cxn>
                <a:cxn ang="0">
                  <a:pos x="2876" y="729"/>
                </a:cxn>
                <a:cxn ang="0">
                  <a:pos x="3063" y="505"/>
                </a:cxn>
                <a:cxn ang="0">
                  <a:pos x="3247" y="340"/>
                </a:cxn>
                <a:cxn ang="0">
                  <a:pos x="3370" y="611"/>
                </a:cxn>
                <a:cxn ang="0">
                  <a:pos x="3264" y="713"/>
                </a:cxn>
                <a:cxn ang="0">
                  <a:pos x="3186" y="851"/>
                </a:cxn>
                <a:cxn ang="0">
                  <a:pos x="3196" y="937"/>
                </a:cxn>
                <a:cxn ang="0">
                  <a:pos x="3085" y="1203"/>
                </a:cxn>
                <a:cxn ang="0">
                  <a:pos x="3093" y="1716"/>
                </a:cxn>
                <a:cxn ang="0">
                  <a:pos x="3389" y="1870"/>
                </a:cxn>
                <a:cxn ang="0">
                  <a:pos x="3439" y="2123"/>
                </a:cxn>
                <a:cxn ang="0">
                  <a:pos x="3194" y="2248"/>
                </a:cxn>
                <a:cxn ang="0">
                  <a:pos x="2652" y="2361"/>
                </a:cxn>
              </a:cxnLst>
              <a:rect l="0" t="0" r="r" b="b"/>
              <a:pathLst>
                <a:path w="3472" h="2361">
                  <a:moveTo>
                    <a:pt x="2476" y="2214"/>
                  </a:moveTo>
                  <a:cubicBezTo>
                    <a:pt x="2386" y="2132"/>
                    <a:pt x="2226" y="1987"/>
                    <a:pt x="2120" y="1889"/>
                  </a:cubicBezTo>
                  <a:cubicBezTo>
                    <a:pt x="1759" y="1556"/>
                    <a:pt x="1772" y="1564"/>
                    <a:pt x="1664" y="1553"/>
                  </a:cubicBezTo>
                  <a:cubicBezTo>
                    <a:pt x="1586" y="1544"/>
                    <a:pt x="1560" y="1547"/>
                    <a:pt x="1525" y="1569"/>
                  </a:cubicBezTo>
                  <a:cubicBezTo>
                    <a:pt x="1490" y="1593"/>
                    <a:pt x="1461" y="1595"/>
                    <a:pt x="1335" y="1585"/>
                  </a:cubicBezTo>
                  <a:cubicBezTo>
                    <a:pt x="1173" y="1574"/>
                    <a:pt x="1136" y="1585"/>
                    <a:pt x="980" y="1692"/>
                  </a:cubicBezTo>
                  <a:cubicBezTo>
                    <a:pt x="896" y="1750"/>
                    <a:pt x="868" y="1745"/>
                    <a:pt x="768" y="1657"/>
                  </a:cubicBezTo>
                  <a:lnTo>
                    <a:pt x="696" y="1595"/>
                  </a:lnTo>
                  <a:lnTo>
                    <a:pt x="725" y="1547"/>
                  </a:lnTo>
                  <a:cubicBezTo>
                    <a:pt x="764" y="1483"/>
                    <a:pt x="760" y="1460"/>
                    <a:pt x="708" y="1420"/>
                  </a:cubicBezTo>
                  <a:cubicBezTo>
                    <a:pt x="674" y="1396"/>
                    <a:pt x="655" y="1360"/>
                    <a:pt x="634" y="1286"/>
                  </a:cubicBezTo>
                  <a:cubicBezTo>
                    <a:pt x="583" y="1100"/>
                    <a:pt x="575" y="1081"/>
                    <a:pt x="546" y="1081"/>
                  </a:cubicBezTo>
                  <a:cubicBezTo>
                    <a:pt x="530" y="1081"/>
                    <a:pt x="501" y="1099"/>
                    <a:pt x="480" y="1121"/>
                  </a:cubicBezTo>
                  <a:cubicBezTo>
                    <a:pt x="460" y="1142"/>
                    <a:pt x="439" y="1161"/>
                    <a:pt x="432" y="1161"/>
                  </a:cubicBezTo>
                  <a:cubicBezTo>
                    <a:pt x="428" y="1161"/>
                    <a:pt x="400" y="1128"/>
                    <a:pt x="372" y="1089"/>
                  </a:cubicBezTo>
                  <a:cubicBezTo>
                    <a:pt x="344" y="1049"/>
                    <a:pt x="312" y="1017"/>
                    <a:pt x="301" y="1017"/>
                  </a:cubicBezTo>
                  <a:cubicBezTo>
                    <a:pt x="292" y="1017"/>
                    <a:pt x="263" y="1036"/>
                    <a:pt x="237" y="1059"/>
                  </a:cubicBezTo>
                  <a:cubicBezTo>
                    <a:pt x="181" y="1113"/>
                    <a:pt x="143" y="1091"/>
                    <a:pt x="156" y="1011"/>
                  </a:cubicBezTo>
                  <a:cubicBezTo>
                    <a:pt x="164" y="963"/>
                    <a:pt x="159" y="956"/>
                    <a:pt x="82" y="915"/>
                  </a:cubicBezTo>
                  <a:cubicBezTo>
                    <a:pt x="37" y="891"/>
                    <a:pt x="0" y="862"/>
                    <a:pt x="0" y="852"/>
                  </a:cubicBezTo>
                  <a:cubicBezTo>
                    <a:pt x="0" y="841"/>
                    <a:pt x="37" y="808"/>
                    <a:pt x="82" y="777"/>
                  </a:cubicBezTo>
                  <a:cubicBezTo>
                    <a:pt x="159" y="726"/>
                    <a:pt x="167" y="724"/>
                    <a:pt x="229" y="739"/>
                  </a:cubicBezTo>
                  <a:cubicBezTo>
                    <a:pt x="333" y="766"/>
                    <a:pt x="538" y="752"/>
                    <a:pt x="658" y="710"/>
                  </a:cubicBezTo>
                  <a:lnTo>
                    <a:pt x="765" y="675"/>
                  </a:lnTo>
                  <a:lnTo>
                    <a:pt x="844" y="726"/>
                  </a:lnTo>
                  <a:cubicBezTo>
                    <a:pt x="940" y="787"/>
                    <a:pt x="962" y="788"/>
                    <a:pt x="1082" y="736"/>
                  </a:cubicBezTo>
                  <a:cubicBezTo>
                    <a:pt x="1156" y="702"/>
                    <a:pt x="1192" y="696"/>
                    <a:pt x="1250" y="702"/>
                  </a:cubicBezTo>
                  <a:cubicBezTo>
                    <a:pt x="1320" y="710"/>
                    <a:pt x="1333" y="705"/>
                    <a:pt x="1458" y="622"/>
                  </a:cubicBezTo>
                  <a:cubicBezTo>
                    <a:pt x="1540" y="568"/>
                    <a:pt x="1637" y="518"/>
                    <a:pt x="1703" y="499"/>
                  </a:cubicBezTo>
                  <a:cubicBezTo>
                    <a:pt x="1773" y="476"/>
                    <a:pt x="1820" y="452"/>
                    <a:pt x="1831" y="433"/>
                  </a:cubicBezTo>
                  <a:cubicBezTo>
                    <a:pt x="1893" y="318"/>
                    <a:pt x="1927" y="281"/>
                    <a:pt x="1980" y="272"/>
                  </a:cubicBezTo>
                  <a:cubicBezTo>
                    <a:pt x="2013" y="265"/>
                    <a:pt x="2088" y="217"/>
                    <a:pt x="2170" y="153"/>
                  </a:cubicBezTo>
                  <a:cubicBezTo>
                    <a:pt x="2348" y="12"/>
                    <a:pt x="2375" y="0"/>
                    <a:pt x="2429" y="19"/>
                  </a:cubicBezTo>
                  <a:cubicBezTo>
                    <a:pt x="2492" y="40"/>
                    <a:pt x="2495" y="118"/>
                    <a:pt x="2436" y="267"/>
                  </a:cubicBezTo>
                  <a:cubicBezTo>
                    <a:pt x="2392" y="377"/>
                    <a:pt x="2336" y="638"/>
                    <a:pt x="2336" y="734"/>
                  </a:cubicBezTo>
                  <a:cubicBezTo>
                    <a:pt x="2336" y="785"/>
                    <a:pt x="2346" y="785"/>
                    <a:pt x="2477" y="745"/>
                  </a:cubicBezTo>
                  <a:cubicBezTo>
                    <a:pt x="2533" y="728"/>
                    <a:pt x="2588" y="713"/>
                    <a:pt x="2599" y="713"/>
                  </a:cubicBezTo>
                  <a:cubicBezTo>
                    <a:pt x="2610" y="713"/>
                    <a:pt x="2636" y="742"/>
                    <a:pt x="2655" y="777"/>
                  </a:cubicBezTo>
                  <a:cubicBezTo>
                    <a:pt x="2674" y="812"/>
                    <a:pt x="2698" y="841"/>
                    <a:pt x="2708" y="841"/>
                  </a:cubicBezTo>
                  <a:cubicBezTo>
                    <a:pt x="2717" y="841"/>
                    <a:pt x="2792" y="790"/>
                    <a:pt x="2876" y="729"/>
                  </a:cubicBezTo>
                  <a:cubicBezTo>
                    <a:pt x="3013" y="624"/>
                    <a:pt x="3024" y="612"/>
                    <a:pt x="3024" y="561"/>
                  </a:cubicBezTo>
                  <a:cubicBezTo>
                    <a:pt x="3024" y="512"/>
                    <a:pt x="3029" y="505"/>
                    <a:pt x="3063" y="505"/>
                  </a:cubicBezTo>
                  <a:cubicBezTo>
                    <a:pt x="3090" y="505"/>
                    <a:pt x="3125" y="480"/>
                    <a:pt x="3175" y="422"/>
                  </a:cubicBezTo>
                  <a:lnTo>
                    <a:pt x="3247" y="340"/>
                  </a:lnTo>
                  <a:lnTo>
                    <a:pt x="3296" y="451"/>
                  </a:lnTo>
                  <a:cubicBezTo>
                    <a:pt x="3325" y="512"/>
                    <a:pt x="3357" y="584"/>
                    <a:pt x="3370" y="611"/>
                  </a:cubicBezTo>
                  <a:lnTo>
                    <a:pt x="3391" y="662"/>
                  </a:lnTo>
                  <a:lnTo>
                    <a:pt x="3264" y="713"/>
                  </a:lnTo>
                  <a:cubicBezTo>
                    <a:pt x="3194" y="740"/>
                    <a:pt x="3136" y="772"/>
                    <a:pt x="3136" y="782"/>
                  </a:cubicBezTo>
                  <a:cubicBezTo>
                    <a:pt x="3136" y="792"/>
                    <a:pt x="3159" y="822"/>
                    <a:pt x="3186" y="851"/>
                  </a:cubicBezTo>
                  <a:lnTo>
                    <a:pt x="3236" y="902"/>
                  </a:lnTo>
                  <a:lnTo>
                    <a:pt x="3196" y="937"/>
                  </a:lnTo>
                  <a:cubicBezTo>
                    <a:pt x="3170" y="960"/>
                    <a:pt x="3151" y="998"/>
                    <a:pt x="3144" y="1038"/>
                  </a:cubicBezTo>
                  <a:cubicBezTo>
                    <a:pt x="3138" y="1075"/>
                    <a:pt x="3111" y="1148"/>
                    <a:pt x="3085" y="1203"/>
                  </a:cubicBezTo>
                  <a:cubicBezTo>
                    <a:pt x="3040" y="1297"/>
                    <a:pt x="3037" y="1312"/>
                    <a:pt x="3044" y="1475"/>
                  </a:cubicBezTo>
                  <a:cubicBezTo>
                    <a:pt x="3048" y="1633"/>
                    <a:pt x="3053" y="1656"/>
                    <a:pt x="3093" y="1716"/>
                  </a:cubicBezTo>
                  <a:cubicBezTo>
                    <a:pt x="3135" y="1782"/>
                    <a:pt x="3140" y="1785"/>
                    <a:pt x="3221" y="1785"/>
                  </a:cubicBezTo>
                  <a:cubicBezTo>
                    <a:pt x="3301" y="1785"/>
                    <a:pt x="3309" y="1788"/>
                    <a:pt x="3389" y="1870"/>
                  </a:cubicBezTo>
                  <a:cubicBezTo>
                    <a:pt x="3436" y="1916"/>
                    <a:pt x="3472" y="1964"/>
                    <a:pt x="3472" y="1976"/>
                  </a:cubicBezTo>
                  <a:cubicBezTo>
                    <a:pt x="3472" y="1988"/>
                    <a:pt x="3458" y="2054"/>
                    <a:pt x="3439" y="2123"/>
                  </a:cubicBezTo>
                  <a:cubicBezTo>
                    <a:pt x="3413" y="2217"/>
                    <a:pt x="3397" y="2251"/>
                    <a:pt x="3373" y="2257"/>
                  </a:cubicBezTo>
                  <a:cubicBezTo>
                    <a:pt x="3356" y="2264"/>
                    <a:pt x="3274" y="2259"/>
                    <a:pt x="3194" y="2248"/>
                  </a:cubicBezTo>
                  <a:cubicBezTo>
                    <a:pt x="3056" y="2230"/>
                    <a:pt x="3044" y="2230"/>
                    <a:pt x="2968" y="2262"/>
                  </a:cubicBezTo>
                  <a:cubicBezTo>
                    <a:pt x="2895" y="2294"/>
                    <a:pt x="2680" y="2361"/>
                    <a:pt x="2652" y="2361"/>
                  </a:cubicBezTo>
                  <a:cubicBezTo>
                    <a:pt x="2645" y="2361"/>
                    <a:pt x="2567" y="2294"/>
                    <a:pt x="2476" y="2214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3" name="Еврейская автономная область"/>
            <p:cNvSpPr>
              <a:spLocks/>
            </p:cNvSpPr>
            <p:nvPr/>
          </p:nvSpPr>
          <p:spPr bwMode="auto">
            <a:xfrm>
              <a:off x="13652500" y="5189888"/>
              <a:ext cx="495300" cy="409816"/>
            </a:xfrm>
            <a:custGeom>
              <a:avLst/>
              <a:gdLst>
                <a:gd name="T0" fmla="*/ 266 w 52"/>
                <a:gd name="T1" fmla="*/ 676 h 43"/>
                <a:gd name="T2" fmla="*/ 154 w 52"/>
                <a:gd name="T3" fmla="*/ 563 h 43"/>
                <a:gd name="T4" fmla="*/ 34 w 52"/>
                <a:gd name="T5" fmla="*/ 299 h 43"/>
                <a:gd name="T6" fmla="*/ 61 w 52"/>
                <a:gd name="T7" fmla="*/ 203 h 43"/>
                <a:gd name="T8" fmla="*/ 410 w 52"/>
                <a:gd name="T9" fmla="*/ 17 h 43"/>
                <a:gd name="T10" fmla="*/ 483 w 52"/>
                <a:gd name="T11" fmla="*/ 44 h 43"/>
                <a:gd name="T12" fmla="*/ 685 w 52"/>
                <a:gd name="T13" fmla="*/ 35 h 43"/>
                <a:gd name="T14" fmla="*/ 837 w 52"/>
                <a:gd name="T15" fmla="*/ 4 h 43"/>
                <a:gd name="T16" fmla="*/ 747 w 52"/>
                <a:gd name="T17" fmla="*/ 160 h 43"/>
                <a:gd name="T18" fmla="*/ 605 w 52"/>
                <a:gd name="T19" fmla="*/ 396 h 43"/>
                <a:gd name="T20" fmla="*/ 331 w 52"/>
                <a:gd name="T21" fmla="*/ 680 h 43"/>
                <a:gd name="T22" fmla="*/ 266 w 52"/>
                <a:gd name="T23" fmla="*/ 676 h 4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2"/>
                <a:gd name="T37" fmla="*/ 0 h 43"/>
                <a:gd name="T38" fmla="*/ 840 w 52"/>
                <a:gd name="T39" fmla="*/ 683 h 4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2" h="43">
                  <a:moveTo>
                    <a:pt x="16" y="43"/>
                  </a:moveTo>
                  <a:cubicBezTo>
                    <a:pt x="16" y="42"/>
                    <a:pt x="13" y="39"/>
                    <a:pt x="10" y="35"/>
                  </a:cubicBezTo>
                  <a:cubicBezTo>
                    <a:pt x="0" y="24"/>
                    <a:pt x="1" y="25"/>
                    <a:pt x="2" y="19"/>
                  </a:cubicBezTo>
                  <a:cubicBezTo>
                    <a:pt x="3" y="16"/>
                    <a:pt x="4" y="13"/>
                    <a:pt x="4" y="13"/>
                  </a:cubicBezTo>
                  <a:cubicBezTo>
                    <a:pt x="5" y="11"/>
                    <a:pt x="24" y="1"/>
                    <a:pt x="25" y="1"/>
                  </a:cubicBezTo>
                  <a:cubicBezTo>
                    <a:pt x="26" y="1"/>
                    <a:pt x="28" y="2"/>
                    <a:pt x="30" y="3"/>
                  </a:cubicBezTo>
                  <a:cubicBezTo>
                    <a:pt x="33" y="4"/>
                    <a:pt x="34" y="4"/>
                    <a:pt x="42" y="2"/>
                  </a:cubicBezTo>
                  <a:cubicBezTo>
                    <a:pt x="47" y="1"/>
                    <a:pt x="52" y="0"/>
                    <a:pt x="52" y="0"/>
                  </a:cubicBezTo>
                  <a:cubicBezTo>
                    <a:pt x="52" y="1"/>
                    <a:pt x="50" y="5"/>
                    <a:pt x="46" y="10"/>
                  </a:cubicBezTo>
                  <a:cubicBezTo>
                    <a:pt x="43" y="15"/>
                    <a:pt x="39" y="22"/>
                    <a:pt x="37" y="25"/>
                  </a:cubicBezTo>
                  <a:cubicBezTo>
                    <a:pt x="34" y="32"/>
                    <a:pt x="24" y="42"/>
                    <a:pt x="20" y="43"/>
                  </a:cubicBezTo>
                  <a:cubicBezTo>
                    <a:pt x="19" y="43"/>
                    <a:pt x="17" y="43"/>
                    <a:pt x="16" y="43"/>
                  </a:cubicBezTo>
                  <a:cubicBezTo>
                    <a:pt x="16" y="43"/>
                    <a:pt x="16" y="43"/>
                    <a:pt x="16" y="4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114" name="Забайкальский край"/>
            <p:cNvSpPr>
              <a:spLocks/>
            </p:cNvSpPr>
            <p:nvPr/>
          </p:nvSpPr>
          <p:spPr bwMode="auto">
            <a:xfrm>
              <a:off x="10575925" y="4398848"/>
              <a:ext cx="1524000" cy="2201570"/>
            </a:xfrm>
            <a:custGeom>
              <a:avLst/>
              <a:gdLst/>
              <a:ahLst/>
              <a:cxnLst>
                <a:cxn ang="0">
                  <a:pos x="3" y="3520"/>
                </a:cxn>
                <a:cxn ang="0">
                  <a:pos x="141" y="3346"/>
                </a:cxn>
                <a:cxn ang="0">
                  <a:pos x="48" y="3192"/>
                </a:cxn>
                <a:cxn ang="0">
                  <a:pos x="75" y="3011"/>
                </a:cxn>
                <a:cxn ang="0">
                  <a:pos x="258" y="2959"/>
                </a:cxn>
                <a:cxn ang="0">
                  <a:pos x="510" y="2835"/>
                </a:cxn>
                <a:cxn ang="0">
                  <a:pos x="693" y="2584"/>
                </a:cxn>
                <a:cxn ang="0">
                  <a:pos x="995" y="2319"/>
                </a:cxn>
                <a:cxn ang="0">
                  <a:pos x="1027" y="2032"/>
                </a:cxn>
                <a:cxn ang="0">
                  <a:pos x="1066" y="1736"/>
                </a:cxn>
                <a:cxn ang="0">
                  <a:pos x="1390" y="1333"/>
                </a:cxn>
                <a:cxn ang="0">
                  <a:pos x="1144" y="1120"/>
                </a:cxn>
                <a:cxn ang="0">
                  <a:pos x="992" y="647"/>
                </a:cxn>
                <a:cxn ang="0">
                  <a:pos x="1142" y="311"/>
                </a:cxn>
                <a:cxn ang="0">
                  <a:pos x="1195" y="0"/>
                </a:cxn>
                <a:cxn ang="0">
                  <a:pos x="1334" y="82"/>
                </a:cxn>
                <a:cxn ang="0">
                  <a:pos x="1714" y="418"/>
                </a:cxn>
                <a:cxn ang="0">
                  <a:pos x="1858" y="613"/>
                </a:cxn>
                <a:cxn ang="0">
                  <a:pos x="1955" y="611"/>
                </a:cxn>
                <a:cxn ang="0">
                  <a:pos x="2064" y="648"/>
                </a:cxn>
                <a:cxn ang="0">
                  <a:pos x="2197" y="687"/>
                </a:cxn>
                <a:cxn ang="0">
                  <a:pos x="2285" y="778"/>
                </a:cxn>
                <a:cxn ang="0">
                  <a:pos x="2398" y="971"/>
                </a:cxn>
                <a:cxn ang="0">
                  <a:pos x="2338" y="1077"/>
                </a:cxn>
                <a:cxn ang="0">
                  <a:pos x="2546" y="1267"/>
                </a:cxn>
                <a:cxn ang="0">
                  <a:pos x="2328" y="1555"/>
                </a:cxn>
                <a:cxn ang="0">
                  <a:pos x="2461" y="1808"/>
                </a:cxn>
                <a:cxn ang="0">
                  <a:pos x="2488" y="1984"/>
                </a:cxn>
                <a:cxn ang="0">
                  <a:pos x="2493" y="2599"/>
                </a:cxn>
                <a:cxn ang="0">
                  <a:pos x="2358" y="2810"/>
                </a:cxn>
                <a:cxn ang="0">
                  <a:pos x="2022" y="2920"/>
                </a:cxn>
                <a:cxn ang="0">
                  <a:pos x="1651" y="2999"/>
                </a:cxn>
                <a:cxn ang="0">
                  <a:pos x="1270" y="3179"/>
                </a:cxn>
                <a:cxn ang="0">
                  <a:pos x="789" y="3615"/>
                </a:cxn>
                <a:cxn ang="0">
                  <a:pos x="64" y="3627"/>
                </a:cxn>
              </a:cxnLst>
              <a:rect l="0" t="0" r="r" b="b"/>
              <a:pathLst>
                <a:path w="2546" h="3691">
                  <a:moveTo>
                    <a:pt x="64" y="3627"/>
                  </a:moveTo>
                  <a:cubicBezTo>
                    <a:pt x="8" y="3583"/>
                    <a:pt x="0" y="3568"/>
                    <a:pt x="3" y="3520"/>
                  </a:cubicBezTo>
                  <a:cubicBezTo>
                    <a:pt x="6" y="3475"/>
                    <a:pt x="19" y="3456"/>
                    <a:pt x="74" y="3416"/>
                  </a:cubicBezTo>
                  <a:cubicBezTo>
                    <a:pt x="110" y="3389"/>
                    <a:pt x="141" y="3359"/>
                    <a:pt x="141" y="3346"/>
                  </a:cubicBezTo>
                  <a:cubicBezTo>
                    <a:pt x="142" y="3335"/>
                    <a:pt x="114" y="3314"/>
                    <a:pt x="78" y="3298"/>
                  </a:cubicBezTo>
                  <a:cubicBezTo>
                    <a:pt x="5" y="3267"/>
                    <a:pt x="2" y="3253"/>
                    <a:pt x="48" y="3192"/>
                  </a:cubicBezTo>
                  <a:cubicBezTo>
                    <a:pt x="78" y="3154"/>
                    <a:pt x="82" y="3143"/>
                    <a:pt x="66" y="3090"/>
                  </a:cubicBezTo>
                  <a:cubicBezTo>
                    <a:pt x="50" y="3040"/>
                    <a:pt x="51" y="3029"/>
                    <a:pt x="75" y="3011"/>
                  </a:cubicBezTo>
                  <a:cubicBezTo>
                    <a:pt x="91" y="2999"/>
                    <a:pt x="122" y="2994"/>
                    <a:pt x="149" y="2999"/>
                  </a:cubicBezTo>
                  <a:cubicBezTo>
                    <a:pt x="184" y="3005"/>
                    <a:pt x="208" y="2997"/>
                    <a:pt x="258" y="2959"/>
                  </a:cubicBezTo>
                  <a:cubicBezTo>
                    <a:pt x="301" y="2923"/>
                    <a:pt x="344" y="2906"/>
                    <a:pt x="403" y="2898"/>
                  </a:cubicBezTo>
                  <a:cubicBezTo>
                    <a:pt x="477" y="2888"/>
                    <a:pt x="490" y="2882"/>
                    <a:pt x="510" y="2835"/>
                  </a:cubicBezTo>
                  <a:cubicBezTo>
                    <a:pt x="525" y="2807"/>
                    <a:pt x="568" y="2752"/>
                    <a:pt x="610" y="2712"/>
                  </a:cubicBezTo>
                  <a:cubicBezTo>
                    <a:pt x="659" y="2664"/>
                    <a:pt x="686" y="2624"/>
                    <a:pt x="693" y="2584"/>
                  </a:cubicBezTo>
                  <a:cubicBezTo>
                    <a:pt x="702" y="2533"/>
                    <a:pt x="714" y="2522"/>
                    <a:pt x="803" y="2482"/>
                  </a:cubicBezTo>
                  <a:cubicBezTo>
                    <a:pt x="885" y="2443"/>
                    <a:pt x="918" y="2415"/>
                    <a:pt x="995" y="2319"/>
                  </a:cubicBezTo>
                  <a:cubicBezTo>
                    <a:pt x="1082" y="2210"/>
                    <a:pt x="1088" y="2195"/>
                    <a:pt x="1083" y="2128"/>
                  </a:cubicBezTo>
                  <a:cubicBezTo>
                    <a:pt x="1078" y="2064"/>
                    <a:pt x="1072" y="2053"/>
                    <a:pt x="1027" y="2032"/>
                  </a:cubicBezTo>
                  <a:cubicBezTo>
                    <a:pt x="954" y="2002"/>
                    <a:pt x="926" y="1915"/>
                    <a:pt x="971" y="1866"/>
                  </a:cubicBezTo>
                  <a:cubicBezTo>
                    <a:pt x="989" y="1847"/>
                    <a:pt x="1030" y="1789"/>
                    <a:pt x="1066" y="1736"/>
                  </a:cubicBezTo>
                  <a:cubicBezTo>
                    <a:pt x="1165" y="1579"/>
                    <a:pt x="1267" y="1459"/>
                    <a:pt x="1310" y="1448"/>
                  </a:cubicBezTo>
                  <a:cubicBezTo>
                    <a:pt x="1374" y="1431"/>
                    <a:pt x="1390" y="1408"/>
                    <a:pt x="1390" y="1333"/>
                  </a:cubicBezTo>
                  <a:cubicBezTo>
                    <a:pt x="1390" y="1279"/>
                    <a:pt x="1381" y="1255"/>
                    <a:pt x="1352" y="1226"/>
                  </a:cubicBezTo>
                  <a:cubicBezTo>
                    <a:pt x="1306" y="1184"/>
                    <a:pt x="1181" y="1120"/>
                    <a:pt x="1144" y="1120"/>
                  </a:cubicBezTo>
                  <a:cubicBezTo>
                    <a:pt x="1104" y="1120"/>
                    <a:pt x="902" y="789"/>
                    <a:pt x="891" y="704"/>
                  </a:cubicBezTo>
                  <a:cubicBezTo>
                    <a:pt x="886" y="669"/>
                    <a:pt x="894" y="664"/>
                    <a:pt x="992" y="647"/>
                  </a:cubicBezTo>
                  <a:cubicBezTo>
                    <a:pt x="1181" y="611"/>
                    <a:pt x="1240" y="562"/>
                    <a:pt x="1222" y="451"/>
                  </a:cubicBezTo>
                  <a:cubicBezTo>
                    <a:pt x="1202" y="323"/>
                    <a:pt x="1200" y="322"/>
                    <a:pt x="1142" y="311"/>
                  </a:cubicBezTo>
                  <a:cubicBezTo>
                    <a:pt x="1069" y="296"/>
                    <a:pt x="1038" y="240"/>
                    <a:pt x="1038" y="114"/>
                  </a:cubicBezTo>
                  <a:cubicBezTo>
                    <a:pt x="1038" y="2"/>
                    <a:pt x="1042" y="0"/>
                    <a:pt x="1195" y="0"/>
                  </a:cubicBezTo>
                  <a:lnTo>
                    <a:pt x="1302" y="0"/>
                  </a:lnTo>
                  <a:lnTo>
                    <a:pt x="1334" y="82"/>
                  </a:lnTo>
                  <a:cubicBezTo>
                    <a:pt x="1362" y="152"/>
                    <a:pt x="1387" y="183"/>
                    <a:pt x="1494" y="266"/>
                  </a:cubicBezTo>
                  <a:cubicBezTo>
                    <a:pt x="1565" y="322"/>
                    <a:pt x="1664" y="389"/>
                    <a:pt x="1714" y="418"/>
                  </a:cubicBezTo>
                  <a:cubicBezTo>
                    <a:pt x="1800" y="464"/>
                    <a:pt x="1805" y="471"/>
                    <a:pt x="1802" y="523"/>
                  </a:cubicBezTo>
                  <a:cubicBezTo>
                    <a:pt x="1798" y="571"/>
                    <a:pt x="1806" y="583"/>
                    <a:pt x="1858" y="613"/>
                  </a:cubicBezTo>
                  <a:lnTo>
                    <a:pt x="1917" y="647"/>
                  </a:lnTo>
                  <a:lnTo>
                    <a:pt x="1955" y="611"/>
                  </a:lnTo>
                  <a:cubicBezTo>
                    <a:pt x="1976" y="592"/>
                    <a:pt x="1997" y="576"/>
                    <a:pt x="2003" y="576"/>
                  </a:cubicBezTo>
                  <a:cubicBezTo>
                    <a:pt x="2008" y="576"/>
                    <a:pt x="2035" y="608"/>
                    <a:pt x="2064" y="648"/>
                  </a:cubicBezTo>
                  <a:cubicBezTo>
                    <a:pt x="2093" y="687"/>
                    <a:pt x="2125" y="720"/>
                    <a:pt x="2134" y="720"/>
                  </a:cubicBezTo>
                  <a:cubicBezTo>
                    <a:pt x="2146" y="720"/>
                    <a:pt x="2173" y="704"/>
                    <a:pt x="2197" y="687"/>
                  </a:cubicBezTo>
                  <a:cubicBezTo>
                    <a:pt x="2221" y="667"/>
                    <a:pt x="2243" y="655"/>
                    <a:pt x="2246" y="658"/>
                  </a:cubicBezTo>
                  <a:cubicBezTo>
                    <a:pt x="2248" y="661"/>
                    <a:pt x="2266" y="715"/>
                    <a:pt x="2285" y="778"/>
                  </a:cubicBezTo>
                  <a:cubicBezTo>
                    <a:pt x="2304" y="843"/>
                    <a:pt x="2336" y="909"/>
                    <a:pt x="2358" y="931"/>
                  </a:cubicBezTo>
                  <a:lnTo>
                    <a:pt x="2398" y="971"/>
                  </a:lnTo>
                  <a:lnTo>
                    <a:pt x="2365" y="1013"/>
                  </a:lnTo>
                  <a:cubicBezTo>
                    <a:pt x="2347" y="1037"/>
                    <a:pt x="2334" y="1066"/>
                    <a:pt x="2338" y="1077"/>
                  </a:cubicBezTo>
                  <a:cubicBezTo>
                    <a:pt x="2341" y="1090"/>
                    <a:pt x="2389" y="1136"/>
                    <a:pt x="2445" y="1183"/>
                  </a:cubicBezTo>
                  <a:lnTo>
                    <a:pt x="2546" y="1267"/>
                  </a:lnTo>
                  <a:lnTo>
                    <a:pt x="2456" y="1357"/>
                  </a:lnTo>
                  <a:cubicBezTo>
                    <a:pt x="2390" y="1424"/>
                    <a:pt x="2357" y="1475"/>
                    <a:pt x="2328" y="1555"/>
                  </a:cubicBezTo>
                  <a:cubicBezTo>
                    <a:pt x="2282" y="1675"/>
                    <a:pt x="2285" y="1704"/>
                    <a:pt x="2347" y="1719"/>
                  </a:cubicBezTo>
                  <a:cubicBezTo>
                    <a:pt x="2371" y="1725"/>
                    <a:pt x="2422" y="1765"/>
                    <a:pt x="2461" y="1808"/>
                  </a:cubicBezTo>
                  <a:lnTo>
                    <a:pt x="2531" y="1888"/>
                  </a:lnTo>
                  <a:lnTo>
                    <a:pt x="2488" y="1984"/>
                  </a:lnTo>
                  <a:cubicBezTo>
                    <a:pt x="2446" y="2077"/>
                    <a:pt x="2445" y="2088"/>
                    <a:pt x="2450" y="2319"/>
                  </a:cubicBezTo>
                  <a:cubicBezTo>
                    <a:pt x="2454" y="2544"/>
                    <a:pt x="2456" y="2559"/>
                    <a:pt x="2493" y="2599"/>
                  </a:cubicBezTo>
                  <a:cubicBezTo>
                    <a:pt x="2538" y="2645"/>
                    <a:pt x="2525" y="2671"/>
                    <a:pt x="2445" y="2704"/>
                  </a:cubicBezTo>
                  <a:cubicBezTo>
                    <a:pt x="2410" y="2719"/>
                    <a:pt x="2386" y="2747"/>
                    <a:pt x="2358" y="2810"/>
                  </a:cubicBezTo>
                  <a:cubicBezTo>
                    <a:pt x="2334" y="2864"/>
                    <a:pt x="2307" y="2901"/>
                    <a:pt x="2283" y="2909"/>
                  </a:cubicBezTo>
                  <a:cubicBezTo>
                    <a:pt x="2202" y="2941"/>
                    <a:pt x="2102" y="2944"/>
                    <a:pt x="2022" y="2920"/>
                  </a:cubicBezTo>
                  <a:cubicBezTo>
                    <a:pt x="1901" y="2883"/>
                    <a:pt x="1880" y="2888"/>
                    <a:pt x="1830" y="2960"/>
                  </a:cubicBezTo>
                  <a:cubicBezTo>
                    <a:pt x="1781" y="3032"/>
                    <a:pt x="1773" y="3034"/>
                    <a:pt x="1651" y="2999"/>
                  </a:cubicBezTo>
                  <a:cubicBezTo>
                    <a:pt x="1546" y="2968"/>
                    <a:pt x="1416" y="2975"/>
                    <a:pt x="1378" y="3015"/>
                  </a:cubicBezTo>
                  <a:cubicBezTo>
                    <a:pt x="1363" y="3029"/>
                    <a:pt x="1315" y="3103"/>
                    <a:pt x="1270" y="3179"/>
                  </a:cubicBezTo>
                  <a:cubicBezTo>
                    <a:pt x="1194" y="3312"/>
                    <a:pt x="1181" y="3325"/>
                    <a:pt x="989" y="3466"/>
                  </a:cubicBezTo>
                  <a:lnTo>
                    <a:pt x="789" y="3615"/>
                  </a:lnTo>
                  <a:lnTo>
                    <a:pt x="522" y="3647"/>
                  </a:lnTo>
                  <a:cubicBezTo>
                    <a:pt x="160" y="3691"/>
                    <a:pt x="144" y="3691"/>
                    <a:pt x="64" y="3627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5" name="Магаданская область"/>
            <p:cNvSpPr>
              <a:spLocks/>
            </p:cNvSpPr>
            <p:nvPr/>
          </p:nvSpPr>
          <p:spPr bwMode="auto">
            <a:xfrm>
              <a:off x="13014325" y="367402"/>
              <a:ext cx="1428750" cy="1953774"/>
            </a:xfrm>
            <a:custGeom>
              <a:avLst/>
              <a:gdLst/>
              <a:ahLst/>
              <a:cxnLst>
                <a:cxn ang="0">
                  <a:pos x="872" y="3135"/>
                </a:cxn>
                <a:cxn ang="0">
                  <a:pos x="858" y="2991"/>
                </a:cxn>
                <a:cxn ang="0">
                  <a:pos x="511" y="2799"/>
                </a:cxn>
                <a:cxn ang="0">
                  <a:pos x="320" y="2896"/>
                </a:cxn>
                <a:cxn ang="0">
                  <a:pos x="194" y="2658"/>
                </a:cxn>
                <a:cxn ang="0">
                  <a:pos x="0" y="2187"/>
                </a:cxn>
                <a:cxn ang="0">
                  <a:pos x="221" y="2059"/>
                </a:cxn>
                <a:cxn ang="0">
                  <a:pos x="95" y="1901"/>
                </a:cxn>
                <a:cxn ang="0">
                  <a:pos x="312" y="1744"/>
                </a:cxn>
                <a:cxn ang="0">
                  <a:pos x="431" y="1771"/>
                </a:cxn>
                <a:cxn ang="0">
                  <a:pos x="476" y="1533"/>
                </a:cxn>
                <a:cxn ang="0">
                  <a:pos x="464" y="1311"/>
                </a:cxn>
                <a:cxn ang="0">
                  <a:pos x="376" y="1128"/>
                </a:cxn>
                <a:cxn ang="0">
                  <a:pos x="280" y="946"/>
                </a:cxn>
                <a:cxn ang="0">
                  <a:pos x="208" y="760"/>
                </a:cxn>
                <a:cxn ang="0">
                  <a:pos x="434" y="573"/>
                </a:cxn>
                <a:cxn ang="0">
                  <a:pos x="581" y="410"/>
                </a:cxn>
                <a:cxn ang="0">
                  <a:pos x="575" y="216"/>
                </a:cxn>
                <a:cxn ang="0">
                  <a:pos x="709" y="296"/>
                </a:cxn>
                <a:cxn ang="0">
                  <a:pos x="914" y="287"/>
                </a:cxn>
                <a:cxn ang="0">
                  <a:pos x="1268" y="112"/>
                </a:cxn>
                <a:cxn ang="0">
                  <a:pos x="1597" y="120"/>
                </a:cxn>
                <a:cxn ang="0">
                  <a:pos x="1815" y="330"/>
                </a:cxn>
                <a:cxn ang="0">
                  <a:pos x="1935" y="432"/>
                </a:cxn>
                <a:cxn ang="0">
                  <a:pos x="2184" y="567"/>
                </a:cxn>
                <a:cxn ang="0">
                  <a:pos x="2400" y="1103"/>
                </a:cxn>
                <a:cxn ang="0">
                  <a:pos x="2164" y="999"/>
                </a:cxn>
                <a:cxn ang="0">
                  <a:pos x="1908" y="1107"/>
                </a:cxn>
                <a:cxn ang="0">
                  <a:pos x="1912" y="1847"/>
                </a:cxn>
                <a:cxn ang="0">
                  <a:pos x="2192" y="2282"/>
                </a:cxn>
                <a:cxn ang="0">
                  <a:pos x="2196" y="2373"/>
                </a:cxn>
                <a:cxn ang="0">
                  <a:pos x="1972" y="2872"/>
                </a:cxn>
                <a:cxn ang="0">
                  <a:pos x="1864" y="2680"/>
                </a:cxn>
                <a:cxn ang="0">
                  <a:pos x="1480" y="3024"/>
                </a:cxn>
                <a:cxn ang="0">
                  <a:pos x="1432" y="3160"/>
                </a:cxn>
                <a:cxn ang="0">
                  <a:pos x="1181" y="3208"/>
                </a:cxn>
                <a:cxn ang="0">
                  <a:pos x="845" y="3232"/>
                </a:cxn>
              </a:cxnLst>
              <a:rect l="0" t="0" r="r" b="b"/>
              <a:pathLst>
                <a:path w="2400" h="3280">
                  <a:moveTo>
                    <a:pt x="845" y="3232"/>
                  </a:moveTo>
                  <a:cubicBezTo>
                    <a:pt x="831" y="3199"/>
                    <a:pt x="834" y="3184"/>
                    <a:pt x="872" y="3135"/>
                  </a:cubicBezTo>
                  <a:lnTo>
                    <a:pt x="916" y="3077"/>
                  </a:lnTo>
                  <a:lnTo>
                    <a:pt x="858" y="2991"/>
                  </a:lnTo>
                  <a:cubicBezTo>
                    <a:pt x="797" y="2899"/>
                    <a:pt x="704" y="2839"/>
                    <a:pt x="592" y="2816"/>
                  </a:cubicBezTo>
                  <a:cubicBezTo>
                    <a:pt x="562" y="2810"/>
                    <a:pt x="525" y="2802"/>
                    <a:pt x="511" y="2799"/>
                  </a:cubicBezTo>
                  <a:cubicBezTo>
                    <a:pt x="496" y="2794"/>
                    <a:pt x="452" y="2816"/>
                    <a:pt x="412" y="2848"/>
                  </a:cubicBezTo>
                  <a:cubicBezTo>
                    <a:pt x="370" y="2880"/>
                    <a:pt x="328" y="2901"/>
                    <a:pt x="320" y="2896"/>
                  </a:cubicBezTo>
                  <a:cubicBezTo>
                    <a:pt x="312" y="2890"/>
                    <a:pt x="304" y="2861"/>
                    <a:pt x="304" y="2829"/>
                  </a:cubicBezTo>
                  <a:cubicBezTo>
                    <a:pt x="304" y="2781"/>
                    <a:pt x="288" y="2755"/>
                    <a:pt x="194" y="2658"/>
                  </a:cubicBezTo>
                  <a:cubicBezTo>
                    <a:pt x="53" y="2512"/>
                    <a:pt x="0" y="2410"/>
                    <a:pt x="0" y="2282"/>
                  </a:cubicBezTo>
                  <a:lnTo>
                    <a:pt x="0" y="2187"/>
                  </a:lnTo>
                  <a:lnTo>
                    <a:pt x="106" y="2133"/>
                  </a:lnTo>
                  <a:cubicBezTo>
                    <a:pt x="165" y="2104"/>
                    <a:pt x="216" y="2071"/>
                    <a:pt x="221" y="2059"/>
                  </a:cubicBezTo>
                  <a:cubicBezTo>
                    <a:pt x="224" y="2047"/>
                    <a:pt x="199" y="2007"/>
                    <a:pt x="162" y="1968"/>
                  </a:cubicBezTo>
                  <a:lnTo>
                    <a:pt x="95" y="1901"/>
                  </a:lnTo>
                  <a:lnTo>
                    <a:pt x="188" y="1818"/>
                  </a:lnTo>
                  <a:cubicBezTo>
                    <a:pt x="255" y="1759"/>
                    <a:pt x="290" y="1738"/>
                    <a:pt x="312" y="1744"/>
                  </a:cubicBezTo>
                  <a:cubicBezTo>
                    <a:pt x="330" y="1749"/>
                    <a:pt x="364" y="1757"/>
                    <a:pt x="388" y="1762"/>
                  </a:cubicBezTo>
                  <a:lnTo>
                    <a:pt x="431" y="1771"/>
                  </a:lnTo>
                  <a:lnTo>
                    <a:pt x="421" y="1690"/>
                  </a:lnTo>
                  <a:cubicBezTo>
                    <a:pt x="413" y="1613"/>
                    <a:pt x="415" y="1605"/>
                    <a:pt x="476" y="1533"/>
                  </a:cubicBezTo>
                  <a:cubicBezTo>
                    <a:pt x="511" y="1490"/>
                    <a:pt x="544" y="1447"/>
                    <a:pt x="551" y="1435"/>
                  </a:cubicBezTo>
                  <a:cubicBezTo>
                    <a:pt x="557" y="1424"/>
                    <a:pt x="524" y="1376"/>
                    <a:pt x="464" y="1311"/>
                  </a:cubicBezTo>
                  <a:lnTo>
                    <a:pt x="365" y="1205"/>
                  </a:lnTo>
                  <a:lnTo>
                    <a:pt x="376" y="1128"/>
                  </a:lnTo>
                  <a:cubicBezTo>
                    <a:pt x="386" y="1053"/>
                    <a:pt x="386" y="1051"/>
                    <a:pt x="328" y="1016"/>
                  </a:cubicBezTo>
                  <a:cubicBezTo>
                    <a:pt x="282" y="987"/>
                    <a:pt x="272" y="973"/>
                    <a:pt x="280" y="946"/>
                  </a:cubicBezTo>
                  <a:cubicBezTo>
                    <a:pt x="309" y="853"/>
                    <a:pt x="308" y="845"/>
                    <a:pt x="258" y="808"/>
                  </a:cubicBezTo>
                  <a:cubicBezTo>
                    <a:pt x="231" y="789"/>
                    <a:pt x="208" y="768"/>
                    <a:pt x="208" y="760"/>
                  </a:cubicBezTo>
                  <a:cubicBezTo>
                    <a:pt x="208" y="754"/>
                    <a:pt x="256" y="717"/>
                    <a:pt x="314" y="679"/>
                  </a:cubicBezTo>
                  <a:cubicBezTo>
                    <a:pt x="372" y="640"/>
                    <a:pt x="426" y="594"/>
                    <a:pt x="434" y="573"/>
                  </a:cubicBezTo>
                  <a:cubicBezTo>
                    <a:pt x="444" y="546"/>
                    <a:pt x="460" y="536"/>
                    <a:pt x="495" y="536"/>
                  </a:cubicBezTo>
                  <a:cubicBezTo>
                    <a:pt x="552" y="536"/>
                    <a:pt x="552" y="536"/>
                    <a:pt x="581" y="410"/>
                  </a:cubicBezTo>
                  <a:cubicBezTo>
                    <a:pt x="604" y="317"/>
                    <a:pt x="602" y="309"/>
                    <a:pt x="573" y="272"/>
                  </a:cubicBezTo>
                  <a:cubicBezTo>
                    <a:pt x="544" y="234"/>
                    <a:pt x="544" y="234"/>
                    <a:pt x="575" y="216"/>
                  </a:cubicBezTo>
                  <a:cubicBezTo>
                    <a:pt x="597" y="205"/>
                    <a:pt x="610" y="207"/>
                    <a:pt x="628" y="227"/>
                  </a:cubicBezTo>
                  <a:cubicBezTo>
                    <a:pt x="639" y="242"/>
                    <a:pt x="676" y="272"/>
                    <a:pt x="709" y="296"/>
                  </a:cubicBezTo>
                  <a:lnTo>
                    <a:pt x="768" y="341"/>
                  </a:lnTo>
                  <a:lnTo>
                    <a:pt x="914" y="287"/>
                  </a:lnTo>
                  <a:cubicBezTo>
                    <a:pt x="1004" y="253"/>
                    <a:pt x="1084" y="211"/>
                    <a:pt x="1120" y="178"/>
                  </a:cubicBezTo>
                  <a:cubicBezTo>
                    <a:pt x="1167" y="136"/>
                    <a:pt x="1199" y="122"/>
                    <a:pt x="1268" y="112"/>
                  </a:cubicBezTo>
                  <a:cubicBezTo>
                    <a:pt x="1324" y="106"/>
                    <a:pt x="1376" y="87"/>
                    <a:pt x="1410" y="63"/>
                  </a:cubicBezTo>
                  <a:cubicBezTo>
                    <a:pt x="1495" y="0"/>
                    <a:pt x="1528" y="10"/>
                    <a:pt x="1597" y="120"/>
                  </a:cubicBezTo>
                  <a:cubicBezTo>
                    <a:pt x="1648" y="203"/>
                    <a:pt x="1663" y="216"/>
                    <a:pt x="1706" y="216"/>
                  </a:cubicBezTo>
                  <a:cubicBezTo>
                    <a:pt x="1765" y="216"/>
                    <a:pt x="1776" y="229"/>
                    <a:pt x="1815" y="330"/>
                  </a:cubicBezTo>
                  <a:cubicBezTo>
                    <a:pt x="1829" y="370"/>
                    <a:pt x="1850" y="415"/>
                    <a:pt x="1861" y="431"/>
                  </a:cubicBezTo>
                  <a:cubicBezTo>
                    <a:pt x="1882" y="458"/>
                    <a:pt x="1885" y="458"/>
                    <a:pt x="1935" y="432"/>
                  </a:cubicBezTo>
                  <a:cubicBezTo>
                    <a:pt x="1983" y="407"/>
                    <a:pt x="1989" y="408"/>
                    <a:pt x="2037" y="439"/>
                  </a:cubicBezTo>
                  <a:cubicBezTo>
                    <a:pt x="2066" y="456"/>
                    <a:pt x="2132" y="514"/>
                    <a:pt x="2184" y="567"/>
                  </a:cubicBezTo>
                  <a:cubicBezTo>
                    <a:pt x="2237" y="619"/>
                    <a:pt x="2288" y="664"/>
                    <a:pt x="2298" y="664"/>
                  </a:cubicBezTo>
                  <a:cubicBezTo>
                    <a:pt x="2312" y="664"/>
                    <a:pt x="2400" y="1043"/>
                    <a:pt x="2400" y="1103"/>
                  </a:cubicBezTo>
                  <a:cubicBezTo>
                    <a:pt x="2400" y="1117"/>
                    <a:pt x="2325" y="1112"/>
                    <a:pt x="2277" y="1095"/>
                  </a:cubicBezTo>
                  <a:cubicBezTo>
                    <a:pt x="2253" y="1085"/>
                    <a:pt x="2202" y="1042"/>
                    <a:pt x="2164" y="999"/>
                  </a:cubicBezTo>
                  <a:cubicBezTo>
                    <a:pt x="2125" y="955"/>
                    <a:pt x="2080" y="920"/>
                    <a:pt x="2063" y="920"/>
                  </a:cubicBezTo>
                  <a:cubicBezTo>
                    <a:pt x="2042" y="920"/>
                    <a:pt x="1994" y="978"/>
                    <a:pt x="1908" y="1107"/>
                  </a:cubicBezTo>
                  <a:cubicBezTo>
                    <a:pt x="1839" y="1211"/>
                    <a:pt x="1778" y="1307"/>
                    <a:pt x="1773" y="1322"/>
                  </a:cubicBezTo>
                  <a:cubicBezTo>
                    <a:pt x="1762" y="1349"/>
                    <a:pt x="1780" y="1415"/>
                    <a:pt x="1912" y="1847"/>
                  </a:cubicBezTo>
                  <a:cubicBezTo>
                    <a:pt x="1999" y="2127"/>
                    <a:pt x="2050" y="2237"/>
                    <a:pt x="2120" y="2295"/>
                  </a:cubicBezTo>
                  <a:cubicBezTo>
                    <a:pt x="2143" y="2314"/>
                    <a:pt x="2152" y="2312"/>
                    <a:pt x="2192" y="2282"/>
                  </a:cubicBezTo>
                  <a:cubicBezTo>
                    <a:pt x="2244" y="2245"/>
                    <a:pt x="2272" y="2239"/>
                    <a:pt x="2272" y="2264"/>
                  </a:cubicBezTo>
                  <a:cubicBezTo>
                    <a:pt x="2272" y="2274"/>
                    <a:pt x="2237" y="2322"/>
                    <a:pt x="2196" y="2373"/>
                  </a:cubicBezTo>
                  <a:cubicBezTo>
                    <a:pt x="2128" y="2455"/>
                    <a:pt x="2114" y="2487"/>
                    <a:pt x="2074" y="2640"/>
                  </a:cubicBezTo>
                  <a:cubicBezTo>
                    <a:pt x="2020" y="2847"/>
                    <a:pt x="2008" y="2872"/>
                    <a:pt x="1972" y="2872"/>
                  </a:cubicBezTo>
                  <a:cubicBezTo>
                    <a:pt x="1916" y="2871"/>
                    <a:pt x="1906" y="2851"/>
                    <a:pt x="1925" y="2779"/>
                  </a:cubicBezTo>
                  <a:cubicBezTo>
                    <a:pt x="1946" y="2704"/>
                    <a:pt x="1932" y="2680"/>
                    <a:pt x="1864" y="2680"/>
                  </a:cubicBezTo>
                  <a:cubicBezTo>
                    <a:pt x="1823" y="2680"/>
                    <a:pt x="1472" y="2885"/>
                    <a:pt x="1461" y="2917"/>
                  </a:cubicBezTo>
                  <a:cubicBezTo>
                    <a:pt x="1455" y="2930"/>
                    <a:pt x="1464" y="2978"/>
                    <a:pt x="1480" y="3024"/>
                  </a:cubicBezTo>
                  <a:cubicBezTo>
                    <a:pt x="1496" y="3071"/>
                    <a:pt x="1504" y="3115"/>
                    <a:pt x="1498" y="3125"/>
                  </a:cubicBezTo>
                  <a:cubicBezTo>
                    <a:pt x="1493" y="3135"/>
                    <a:pt x="1463" y="3149"/>
                    <a:pt x="1432" y="3160"/>
                  </a:cubicBezTo>
                  <a:cubicBezTo>
                    <a:pt x="1402" y="3170"/>
                    <a:pt x="1376" y="3184"/>
                    <a:pt x="1376" y="3192"/>
                  </a:cubicBezTo>
                  <a:cubicBezTo>
                    <a:pt x="1376" y="3202"/>
                    <a:pt x="1290" y="3208"/>
                    <a:pt x="1181" y="3208"/>
                  </a:cubicBezTo>
                  <a:cubicBezTo>
                    <a:pt x="1012" y="3208"/>
                    <a:pt x="978" y="3213"/>
                    <a:pt x="936" y="3240"/>
                  </a:cubicBezTo>
                  <a:cubicBezTo>
                    <a:pt x="876" y="3280"/>
                    <a:pt x="868" y="3280"/>
                    <a:pt x="845" y="323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6" name="Приморский край"/>
            <p:cNvSpPr>
              <a:spLocks/>
            </p:cNvSpPr>
            <p:nvPr/>
          </p:nvSpPr>
          <p:spPr bwMode="auto">
            <a:xfrm>
              <a:off x="14195425" y="4875378"/>
              <a:ext cx="657225" cy="1744101"/>
            </a:xfrm>
            <a:custGeom>
              <a:avLst/>
              <a:gdLst/>
              <a:ahLst/>
              <a:cxnLst>
                <a:cxn ang="0">
                  <a:pos x="277" y="2916"/>
                </a:cxn>
                <a:cxn ang="0">
                  <a:pos x="320" y="2784"/>
                </a:cxn>
                <a:cxn ang="0">
                  <a:pos x="384" y="2644"/>
                </a:cxn>
                <a:cxn ang="0">
                  <a:pos x="280" y="2459"/>
                </a:cxn>
                <a:cxn ang="0">
                  <a:pos x="88" y="2224"/>
                </a:cxn>
                <a:cxn ang="0">
                  <a:pos x="0" y="2128"/>
                </a:cxn>
                <a:cxn ang="0">
                  <a:pos x="68" y="1926"/>
                </a:cxn>
                <a:cxn ang="0">
                  <a:pos x="189" y="1889"/>
                </a:cxn>
                <a:cxn ang="0">
                  <a:pos x="384" y="1819"/>
                </a:cxn>
                <a:cxn ang="0">
                  <a:pos x="362" y="1737"/>
                </a:cxn>
                <a:cxn ang="0">
                  <a:pos x="328" y="1505"/>
                </a:cxn>
                <a:cxn ang="0">
                  <a:pos x="279" y="1251"/>
                </a:cxn>
                <a:cxn ang="0">
                  <a:pos x="253" y="1121"/>
                </a:cxn>
                <a:cxn ang="0">
                  <a:pos x="295" y="1099"/>
                </a:cxn>
                <a:cxn ang="0">
                  <a:pos x="298" y="1038"/>
                </a:cxn>
                <a:cxn ang="0">
                  <a:pos x="314" y="923"/>
                </a:cxn>
                <a:cxn ang="0">
                  <a:pos x="356" y="849"/>
                </a:cxn>
                <a:cxn ang="0">
                  <a:pos x="602" y="849"/>
                </a:cxn>
                <a:cxn ang="0">
                  <a:pos x="690" y="771"/>
                </a:cxn>
                <a:cxn ang="0">
                  <a:pos x="776" y="692"/>
                </a:cxn>
                <a:cxn ang="0">
                  <a:pos x="733" y="603"/>
                </a:cxn>
                <a:cxn ang="0">
                  <a:pos x="690" y="515"/>
                </a:cxn>
                <a:cxn ang="0">
                  <a:pos x="749" y="510"/>
                </a:cxn>
                <a:cxn ang="0">
                  <a:pos x="818" y="465"/>
                </a:cxn>
                <a:cxn ang="0">
                  <a:pos x="816" y="233"/>
                </a:cxn>
                <a:cxn ang="0">
                  <a:pos x="743" y="240"/>
                </a:cxn>
                <a:cxn ang="0">
                  <a:pos x="639" y="232"/>
                </a:cxn>
                <a:cxn ang="0">
                  <a:pos x="592" y="195"/>
                </a:cxn>
                <a:cxn ang="0">
                  <a:pos x="658" y="91"/>
                </a:cxn>
                <a:cxn ang="0">
                  <a:pos x="724" y="0"/>
                </a:cxn>
                <a:cxn ang="0">
                  <a:pos x="797" y="52"/>
                </a:cxn>
                <a:cxn ang="0">
                  <a:pos x="877" y="150"/>
                </a:cxn>
                <a:cxn ang="0">
                  <a:pos x="935" y="216"/>
                </a:cxn>
                <a:cxn ang="0">
                  <a:pos x="997" y="299"/>
                </a:cxn>
                <a:cxn ang="0">
                  <a:pos x="1040" y="497"/>
                </a:cxn>
                <a:cxn ang="0">
                  <a:pos x="1084" y="1297"/>
                </a:cxn>
                <a:cxn ang="0">
                  <a:pos x="1092" y="1961"/>
                </a:cxn>
                <a:cxn ang="0">
                  <a:pos x="989" y="2185"/>
                </a:cxn>
                <a:cxn ang="0">
                  <a:pos x="887" y="2408"/>
                </a:cxn>
                <a:cxn ang="0">
                  <a:pos x="690" y="2467"/>
                </a:cxn>
                <a:cxn ang="0">
                  <a:pos x="474" y="2544"/>
                </a:cxn>
                <a:cxn ang="0">
                  <a:pos x="445" y="2672"/>
                </a:cxn>
                <a:cxn ang="0">
                  <a:pos x="407" y="2856"/>
                </a:cxn>
                <a:cxn ang="0">
                  <a:pos x="336" y="2929"/>
                </a:cxn>
                <a:cxn ang="0">
                  <a:pos x="277" y="2916"/>
                </a:cxn>
              </a:cxnLst>
              <a:rect l="0" t="0" r="r" b="b"/>
              <a:pathLst>
                <a:path w="1092" h="2929">
                  <a:moveTo>
                    <a:pt x="277" y="2916"/>
                  </a:moveTo>
                  <a:cubicBezTo>
                    <a:pt x="263" y="2907"/>
                    <a:pt x="274" y="2872"/>
                    <a:pt x="320" y="2784"/>
                  </a:cubicBezTo>
                  <a:cubicBezTo>
                    <a:pt x="356" y="2718"/>
                    <a:pt x="384" y="2656"/>
                    <a:pt x="384" y="2644"/>
                  </a:cubicBezTo>
                  <a:cubicBezTo>
                    <a:pt x="384" y="2633"/>
                    <a:pt x="338" y="2550"/>
                    <a:pt x="280" y="2459"/>
                  </a:cubicBezTo>
                  <a:cubicBezTo>
                    <a:pt x="208" y="2342"/>
                    <a:pt x="151" y="2273"/>
                    <a:pt x="88" y="2224"/>
                  </a:cubicBezTo>
                  <a:cubicBezTo>
                    <a:pt x="40" y="2185"/>
                    <a:pt x="0" y="2142"/>
                    <a:pt x="0" y="2128"/>
                  </a:cubicBezTo>
                  <a:cubicBezTo>
                    <a:pt x="0" y="2096"/>
                    <a:pt x="48" y="1950"/>
                    <a:pt x="68" y="1926"/>
                  </a:cubicBezTo>
                  <a:cubicBezTo>
                    <a:pt x="76" y="1916"/>
                    <a:pt x="130" y="1900"/>
                    <a:pt x="189" y="1889"/>
                  </a:cubicBezTo>
                  <a:cubicBezTo>
                    <a:pt x="317" y="1868"/>
                    <a:pt x="384" y="1844"/>
                    <a:pt x="384" y="1819"/>
                  </a:cubicBezTo>
                  <a:cubicBezTo>
                    <a:pt x="384" y="1809"/>
                    <a:pt x="375" y="1772"/>
                    <a:pt x="362" y="1737"/>
                  </a:cubicBezTo>
                  <a:cubicBezTo>
                    <a:pt x="349" y="1702"/>
                    <a:pt x="335" y="1596"/>
                    <a:pt x="328" y="1505"/>
                  </a:cubicBezTo>
                  <a:cubicBezTo>
                    <a:pt x="320" y="1379"/>
                    <a:pt x="308" y="1315"/>
                    <a:pt x="279" y="1251"/>
                  </a:cubicBezTo>
                  <a:cubicBezTo>
                    <a:pt x="239" y="1161"/>
                    <a:pt x="231" y="1121"/>
                    <a:pt x="253" y="1121"/>
                  </a:cubicBezTo>
                  <a:cubicBezTo>
                    <a:pt x="261" y="1121"/>
                    <a:pt x="279" y="1112"/>
                    <a:pt x="295" y="1099"/>
                  </a:cubicBezTo>
                  <a:cubicBezTo>
                    <a:pt x="324" y="1080"/>
                    <a:pt x="324" y="1075"/>
                    <a:pt x="298" y="1038"/>
                  </a:cubicBezTo>
                  <a:cubicBezTo>
                    <a:pt x="274" y="1000"/>
                    <a:pt x="274" y="995"/>
                    <a:pt x="314" y="923"/>
                  </a:cubicBezTo>
                  <a:lnTo>
                    <a:pt x="356" y="849"/>
                  </a:lnTo>
                  <a:lnTo>
                    <a:pt x="602" y="849"/>
                  </a:lnTo>
                  <a:lnTo>
                    <a:pt x="690" y="771"/>
                  </a:lnTo>
                  <a:lnTo>
                    <a:pt x="776" y="692"/>
                  </a:lnTo>
                  <a:lnTo>
                    <a:pt x="733" y="603"/>
                  </a:lnTo>
                  <a:lnTo>
                    <a:pt x="690" y="515"/>
                  </a:lnTo>
                  <a:lnTo>
                    <a:pt x="749" y="510"/>
                  </a:lnTo>
                  <a:cubicBezTo>
                    <a:pt x="796" y="505"/>
                    <a:pt x="810" y="497"/>
                    <a:pt x="818" y="465"/>
                  </a:cubicBezTo>
                  <a:cubicBezTo>
                    <a:pt x="836" y="403"/>
                    <a:pt x="834" y="244"/>
                    <a:pt x="816" y="233"/>
                  </a:cubicBezTo>
                  <a:cubicBezTo>
                    <a:pt x="808" y="227"/>
                    <a:pt x="775" y="230"/>
                    <a:pt x="743" y="240"/>
                  </a:cubicBezTo>
                  <a:cubicBezTo>
                    <a:pt x="698" y="252"/>
                    <a:pt x="674" y="249"/>
                    <a:pt x="639" y="232"/>
                  </a:cubicBezTo>
                  <a:cubicBezTo>
                    <a:pt x="613" y="219"/>
                    <a:pt x="592" y="203"/>
                    <a:pt x="592" y="195"/>
                  </a:cubicBezTo>
                  <a:cubicBezTo>
                    <a:pt x="592" y="188"/>
                    <a:pt x="621" y="140"/>
                    <a:pt x="658" y="91"/>
                  </a:cubicBezTo>
                  <a:lnTo>
                    <a:pt x="724" y="0"/>
                  </a:lnTo>
                  <a:lnTo>
                    <a:pt x="797" y="52"/>
                  </a:lnTo>
                  <a:cubicBezTo>
                    <a:pt x="850" y="91"/>
                    <a:pt x="874" y="120"/>
                    <a:pt x="877" y="150"/>
                  </a:cubicBezTo>
                  <a:cubicBezTo>
                    <a:pt x="882" y="182"/>
                    <a:pt x="896" y="200"/>
                    <a:pt x="935" y="216"/>
                  </a:cubicBezTo>
                  <a:cubicBezTo>
                    <a:pt x="978" y="233"/>
                    <a:pt x="989" y="248"/>
                    <a:pt x="997" y="299"/>
                  </a:cubicBezTo>
                  <a:cubicBezTo>
                    <a:pt x="1004" y="332"/>
                    <a:pt x="1023" y="422"/>
                    <a:pt x="1040" y="497"/>
                  </a:cubicBezTo>
                  <a:cubicBezTo>
                    <a:pt x="1072" y="620"/>
                    <a:pt x="1076" y="691"/>
                    <a:pt x="1084" y="1297"/>
                  </a:cubicBezTo>
                  <a:lnTo>
                    <a:pt x="1092" y="1961"/>
                  </a:lnTo>
                  <a:lnTo>
                    <a:pt x="989" y="2185"/>
                  </a:lnTo>
                  <a:lnTo>
                    <a:pt x="887" y="2408"/>
                  </a:lnTo>
                  <a:lnTo>
                    <a:pt x="690" y="2467"/>
                  </a:lnTo>
                  <a:cubicBezTo>
                    <a:pt x="583" y="2500"/>
                    <a:pt x="485" y="2534"/>
                    <a:pt x="474" y="2544"/>
                  </a:cubicBezTo>
                  <a:cubicBezTo>
                    <a:pt x="461" y="2553"/>
                    <a:pt x="450" y="2609"/>
                    <a:pt x="445" y="2672"/>
                  </a:cubicBezTo>
                  <a:cubicBezTo>
                    <a:pt x="440" y="2732"/>
                    <a:pt x="423" y="2814"/>
                    <a:pt x="407" y="2856"/>
                  </a:cubicBezTo>
                  <a:cubicBezTo>
                    <a:pt x="383" y="2915"/>
                    <a:pt x="368" y="2929"/>
                    <a:pt x="336" y="2929"/>
                  </a:cubicBezTo>
                  <a:cubicBezTo>
                    <a:pt x="314" y="2928"/>
                    <a:pt x="288" y="2923"/>
                    <a:pt x="277" y="2916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7" name="Республика Бурятия"/>
            <p:cNvSpPr>
              <a:spLocks/>
            </p:cNvSpPr>
            <p:nvPr/>
          </p:nvSpPr>
          <p:spPr bwMode="auto">
            <a:xfrm>
              <a:off x="9261475" y="4694297"/>
              <a:ext cx="2114550" cy="1906121"/>
            </a:xfrm>
            <a:custGeom>
              <a:avLst/>
              <a:gdLst/>
              <a:ahLst/>
              <a:cxnLst>
                <a:cxn ang="0">
                  <a:pos x="940" y="3122"/>
                </a:cxn>
                <a:cxn ang="0">
                  <a:pos x="833" y="2834"/>
                </a:cxn>
                <a:cxn ang="0">
                  <a:pos x="9" y="2539"/>
                </a:cxn>
                <a:cxn ang="0">
                  <a:pos x="174" y="2318"/>
                </a:cxn>
                <a:cxn ang="0">
                  <a:pos x="516" y="2454"/>
                </a:cxn>
                <a:cxn ang="0">
                  <a:pos x="934" y="2614"/>
                </a:cxn>
                <a:cxn ang="0">
                  <a:pos x="1076" y="2776"/>
                </a:cxn>
                <a:cxn ang="0">
                  <a:pos x="1203" y="2866"/>
                </a:cxn>
                <a:cxn ang="0">
                  <a:pos x="1396" y="2704"/>
                </a:cxn>
                <a:cxn ang="0">
                  <a:pos x="1619" y="2378"/>
                </a:cxn>
                <a:cxn ang="0">
                  <a:pos x="2003" y="1782"/>
                </a:cxn>
                <a:cxn ang="0">
                  <a:pos x="1947" y="1206"/>
                </a:cxn>
                <a:cxn ang="0">
                  <a:pos x="1849" y="784"/>
                </a:cxn>
                <a:cxn ang="0">
                  <a:pos x="1996" y="557"/>
                </a:cxn>
                <a:cxn ang="0">
                  <a:pos x="2276" y="408"/>
                </a:cxn>
                <a:cxn ang="0">
                  <a:pos x="2467" y="387"/>
                </a:cxn>
                <a:cxn ang="0">
                  <a:pos x="2702" y="426"/>
                </a:cxn>
                <a:cxn ang="0">
                  <a:pos x="2958" y="206"/>
                </a:cxn>
                <a:cxn ang="0">
                  <a:pos x="3092" y="94"/>
                </a:cxn>
                <a:cxn ang="0">
                  <a:pos x="3344" y="658"/>
                </a:cxn>
                <a:cxn ang="0">
                  <a:pos x="3556" y="826"/>
                </a:cxn>
                <a:cxn ang="0">
                  <a:pos x="3235" y="1218"/>
                </a:cxn>
                <a:cxn ang="0">
                  <a:pos x="3201" y="1562"/>
                </a:cxn>
                <a:cxn ang="0">
                  <a:pos x="2985" y="1946"/>
                </a:cxn>
                <a:cxn ang="0">
                  <a:pos x="2788" y="2186"/>
                </a:cxn>
                <a:cxn ang="0">
                  <a:pos x="2592" y="2363"/>
                </a:cxn>
                <a:cxn ang="0">
                  <a:pos x="2358" y="2451"/>
                </a:cxn>
                <a:cxn ang="0">
                  <a:pos x="2230" y="2592"/>
                </a:cxn>
                <a:cxn ang="0">
                  <a:pos x="2238" y="2824"/>
                </a:cxn>
                <a:cxn ang="0">
                  <a:pos x="2240" y="2891"/>
                </a:cxn>
                <a:cxn ang="0">
                  <a:pos x="1984" y="3024"/>
                </a:cxn>
                <a:cxn ang="0">
                  <a:pos x="1553" y="3019"/>
                </a:cxn>
                <a:cxn ang="0">
                  <a:pos x="1267" y="3194"/>
                </a:cxn>
              </a:cxnLst>
              <a:rect l="0" t="0" r="r" b="b"/>
              <a:pathLst>
                <a:path w="3556" h="3194">
                  <a:moveTo>
                    <a:pt x="1084" y="3157"/>
                  </a:moveTo>
                  <a:lnTo>
                    <a:pt x="940" y="3122"/>
                  </a:lnTo>
                  <a:lnTo>
                    <a:pt x="891" y="2981"/>
                  </a:lnTo>
                  <a:cubicBezTo>
                    <a:pt x="862" y="2904"/>
                    <a:pt x="836" y="2838"/>
                    <a:pt x="833" y="2834"/>
                  </a:cubicBezTo>
                  <a:cubicBezTo>
                    <a:pt x="820" y="2822"/>
                    <a:pt x="161" y="2680"/>
                    <a:pt x="104" y="2677"/>
                  </a:cubicBezTo>
                  <a:cubicBezTo>
                    <a:pt x="28" y="2672"/>
                    <a:pt x="0" y="2629"/>
                    <a:pt x="9" y="2539"/>
                  </a:cubicBezTo>
                  <a:cubicBezTo>
                    <a:pt x="16" y="2490"/>
                    <a:pt x="28" y="2459"/>
                    <a:pt x="56" y="2440"/>
                  </a:cubicBezTo>
                  <a:cubicBezTo>
                    <a:pt x="99" y="2406"/>
                    <a:pt x="96" y="2410"/>
                    <a:pt x="174" y="2318"/>
                  </a:cubicBezTo>
                  <a:cubicBezTo>
                    <a:pt x="246" y="2235"/>
                    <a:pt x="296" y="2232"/>
                    <a:pt x="308" y="2307"/>
                  </a:cubicBezTo>
                  <a:cubicBezTo>
                    <a:pt x="316" y="2350"/>
                    <a:pt x="336" y="2365"/>
                    <a:pt x="516" y="2454"/>
                  </a:cubicBezTo>
                  <a:cubicBezTo>
                    <a:pt x="654" y="2522"/>
                    <a:pt x="736" y="2554"/>
                    <a:pt x="779" y="2554"/>
                  </a:cubicBezTo>
                  <a:cubicBezTo>
                    <a:pt x="824" y="2554"/>
                    <a:pt x="870" y="2573"/>
                    <a:pt x="934" y="2614"/>
                  </a:cubicBezTo>
                  <a:cubicBezTo>
                    <a:pt x="1017" y="2667"/>
                    <a:pt x="1027" y="2680"/>
                    <a:pt x="1024" y="2723"/>
                  </a:cubicBezTo>
                  <a:cubicBezTo>
                    <a:pt x="1020" y="2766"/>
                    <a:pt x="1025" y="2771"/>
                    <a:pt x="1076" y="2776"/>
                  </a:cubicBezTo>
                  <a:cubicBezTo>
                    <a:pt x="1113" y="2779"/>
                    <a:pt x="1144" y="2794"/>
                    <a:pt x="1168" y="2822"/>
                  </a:cubicBezTo>
                  <a:lnTo>
                    <a:pt x="1203" y="2866"/>
                  </a:lnTo>
                  <a:lnTo>
                    <a:pt x="1276" y="2829"/>
                  </a:lnTo>
                  <a:cubicBezTo>
                    <a:pt x="1369" y="2782"/>
                    <a:pt x="1396" y="2754"/>
                    <a:pt x="1396" y="2704"/>
                  </a:cubicBezTo>
                  <a:cubicBezTo>
                    <a:pt x="1396" y="2677"/>
                    <a:pt x="1430" y="2626"/>
                    <a:pt x="1499" y="2549"/>
                  </a:cubicBezTo>
                  <a:cubicBezTo>
                    <a:pt x="1555" y="2486"/>
                    <a:pt x="1609" y="2408"/>
                    <a:pt x="1619" y="2378"/>
                  </a:cubicBezTo>
                  <a:cubicBezTo>
                    <a:pt x="1635" y="2330"/>
                    <a:pt x="1758" y="2176"/>
                    <a:pt x="1958" y="1958"/>
                  </a:cubicBezTo>
                  <a:cubicBezTo>
                    <a:pt x="1976" y="1939"/>
                    <a:pt x="1992" y="1877"/>
                    <a:pt x="2003" y="1782"/>
                  </a:cubicBezTo>
                  <a:cubicBezTo>
                    <a:pt x="2040" y="1462"/>
                    <a:pt x="2041" y="1424"/>
                    <a:pt x="2016" y="1384"/>
                  </a:cubicBezTo>
                  <a:cubicBezTo>
                    <a:pt x="2003" y="1363"/>
                    <a:pt x="1971" y="1283"/>
                    <a:pt x="1947" y="1206"/>
                  </a:cubicBezTo>
                  <a:cubicBezTo>
                    <a:pt x="1902" y="1067"/>
                    <a:pt x="1902" y="1066"/>
                    <a:pt x="1928" y="970"/>
                  </a:cubicBezTo>
                  <a:cubicBezTo>
                    <a:pt x="1956" y="862"/>
                    <a:pt x="1963" y="877"/>
                    <a:pt x="1849" y="784"/>
                  </a:cubicBezTo>
                  <a:cubicBezTo>
                    <a:pt x="1795" y="741"/>
                    <a:pt x="1817" y="690"/>
                    <a:pt x="1910" y="642"/>
                  </a:cubicBezTo>
                  <a:cubicBezTo>
                    <a:pt x="1966" y="613"/>
                    <a:pt x="1988" y="592"/>
                    <a:pt x="1996" y="557"/>
                  </a:cubicBezTo>
                  <a:cubicBezTo>
                    <a:pt x="2006" y="514"/>
                    <a:pt x="2011" y="510"/>
                    <a:pt x="2121" y="501"/>
                  </a:cubicBezTo>
                  <a:cubicBezTo>
                    <a:pt x="2240" y="491"/>
                    <a:pt x="2276" y="469"/>
                    <a:pt x="2276" y="408"/>
                  </a:cubicBezTo>
                  <a:cubicBezTo>
                    <a:pt x="2276" y="374"/>
                    <a:pt x="2292" y="373"/>
                    <a:pt x="2377" y="395"/>
                  </a:cubicBezTo>
                  <a:cubicBezTo>
                    <a:pt x="2428" y="410"/>
                    <a:pt x="2444" y="408"/>
                    <a:pt x="2467" y="387"/>
                  </a:cubicBezTo>
                  <a:cubicBezTo>
                    <a:pt x="2505" y="354"/>
                    <a:pt x="2524" y="357"/>
                    <a:pt x="2545" y="403"/>
                  </a:cubicBezTo>
                  <a:cubicBezTo>
                    <a:pt x="2566" y="448"/>
                    <a:pt x="2568" y="448"/>
                    <a:pt x="2702" y="426"/>
                  </a:cubicBezTo>
                  <a:cubicBezTo>
                    <a:pt x="2784" y="411"/>
                    <a:pt x="2817" y="395"/>
                    <a:pt x="2875" y="344"/>
                  </a:cubicBezTo>
                  <a:cubicBezTo>
                    <a:pt x="2934" y="293"/>
                    <a:pt x="2948" y="269"/>
                    <a:pt x="2958" y="206"/>
                  </a:cubicBezTo>
                  <a:cubicBezTo>
                    <a:pt x="2966" y="149"/>
                    <a:pt x="2982" y="118"/>
                    <a:pt x="3027" y="78"/>
                  </a:cubicBezTo>
                  <a:cubicBezTo>
                    <a:pt x="3112" y="0"/>
                    <a:pt x="3158" y="11"/>
                    <a:pt x="3092" y="94"/>
                  </a:cubicBezTo>
                  <a:cubicBezTo>
                    <a:pt x="3046" y="155"/>
                    <a:pt x="3052" y="219"/>
                    <a:pt x="3121" y="350"/>
                  </a:cubicBezTo>
                  <a:cubicBezTo>
                    <a:pt x="3228" y="557"/>
                    <a:pt x="3294" y="646"/>
                    <a:pt x="3344" y="658"/>
                  </a:cubicBezTo>
                  <a:cubicBezTo>
                    <a:pt x="3368" y="662"/>
                    <a:pt x="3427" y="690"/>
                    <a:pt x="3473" y="715"/>
                  </a:cubicBezTo>
                  <a:cubicBezTo>
                    <a:pt x="3552" y="760"/>
                    <a:pt x="3556" y="768"/>
                    <a:pt x="3556" y="826"/>
                  </a:cubicBezTo>
                  <a:cubicBezTo>
                    <a:pt x="3556" y="878"/>
                    <a:pt x="3550" y="890"/>
                    <a:pt x="3508" y="907"/>
                  </a:cubicBezTo>
                  <a:cubicBezTo>
                    <a:pt x="3452" y="930"/>
                    <a:pt x="3360" y="1035"/>
                    <a:pt x="3235" y="1218"/>
                  </a:cubicBezTo>
                  <a:cubicBezTo>
                    <a:pt x="3187" y="1286"/>
                    <a:pt x="3140" y="1355"/>
                    <a:pt x="3129" y="1370"/>
                  </a:cubicBezTo>
                  <a:cubicBezTo>
                    <a:pt x="3096" y="1414"/>
                    <a:pt x="3140" y="1534"/>
                    <a:pt x="3201" y="1562"/>
                  </a:cubicBezTo>
                  <a:cubicBezTo>
                    <a:pt x="3291" y="1602"/>
                    <a:pt x="3283" y="1662"/>
                    <a:pt x="3166" y="1802"/>
                  </a:cubicBezTo>
                  <a:cubicBezTo>
                    <a:pt x="3118" y="1861"/>
                    <a:pt x="3059" y="1907"/>
                    <a:pt x="2985" y="1946"/>
                  </a:cubicBezTo>
                  <a:cubicBezTo>
                    <a:pt x="2884" y="1998"/>
                    <a:pt x="2876" y="2008"/>
                    <a:pt x="2864" y="2069"/>
                  </a:cubicBezTo>
                  <a:cubicBezTo>
                    <a:pt x="2854" y="2118"/>
                    <a:pt x="2835" y="2147"/>
                    <a:pt x="2788" y="2186"/>
                  </a:cubicBezTo>
                  <a:cubicBezTo>
                    <a:pt x="2753" y="2213"/>
                    <a:pt x="2710" y="2266"/>
                    <a:pt x="2692" y="2299"/>
                  </a:cubicBezTo>
                  <a:cubicBezTo>
                    <a:pt x="2662" y="2358"/>
                    <a:pt x="2656" y="2363"/>
                    <a:pt x="2592" y="2363"/>
                  </a:cubicBezTo>
                  <a:cubicBezTo>
                    <a:pt x="2540" y="2363"/>
                    <a:pt x="2507" y="2374"/>
                    <a:pt x="2456" y="2411"/>
                  </a:cubicBezTo>
                  <a:cubicBezTo>
                    <a:pt x="2412" y="2445"/>
                    <a:pt x="2379" y="2458"/>
                    <a:pt x="2358" y="2451"/>
                  </a:cubicBezTo>
                  <a:cubicBezTo>
                    <a:pt x="2316" y="2438"/>
                    <a:pt x="2212" y="2490"/>
                    <a:pt x="2212" y="2525"/>
                  </a:cubicBezTo>
                  <a:cubicBezTo>
                    <a:pt x="2212" y="2541"/>
                    <a:pt x="2220" y="2571"/>
                    <a:pt x="2230" y="2592"/>
                  </a:cubicBezTo>
                  <a:cubicBezTo>
                    <a:pt x="2246" y="2626"/>
                    <a:pt x="2243" y="2640"/>
                    <a:pt x="2214" y="2680"/>
                  </a:cubicBezTo>
                  <a:cubicBezTo>
                    <a:pt x="2164" y="2750"/>
                    <a:pt x="2171" y="2789"/>
                    <a:pt x="2238" y="2824"/>
                  </a:cubicBezTo>
                  <a:lnTo>
                    <a:pt x="2296" y="2853"/>
                  </a:lnTo>
                  <a:lnTo>
                    <a:pt x="2240" y="2891"/>
                  </a:lnTo>
                  <a:cubicBezTo>
                    <a:pt x="2198" y="2920"/>
                    <a:pt x="2180" y="2944"/>
                    <a:pt x="2174" y="2990"/>
                  </a:cubicBezTo>
                  <a:cubicBezTo>
                    <a:pt x="2163" y="3061"/>
                    <a:pt x="2153" y="3062"/>
                    <a:pt x="1984" y="3024"/>
                  </a:cubicBezTo>
                  <a:cubicBezTo>
                    <a:pt x="1897" y="3005"/>
                    <a:pt x="1830" y="3002"/>
                    <a:pt x="1712" y="3008"/>
                  </a:cubicBezTo>
                  <a:lnTo>
                    <a:pt x="1553" y="3019"/>
                  </a:lnTo>
                  <a:lnTo>
                    <a:pt x="1428" y="3107"/>
                  </a:lnTo>
                  <a:cubicBezTo>
                    <a:pt x="1355" y="3158"/>
                    <a:pt x="1288" y="3194"/>
                    <a:pt x="1267" y="3194"/>
                  </a:cubicBezTo>
                  <a:cubicBezTo>
                    <a:pt x="1246" y="3192"/>
                    <a:pt x="1164" y="3176"/>
                    <a:pt x="1084" y="3157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8" name="Республика Саха (Якутия)"/>
            <p:cNvSpPr>
              <a:spLocks/>
            </p:cNvSpPr>
            <p:nvPr/>
          </p:nvSpPr>
          <p:spPr bwMode="auto">
            <a:xfrm>
              <a:off x="9404351" y="-147250"/>
              <a:ext cx="3943350" cy="4727180"/>
            </a:xfrm>
            <a:custGeom>
              <a:avLst/>
              <a:gdLst/>
              <a:ahLst/>
              <a:cxnLst>
                <a:cxn ang="0">
                  <a:pos x="3029" y="7176"/>
                </a:cxn>
                <a:cxn ang="0">
                  <a:pos x="2683" y="7111"/>
                </a:cxn>
                <a:cxn ang="0">
                  <a:pos x="2322" y="7042"/>
                </a:cxn>
                <a:cxn ang="0">
                  <a:pos x="2064" y="7651"/>
                </a:cxn>
                <a:cxn ang="0">
                  <a:pos x="1586" y="7811"/>
                </a:cxn>
                <a:cxn ang="0">
                  <a:pos x="1453" y="7397"/>
                </a:cxn>
                <a:cxn ang="0">
                  <a:pos x="1298" y="6989"/>
                </a:cxn>
                <a:cxn ang="0">
                  <a:pos x="1197" y="6683"/>
                </a:cxn>
                <a:cxn ang="0">
                  <a:pos x="898" y="6317"/>
                </a:cxn>
                <a:cxn ang="0">
                  <a:pos x="579" y="6083"/>
                </a:cxn>
                <a:cxn ang="0">
                  <a:pos x="387" y="5855"/>
                </a:cxn>
                <a:cxn ang="0">
                  <a:pos x="259" y="5410"/>
                </a:cxn>
                <a:cxn ang="0">
                  <a:pos x="280" y="5066"/>
                </a:cxn>
                <a:cxn ang="0">
                  <a:pos x="82" y="4383"/>
                </a:cxn>
                <a:cxn ang="0">
                  <a:pos x="245" y="4123"/>
                </a:cxn>
                <a:cxn ang="0">
                  <a:pos x="509" y="3603"/>
                </a:cxn>
                <a:cxn ang="0">
                  <a:pos x="187" y="2779"/>
                </a:cxn>
                <a:cxn ang="0">
                  <a:pos x="339" y="2568"/>
                </a:cxn>
                <a:cxn ang="0">
                  <a:pos x="867" y="2415"/>
                </a:cxn>
                <a:cxn ang="0">
                  <a:pos x="1455" y="2354"/>
                </a:cxn>
                <a:cxn ang="0">
                  <a:pos x="1594" y="2005"/>
                </a:cxn>
                <a:cxn ang="0">
                  <a:pos x="2021" y="2059"/>
                </a:cxn>
                <a:cxn ang="0">
                  <a:pos x="2207" y="2368"/>
                </a:cxn>
                <a:cxn ang="0">
                  <a:pos x="2691" y="2163"/>
                </a:cxn>
                <a:cxn ang="0">
                  <a:pos x="3019" y="2051"/>
                </a:cxn>
                <a:cxn ang="0">
                  <a:pos x="3339" y="1859"/>
                </a:cxn>
                <a:cxn ang="0">
                  <a:pos x="3363" y="1573"/>
                </a:cxn>
                <a:cxn ang="0">
                  <a:pos x="3931" y="815"/>
                </a:cxn>
                <a:cxn ang="0">
                  <a:pos x="4167" y="891"/>
                </a:cxn>
                <a:cxn ang="0">
                  <a:pos x="5027" y="221"/>
                </a:cxn>
                <a:cxn ang="0">
                  <a:pos x="5503" y="165"/>
                </a:cxn>
                <a:cxn ang="0">
                  <a:pos x="5821" y="63"/>
                </a:cxn>
                <a:cxn ang="0">
                  <a:pos x="6195" y="277"/>
                </a:cxn>
                <a:cxn ang="0">
                  <a:pos x="6035" y="701"/>
                </a:cxn>
                <a:cxn ang="0">
                  <a:pos x="6344" y="976"/>
                </a:cxn>
                <a:cxn ang="0">
                  <a:pos x="6624" y="1162"/>
                </a:cxn>
                <a:cxn ang="0">
                  <a:pos x="6467" y="1383"/>
                </a:cxn>
                <a:cxn ang="0">
                  <a:pos x="6269" y="1669"/>
                </a:cxn>
                <a:cxn ang="0">
                  <a:pos x="6395" y="1992"/>
                </a:cxn>
                <a:cxn ang="0">
                  <a:pos x="6498" y="2367"/>
                </a:cxn>
                <a:cxn ang="0">
                  <a:pos x="6227" y="2632"/>
                </a:cxn>
                <a:cxn ang="0">
                  <a:pos x="6223" y="2893"/>
                </a:cxn>
                <a:cxn ang="0">
                  <a:pos x="6023" y="3112"/>
                </a:cxn>
                <a:cxn ang="0">
                  <a:pos x="6341" y="3754"/>
                </a:cxn>
                <a:cxn ang="0">
                  <a:pos x="5893" y="4122"/>
                </a:cxn>
                <a:cxn ang="0">
                  <a:pos x="5789" y="4397"/>
                </a:cxn>
                <a:cxn ang="0">
                  <a:pos x="5760" y="4661"/>
                </a:cxn>
                <a:cxn ang="0">
                  <a:pos x="5994" y="5256"/>
                </a:cxn>
                <a:cxn ang="0">
                  <a:pos x="5840" y="5536"/>
                </a:cxn>
                <a:cxn ang="0">
                  <a:pos x="5592" y="5843"/>
                </a:cxn>
                <a:cxn ang="0">
                  <a:pos x="5413" y="6407"/>
                </a:cxn>
                <a:cxn ang="0">
                  <a:pos x="5490" y="6725"/>
                </a:cxn>
                <a:cxn ang="0">
                  <a:pos x="5696" y="6947"/>
                </a:cxn>
                <a:cxn ang="0">
                  <a:pos x="5515" y="7445"/>
                </a:cxn>
                <a:cxn ang="0">
                  <a:pos x="4925" y="7760"/>
                </a:cxn>
                <a:cxn ang="0">
                  <a:pos x="4450" y="7730"/>
                </a:cxn>
                <a:cxn ang="0">
                  <a:pos x="3731" y="7853"/>
                </a:cxn>
              </a:cxnLst>
              <a:rect l="0" t="0" r="r" b="b"/>
              <a:pathLst>
                <a:path w="6624" h="7927">
                  <a:moveTo>
                    <a:pt x="3507" y="7845"/>
                  </a:moveTo>
                  <a:cubicBezTo>
                    <a:pt x="3395" y="7760"/>
                    <a:pt x="3384" y="7744"/>
                    <a:pt x="3333" y="7607"/>
                  </a:cubicBezTo>
                  <a:cubicBezTo>
                    <a:pt x="3303" y="7530"/>
                    <a:pt x="3245" y="7447"/>
                    <a:pt x="3029" y="7176"/>
                  </a:cubicBezTo>
                  <a:lnTo>
                    <a:pt x="2986" y="7122"/>
                  </a:lnTo>
                  <a:lnTo>
                    <a:pt x="2784" y="7208"/>
                  </a:lnTo>
                  <a:lnTo>
                    <a:pt x="2683" y="7111"/>
                  </a:lnTo>
                  <a:lnTo>
                    <a:pt x="2581" y="7013"/>
                  </a:lnTo>
                  <a:lnTo>
                    <a:pt x="2464" y="7023"/>
                  </a:lnTo>
                  <a:cubicBezTo>
                    <a:pt x="2400" y="7029"/>
                    <a:pt x="2336" y="7037"/>
                    <a:pt x="2322" y="7042"/>
                  </a:cubicBezTo>
                  <a:cubicBezTo>
                    <a:pt x="2309" y="7045"/>
                    <a:pt x="2256" y="7133"/>
                    <a:pt x="2207" y="7235"/>
                  </a:cubicBezTo>
                  <a:cubicBezTo>
                    <a:pt x="2138" y="7378"/>
                    <a:pt x="2112" y="7448"/>
                    <a:pt x="2106" y="7523"/>
                  </a:cubicBezTo>
                  <a:cubicBezTo>
                    <a:pt x="2098" y="7592"/>
                    <a:pt x="2085" y="7632"/>
                    <a:pt x="2064" y="7651"/>
                  </a:cubicBezTo>
                  <a:cubicBezTo>
                    <a:pt x="2034" y="7679"/>
                    <a:pt x="2031" y="7677"/>
                    <a:pt x="1989" y="7624"/>
                  </a:cubicBezTo>
                  <a:cubicBezTo>
                    <a:pt x="1959" y="7587"/>
                    <a:pt x="1936" y="7573"/>
                    <a:pt x="1919" y="7581"/>
                  </a:cubicBezTo>
                  <a:cubicBezTo>
                    <a:pt x="1869" y="7599"/>
                    <a:pt x="1643" y="7755"/>
                    <a:pt x="1586" y="7811"/>
                  </a:cubicBezTo>
                  <a:lnTo>
                    <a:pt x="1528" y="7866"/>
                  </a:lnTo>
                  <a:lnTo>
                    <a:pt x="1479" y="7823"/>
                  </a:lnTo>
                  <a:cubicBezTo>
                    <a:pt x="1418" y="7773"/>
                    <a:pt x="1416" y="7760"/>
                    <a:pt x="1453" y="7397"/>
                  </a:cubicBezTo>
                  <a:cubicBezTo>
                    <a:pt x="1467" y="7256"/>
                    <a:pt x="1474" y="7131"/>
                    <a:pt x="1471" y="7120"/>
                  </a:cubicBezTo>
                  <a:cubicBezTo>
                    <a:pt x="1466" y="7109"/>
                    <a:pt x="1439" y="7095"/>
                    <a:pt x="1411" y="7088"/>
                  </a:cubicBezTo>
                  <a:cubicBezTo>
                    <a:pt x="1376" y="7080"/>
                    <a:pt x="1344" y="7051"/>
                    <a:pt x="1298" y="6989"/>
                  </a:cubicBezTo>
                  <a:cubicBezTo>
                    <a:pt x="1240" y="6911"/>
                    <a:pt x="1234" y="6893"/>
                    <a:pt x="1242" y="6839"/>
                  </a:cubicBezTo>
                  <a:cubicBezTo>
                    <a:pt x="1247" y="6807"/>
                    <a:pt x="1256" y="6767"/>
                    <a:pt x="1261" y="6754"/>
                  </a:cubicBezTo>
                  <a:cubicBezTo>
                    <a:pt x="1267" y="6736"/>
                    <a:pt x="1250" y="6715"/>
                    <a:pt x="1197" y="6683"/>
                  </a:cubicBezTo>
                  <a:cubicBezTo>
                    <a:pt x="1152" y="6656"/>
                    <a:pt x="1125" y="6627"/>
                    <a:pt x="1123" y="6610"/>
                  </a:cubicBezTo>
                  <a:cubicBezTo>
                    <a:pt x="1123" y="6576"/>
                    <a:pt x="1063" y="6464"/>
                    <a:pt x="1000" y="6379"/>
                  </a:cubicBezTo>
                  <a:cubicBezTo>
                    <a:pt x="973" y="6341"/>
                    <a:pt x="944" y="6325"/>
                    <a:pt x="898" y="6317"/>
                  </a:cubicBezTo>
                  <a:cubicBezTo>
                    <a:pt x="839" y="6307"/>
                    <a:pt x="835" y="6306"/>
                    <a:pt x="861" y="6279"/>
                  </a:cubicBezTo>
                  <a:cubicBezTo>
                    <a:pt x="882" y="6255"/>
                    <a:pt x="883" y="6240"/>
                    <a:pt x="869" y="6195"/>
                  </a:cubicBezTo>
                  <a:cubicBezTo>
                    <a:pt x="835" y="6096"/>
                    <a:pt x="818" y="6090"/>
                    <a:pt x="579" y="6083"/>
                  </a:cubicBezTo>
                  <a:lnTo>
                    <a:pt x="363" y="6080"/>
                  </a:lnTo>
                  <a:lnTo>
                    <a:pt x="359" y="6003"/>
                  </a:lnTo>
                  <a:cubicBezTo>
                    <a:pt x="355" y="5954"/>
                    <a:pt x="365" y="5904"/>
                    <a:pt x="387" y="5855"/>
                  </a:cubicBezTo>
                  <a:cubicBezTo>
                    <a:pt x="405" y="5813"/>
                    <a:pt x="419" y="5765"/>
                    <a:pt x="419" y="5749"/>
                  </a:cubicBezTo>
                  <a:cubicBezTo>
                    <a:pt x="419" y="5731"/>
                    <a:pt x="386" y="5671"/>
                    <a:pt x="346" y="5615"/>
                  </a:cubicBezTo>
                  <a:cubicBezTo>
                    <a:pt x="287" y="5531"/>
                    <a:pt x="271" y="5493"/>
                    <a:pt x="259" y="5410"/>
                  </a:cubicBezTo>
                  <a:cubicBezTo>
                    <a:pt x="242" y="5293"/>
                    <a:pt x="231" y="5256"/>
                    <a:pt x="210" y="5256"/>
                  </a:cubicBezTo>
                  <a:cubicBezTo>
                    <a:pt x="173" y="5256"/>
                    <a:pt x="181" y="5205"/>
                    <a:pt x="229" y="5139"/>
                  </a:cubicBezTo>
                  <a:lnTo>
                    <a:pt x="280" y="5066"/>
                  </a:lnTo>
                  <a:lnTo>
                    <a:pt x="221" y="4765"/>
                  </a:lnTo>
                  <a:lnTo>
                    <a:pt x="163" y="4464"/>
                  </a:lnTo>
                  <a:lnTo>
                    <a:pt x="82" y="4383"/>
                  </a:lnTo>
                  <a:lnTo>
                    <a:pt x="0" y="4299"/>
                  </a:lnTo>
                  <a:lnTo>
                    <a:pt x="91" y="4208"/>
                  </a:lnTo>
                  <a:cubicBezTo>
                    <a:pt x="178" y="4122"/>
                    <a:pt x="187" y="4117"/>
                    <a:pt x="245" y="4123"/>
                  </a:cubicBezTo>
                  <a:cubicBezTo>
                    <a:pt x="330" y="4136"/>
                    <a:pt x="347" y="4107"/>
                    <a:pt x="370" y="3928"/>
                  </a:cubicBezTo>
                  <a:cubicBezTo>
                    <a:pt x="381" y="3843"/>
                    <a:pt x="394" y="3763"/>
                    <a:pt x="399" y="3747"/>
                  </a:cubicBezTo>
                  <a:cubicBezTo>
                    <a:pt x="402" y="3731"/>
                    <a:pt x="453" y="3666"/>
                    <a:pt x="509" y="3603"/>
                  </a:cubicBezTo>
                  <a:cubicBezTo>
                    <a:pt x="565" y="3539"/>
                    <a:pt x="611" y="3475"/>
                    <a:pt x="611" y="3461"/>
                  </a:cubicBezTo>
                  <a:cubicBezTo>
                    <a:pt x="611" y="3416"/>
                    <a:pt x="365" y="3059"/>
                    <a:pt x="291" y="2995"/>
                  </a:cubicBezTo>
                  <a:cubicBezTo>
                    <a:pt x="226" y="2939"/>
                    <a:pt x="219" y="2927"/>
                    <a:pt x="187" y="2779"/>
                  </a:cubicBezTo>
                  <a:cubicBezTo>
                    <a:pt x="168" y="2695"/>
                    <a:pt x="155" y="2613"/>
                    <a:pt x="159" y="2600"/>
                  </a:cubicBezTo>
                  <a:cubicBezTo>
                    <a:pt x="165" y="2575"/>
                    <a:pt x="263" y="2504"/>
                    <a:pt x="291" y="2504"/>
                  </a:cubicBezTo>
                  <a:cubicBezTo>
                    <a:pt x="299" y="2504"/>
                    <a:pt x="322" y="2533"/>
                    <a:pt x="339" y="2568"/>
                  </a:cubicBezTo>
                  <a:cubicBezTo>
                    <a:pt x="383" y="2653"/>
                    <a:pt x="419" y="2651"/>
                    <a:pt x="464" y="2560"/>
                  </a:cubicBezTo>
                  <a:cubicBezTo>
                    <a:pt x="507" y="2471"/>
                    <a:pt x="541" y="2450"/>
                    <a:pt x="706" y="2408"/>
                  </a:cubicBezTo>
                  <a:cubicBezTo>
                    <a:pt x="840" y="2376"/>
                    <a:pt x="867" y="2376"/>
                    <a:pt x="867" y="2415"/>
                  </a:cubicBezTo>
                  <a:cubicBezTo>
                    <a:pt x="867" y="2448"/>
                    <a:pt x="962" y="2520"/>
                    <a:pt x="1005" y="2520"/>
                  </a:cubicBezTo>
                  <a:cubicBezTo>
                    <a:pt x="1026" y="2520"/>
                    <a:pt x="1128" y="2485"/>
                    <a:pt x="1232" y="2442"/>
                  </a:cubicBezTo>
                  <a:cubicBezTo>
                    <a:pt x="1335" y="2399"/>
                    <a:pt x="1435" y="2359"/>
                    <a:pt x="1455" y="2354"/>
                  </a:cubicBezTo>
                  <a:cubicBezTo>
                    <a:pt x="1507" y="2336"/>
                    <a:pt x="1511" y="2303"/>
                    <a:pt x="1467" y="2205"/>
                  </a:cubicBezTo>
                  <a:cubicBezTo>
                    <a:pt x="1421" y="2103"/>
                    <a:pt x="1419" y="2074"/>
                    <a:pt x="1450" y="2031"/>
                  </a:cubicBezTo>
                  <a:cubicBezTo>
                    <a:pt x="1469" y="2005"/>
                    <a:pt x="1490" y="2002"/>
                    <a:pt x="1594" y="2005"/>
                  </a:cubicBezTo>
                  <a:cubicBezTo>
                    <a:pt x="1711" y="2010"/>
                    <a:pt x="1719" y="2008"/>
                    <a:pt x="1773" y="1960"/>
                  </a:cubicBezTo>
                  <a:cubicBezTo>
                    <a:pt x="1803" y="1935"/>
                    <a:pt x="1835" y="1912"/>
                    <a:pt x="1842" y="1912"/>
                  </a:cubicBezTo>
                  <a:cubicBezTo>
                    <a:pt x="1850" y="1912"/>
                    <a:pt x="1930" y="1978"/>
                    <a:pt x="2021" y="2059"/>
                  </a:cubicBezTo>
                  <a:cubicBezTo>
                    <a:pt x="2147" y="2175"/>
                    <a:pt x="2178" y="2208"/>
                    <a:pt x="2154" y="2213"/>
                  </a:cubicBezTo>
                  <a:cubicBezTo>
                    <a:pt x="2120" y="2219"/>
                    <a:pt x="2083" y="2245"/>
                    <a:pt x="2083" y="2264"/>
                  </a:cubicBezTo>
                  <a:cubicBezTo>
                    <a:pt x="2083" y="2271"/>
                    <a:pt x="2139" y="2317"/>
                    <a:pt x="2207" y="2368"/>
                  </a:cubicBezTo>
                  <a:cubicBezTo>
                    <a:pt x="2315" y="2450"/>
                    <a:pt x="2359" y="2471"/>
                    <a:pt x="2546" y="2531"/>
                  </a:cubicBezTo>
                  <a:cubicBezTo>
                    <a:pt x="2832" y="2623"/>
                    <a:pt x="2834" y="2621"/>
                    <a:pt x="2751" y="2371"/>
                  </a:cubicBezTo>
                  <a:cubicBezTo>
                    <a:pt x="2719" y="2272"/>
                    <a:pt x="2691" y="2178"/>
                    <a:pt x="2691" y="2163"/>
                  </a:cubicBezTo>
                  <a:cubicBezTo>
                    <a:pt x="2691" y="2141"/>
                    <a:pt x="2712" y="2138"/>
                    <a:pt x="2840" y="2141"/>
                  </a:cubicBezTo>
                  <a:lnTo>
                    <a:pt x="2987" y="2144"/>
                  </a:lnTo>
                  <a:lnTo>
                    <a:pt x="3019" y="2051"/>
                  </a:lnTo>
                  <a:cubicBezTo>
                    <a:pt x="3037" y="2002"/>
                    <a:pt x="3061" y="1957"/>
                    <a:pt x="3074" y="1952"/>
                  </a:cubicBezTo>
                  <a:cubicBezTo>
                    <a:pt x="3087" y="1947"/>
                    <a:pt x="3141" y="1938"/>
                    <a:pt x="3194" y="1933"/>
                  </a:cubicBezTo>
                  <a:cubicBezTo>
                    <a:pt x="3320" y="1920"/>
                    <a:pt x="3351" y="1904"/>
                    <a:pt x="3339" y="1859"/>
                  </a:cubicBezTo>
                  <a:cubicBezTo>
                    <a:pt x="3331" y="1832"/>
                    <a:pt x="3347" y="1808"/>
                    <a:pt x="3403" y="1754"/>
                  </a:cubicBezTo>
                  <a:cubicBezTo>
                    <a:pt x="3443" y="1715"/>
                    <a:pt x="3475" y="1679"/>
                    <a:pt x="3475" y="1671"/>
                  </a:cubicBezTo>
                  <a:cubicBezTo>
                    <a:pt x="3475" y="1663"/>
                    <a:pt x="3426" y="1618"/>
                    <a:pt x="3363" y="1573"/>
                  </a:cubicBezTo>
                  <a:cubicBezTo>
                    <a:pt x="3248" y="1490"/>
                    <a:pt x="3242" y="1480"/>
                    <a:pt x="3231" y="1347"/>
                  </a:cubicBezTo>
                  <a:cubicBezTo>
                    <a:pt x="3223" y="1258"/>
                    <a:pt x="3229" y="1248"/>
                    <a:pt x="3360" y="1175"/>
                  </a:cubicBezTo>
                  <a:cubicBezTo>
                    <a:pt x="3648" y="1011"/>
                    <a:pt x="3835" y="895"/>
                    <a:pt x="3931" y="815"/>
                  </a:cubicBezTo>
                  <a:cubicBezTo>
                    <a:pt x="4029" y="735"/>
                    <a:pt x="4047" y="727"/>
                    <a:pt x="4106" y="731"/>
                  </a:cubicBezTo>
                  <a:cubicBezTo>
                    <a:pt x="4176" y="736"/>
                    <a:pt x="4175" y="733"/>
                    <a:pt x="4152" y="842"/>
                  </a:cubicBezTo>
                  <a:cubicBezTo>
                    <a:pt x="4147" y="867"/>
                    <a:pt x="4152" y="887"/>
                    <a:pt x="4167" y="891"/>
                  </a:cubicBezTo>
                  <a:cubicBezTo>
                    <a:pt x="4189" y="899"/>
                    <a:pt x="4704" y="791"/>
                    <a:pt x="4736" y="770"/>
                  </a:cubicBezTo>
                  <a:cubicBezTo>
                    <a:pt x="4747" y="763"/>
                    <a:pt x="4816" y="637"/>
                    <a:pt x="4891" y="490"/>
                  </a:cubicBezTo>
                  <a:lnTo>
                    <a:pt x="5027" y="221"/>
                  </a:lnTo>
                  <a:lnTo>
                    <a:pt x="5155" y="154"/>
                  </a:lnTo>
                  <a:cubicBezTo>
                    <a:pt x="5282" y="88"/>
                    <a:pt x="5285" y="88"/>
                    <a:pt x="5375" y="104"/>
                  </a:cubicBezTo>
                  <a:cubicBezTo>
                    <a:pt x="5443" y="117"/>
                    <a:pt x="5475" y="133"/>
                    <a:pt x="5503" y="165"/>
                  </a:cubicBezTo>
                  <a:cubicBezTo>
                    <a:pt x="5522" y="189"/>
                    <a:pt x="5539" y="215"/>
                    <a:pt x="5539" y="221"/>
                  </a:cubicBezTo>
                  <a:cubicBezTo>
                    <a:pt x="5539" y="226"/>
                    <a:pt x="5554" y="235"/>
                    <a:pt x="5571" y="242"/>
                  </a:cubicBezTo>
                  <a:cubicBezTo>
                    <a:pt x="5619" y="256"/>
                    <a:pt x="5792" y="133"/>
                    <a:pt x="5821" y="63"/>
                  </a:cubicBezTo>
                  <a:cubicBezTo>
                    <a:pt x="5848" y="0"/>
                    <a:pt x="5845" y="0"/>
                    <a:pt x="6008" y="66"/>
                  </a:cubicBezTo>
                  <a:cubicBezTo>
                    <a:pt x="6104" y="104"/>
                    <a:pt x="6227" y="192"/>
                    <a:pt x="6227" y="219"/>
                  </a:cubicBezTo>
                  <a:cubicBezTo>
                    <a:pt x="6227" y="229"/>
                    <a:pt x="6213" y="255"/>
                    <a:pt x="6195" y="277"/>
                  </a:cubicBezTo>
                  <a:cubicBezTo>
                    <a:pt x="6178" y="299"/>
                    <a:pt x="6163" y="339"/>
                    <a:pt x="6163" y="365"/>
                  </a:cubicBezTo>
                  <a:cubicBezTo>
                    <a:pt x="6163" y="421"/>
                    <a:pt x="6143" y="463"/>
                    <a:pt x="6082" y="535"/>
                  </a:cubicBezTo>
                  <a:cubicBezTo>
                    <a:pt x="6040" y="581"/>
                    <a:pt x="6035" y="597"/>
                    <a:pt x="6035" y="701"/>
                  </a:cubicBezTo>
                  <a:cubicBezTo>
                    <a:pt x="6035" y="799"/>
                    <a:pt x="6042" y="824"/>
                    <a:pt x="6067" y="847"/>
                  </a:cubicBezTo>
                  <a:cubicBezTo>
                    <a:pt x="6085" y="863"/>
                    <a:pt x="6103" y="888"/>
                    <a:pt x="6107" y="904"/>
                  </a:cubicBezTo>
                  <a:cubicBezTo>
                    <a:pt x="6123" y="955"/>
                    <a:pt x="6231" y="989"/>
                    <a:pt x="6344" y="976"/>
                  </a:cubicBezTo>
                  <a:lnTo>
                    <a:pt x="6447" y="965"/>
                  </a:lnTo>
                  <a:lnTo>
                    <a:pt x="6535" y="1063"/>
                  </a:lnTo>
                  <a:lnTo>
                    <a:pt x="6624" y="1162"/>
                  </a:lnTo>
                  <a:lnTo>
                    <a:pt x="6605" y="1245"/>
                  </a:lnTo>
                  <a:cubicBezTo>
                    <a:pt x="6587" y="1322"/>
                    <a:pt x="6583" y="1328"/>
                    <a:pt x="6531" y="1336"/>
                  </a:cubicBezTo>
                  <a:cubicBezTo>
                    <a:pt x="6490" y="1343"/>
                    <a:pt x="6475" y="1354"/>
                    <a:pt x="6467" y="1383"/>
                  </a:cubicBezTo>
                  <a:cubicBezTo>
                    <a:pt x="6461" y="1410"/>
                    <a:pt x="6418" y="1448"/>
                    <a:pt x="6336" y="1503"/>
                  </a:cubicBezTo>
                  <a:cubicBezTo>
                    <a:pt x="6267" y="1547"/>
                    <a:pt x="6213" y="1594"/>
                    <a:pt x="6213" y="1608"/>
                  </a:cubicBezTo>
                  <a:cubicBezTo>
                    <a:pt x="6211" y="1621"/>
                    <a:pt x="6237" y="1648"/>
                    <a:pt x="6269" y="1669"/>
                  </a:cubicBezTo>
                  <a:cubicBezTo>
                    <a:pt x="6315" y="1699"/>
                    <a:pt x="6325" y="1712"/>
                    <a:pt x="6315" y="1741"/>
                  </a:cubicBezTo>
                  <a:cubicBezTo>
                    <a:pt x="6285" y="1839"/>
                    <a:pt x="6287" y="1845"/>
                    <a:pt x="6346" y="1882"/>
                  </a:cubicBezTo>
                  <a:cubicBezTo>
                    <a:pt x="6402" y="1919"/>
                    <a:pt x="6405" y="1922"/>
                    <a:pt x="6395" y="1992"/>
                  </a:cubicBezTo>
                  <a:cubicBezTo>
                    <a:pt x="6386" y="2064"/>
                    <a:pt x="6387" y="2067"/>
                    <a:pt x="6474" y="2160"/>
                  </a:cubicBezTo>
                  <a:cubicBezTo>
                    <a:pt x="6523" y="2213"/>
                    <a:pt x="6563" y="2264"/>
                    <a:pt x="6563" y="2274"/>
                  </a:cubicBezTo>
                  <a:cubicBezTo>
                    <a:pt x="6563" y="2283"/>
                    <a:pt x="6535" y="2325"/>
                    <a:pt x="6498" y="2367"/>
                  </a:cubicBezTo>
                  <a:cubicBezTo>
                    <a:pt x="6442" y="2429"/>
                    <a:pt x="6434" y="2448"/>
                    <a:pt x="6439" y="2498"/>
                  </a:cubicBezTo>
                  <a:cubicBezTo>
                    <a:pt x="6445" y="2554"/>
                    <a:pt x="6445" y="2554"/>
                    <a:pt x="6392" y="2544"/>
                  </a:cubicBezTo>
                  <a:cubicBezTo>
                    <a:pt x="6343" y="2535"/>
                    <a:pt x="6328" y="2543"/>
                    <a:pt x="6227" y="2632"/>
                  </a:cubicBezTo>
                  <a:cubicBezTo>
                    <a:pt x="6165" y="2687"/>
                    <a:pt x="6115" y="2739"/>
                    <a:pt x="6115" y="2751"/>
                  </a:cubicBezTo>
                  <a:cubicBezTo>
                    <a:pt x="6115" y="2760"/>
                    <a:pt x="6141" y="2794"/>
                    <a:pt x="6171" y="2824"/>
                  </a:cubicBezTo>
                  <a:cubicBezTo>
                    <a:pt x="6203" y="2855"/>
                    <a:pt x="6226" y="2885"/>
                    <a:pt x="6223" y="2893"/>
                  </a:cubicBezTo>
                  <a:cubicBezTo>
                    <a:pt x="6221" y="2899"/>
                    <a:pt x="6176" y="2930"/>
                    <a:pt x="6123" y="2957"/>
                  </a:cubicBezTo>
                  <a:lnTo>
                    <a:pt x="6027" y="3008"/>
                  </a:lnTo>
                  <a:lnTo>
                    <a:pt x="6023" y="3112"/>
                  </a:lnTo>
                  <a:cubicBezTo>
                    <a:pt x="6016" y="3259"/>
                    <a:pt x="6079" y="3391"/>
                    <a:pt x="6218" y="3523"/>
                  </a:cubicBezTo>
                  <a:lnTo>
                    <a:pt x="6319" y="3621"/>
                  </a:lnTo>
                  <a:lnTo>
                    <a:pt x="6341" y="3754"/>
                  </a:lnTo>
                  <a:cubicBezTo>
                    <a:pt x="6373" y="3944"/>
                    <a:pt x="6376" y="3936"/>
                    <a:pt x="6285" y="3936"/>
                  </a:cubicBezTo>
                  <a:cubicBezTo>
                    <a:pt x="6207" y="3936"/>
                    <a:pt x="6205" y="3936"/>
                    <a:pt x="6168" y="4010"/>
                  </a:cubicBezTo>
                  <a:cubicBezTo>
                    <a:pt x="6122" y="4103"/>
                    <a:pt x="6067" y="4125"/>
                    <a:pt x="5893" y="4122"/>
                  </a:cubicBezTo>
                  <a:cubicBezTo>
                    <a:pt x="5775" y="4119"/>
                    <a:pt x="5770" y="4120"/>
                    <a:pt x="5743" y="4165"/>
                  </a:cubicBezTo>
                  <a:cubicBezTo>
                    <a:pt x="5728" y="4192"/>
                    <a:pt x="5715" y="4223"/>
                    <a:pt x="5715" y="4235"/>
                  </a:cubicBezTo>
                  <a:cubicBezTo>
                    <a:pt x="5715" y="4248"/>
                    <a:pt x="5749" y="4320"/>
                    <a:pt x="5789" y="4397"/>
                  </a:cubicBezTo>
                  <a:lnTo>
                    <a:pt x="5861" y="4536"/>
                  </a:lnTo>
                  <a:lnTo>
                    <a:pt x="5811" y="4599"/>
                  </a:lnTo>
                  <a:lnTo>
                    <a:pt x="5760" y="4661"/>
                  </a:lnTo>
                  <a:lnTo>
                    <a:pt x="5786" y="4781"/>
                  </a:lnTo>
                  <a:cubicBezTo>
                    <a:pt x="5808" y="4895"/>
                    <a:pt x="5819" y="4914"/>
                    <a:pt x="5939" y="5066"/>
                  </a:cubicBezTo>
                  <a:cubicBezTo>
                    <a:pt x="6071" y="5232"/>
                    <a:pt x="6077" y="5255"/>
                    <a:pt x="5994" y="5256"/>
                  </a:cubicBezTo>
                  <a:cubicBezTo>
                    <a:pt x="5957" y="5256"/>
                    <a:pt x="5939" y="5312"/>
                    <a:pt x="5939" y="5440"/>
                  </a:cubicBezTo>
                  <a:lnTo>
                    <a:pt x="5939" y="5504"/>
                  </a:lnTo>
                  <a:lnTo>
                    <a:pt x="5840" y="5536"/>
                  </a:lnTo>
                  <a:lnTo>
                    <a:pt x="5739" y="5568"/>
                  </a:lnTo>
                  <a:lnTo>
                    <a:pt x="5749" y="5760"/>
                  </a:lnTo>
                  <a:lnTo>
                    <a:pt x="5592" y="5843"/>
                  </a:lnTo>
                  <a:lnTo>
                    <a:pt x="5435" y="5925"/>
                  </a:lnTo>
                  <a:lnTo>
                    <a:pt x="5442" y="6157"/>
                  </a:lnTo>
                  <a:cubicBezTo>
                    <a:pt x="5447" y="6379"/>
                    <a:pt x="5445" y="6389"/>
                    <a:pt x="5413" y="6407"/>
                  </a:cubicBezTo>
                  <a:cubicBezTo>
                    <a:pt x="5362" y="6434"/>
                    <a:pt x="5373" y="6466"/>
                    <a:pt x="5448" y="6507"/>
                  </a:cubicBezTo>
                  <a:cubicBezTo>
                    <a:pt x="5519" y="6547"/>
                    <a:pt x="5519" y="6549"/>
                    <a:pt x="5501" y="6659"/>
                  </a:cubicBezTo>
                  <a:lnTo>
                    <a:pt x="5490" y="6725"/>
                  </a:lnTo>
                  <a:lnTo>
                    <a:pt x="5594" y="6786"/>
                  </a:lnTo>
                  <a:cubicBezTo>
                    <a:pt x="5651" y="6819"/>
                    <a:pt x="5703" y="6856"/>
                    <a:pt x="5707" y="6869"/>
                  </a:cubicBezTo>
                  <a:cubicBezTo>
                    <a:pt x="5712" y="6882"/>
                    <a:pt x="5707" y="6917"/>
                    <a:pt x="5696" y="6947"/>
                  </a:cubicBezTo>
                  <a:cubicBezTo>
                    <a:pt x="5679" y="6994"/>
                    <a:pt x="5682" y="7021"/>
                    <a:pt x="5712" y="7139"/>
                  </a:cubicBezTo>
                  <a:cubicBezTo>
                    <a:pt x="5752" y="7296"/>
                    <a:pt x="5749" y="7307"/>
                    <a:pt x="5643" y="7335"/>
                  </a:cubicBezTo>
                  <a:cubicBezTo>
                    <a:pt x="5583" y="7349"/>
                    <a:pt x="5567" y="7363"/>
                    <a:pt x="5515" y="7445"/>
                  </a:cubicBezTo>
                  <a:cubicBezTo>
                    <a:pt x="5461" y="7533"/>
                    <a:pt x="5453" y="7541"/>
                    <a:pt x="5367" y="7560"/>
                  </a:cubicBezTo>
                  <a:cubicBezTo>
                    <a:pt x="5307" y="7575"/>
                    <a:pt x="5229" y="7615"/>
                    <a:pt x="5136" y="7677"/>
                  </a:cubicBezTo>
                  <a:cubicBezTo>
                    <a:pt x="5003" y="7767"/>
                    <a:pt x="4991" y="7771"/>
                    <a:pt x="4925" y="7760"/>
                  </a:cubicBezTo>
                  <a:cubicBezTo>
                    <a:pt x="4871" y="7752"/>
                    <a:pt x="4837" y="7759"/>
                    <a:pt x="4763" y="7791"/>
                  </a:cubicBezTo>
                  <a:cubicBezTo>
                    <a:pt x="4647" y="7843"/>
                    <a:pt x="4631" y="7842"/>
                    <a:pt x="4531" y="7781"/>
                  </a:cubicBezTo>
                  <a:lnTo>
                    <a:pt x="4450" y="7730"/>
                  </a:lnTo>
                  <a:lnTo>
                    <a:pt x="4317" y="7773"/>
                  </a:lnTo>
                  <a:cubicBezTo>
                    <a:pt x="4173" y="7819"/>
                    <a:pt x="4021" y="7829"/>
                    <a:pt x="3903" y="7797"/>
                  </a:cubicBezTo>
                  <a:cubicBezTo>
                    <a:pt x="3835" y="7779"/>
                    <a:pt x="3832" y="7779"/>
                    <a:pt x="3731" y="7853"/>
                  </a:cubicBezTo>
                  <a:cubicBezTo>
                    <a:pt x="3675" y="7895"/>
                    <a:pt x="3626" y="7927"/>
                    <a:pt x="3621" y="7927"/>
                  </a:cubicBezTo>
                  <a:cubicBezTo>
                    <a:pt x="3616" y="7927"/>
                    <a:pt x="3565" y="7890"/>
                    <a:pt x="3507" y="7845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9" name="Сахалинская область"/>
            <p:cNvSpPr>
              <a:spLocks/>
            </p:cNvSpPr>
            <p:nvPr/>
          </p:nvSpPr>
          <p:spPr bwMode="auto">
            <a:xfrm>
              <a:off x="14195425" y="3502971"/>
              <a:ext cx="1323975" cy="1381938"/>
            </a:xfrm>
            <a:custGeom>
              <a:avLst/>
              <a:gdLst/>
              <a:ahLst/>
              <a:cxnLst>
                <a:cxn ang="0">
                  <a:pos x="1870" y="2283"/>
                </a:cxn>
                <a:cxn ang="0">
                  <a:pos x="1792" y="2232"/>
                </a:cxn>
                <a:cxn ang="0">
                  <a:pos x="1502" y="1825"/>
                </a:cxn>
                <a:cxn ang="0">
                  <a:pos x="1360" y="1656"/>
                </a:cxn>
                <a:cxn ang="0">
                  <a:pos x="1005" y="1277"/>
                </a:cxn>
                <a:cxn ang="0">
                  <a:pos x="718" y="929"/>
                </a:cxn>
                <a:cxn ang="0">
                  <a:pos x="589" y="869"/>
                </a:cxn>
                <a:cxn ang="0">
                  <a:pos x="248" y="566"/>
                </a:cxn>
                <a:cxn ang="0">
                  <a:pos x="194" y="339"/>
                </a:cxn>
                <a:cxn ang="0">
                  <a:pos x="205" y="233"/>
                </a:cxn>
                <a:cxn ang="0">
                  <a:pos x="62" y="97"/>
                </a:cxn>
                <a:cxn ang="0">
                  <a:pos x="43" y="16"/>
                </a:cxn>
                <a:cxn ang="0">
                  <a:pos x="174" y="105"/>
                </a:cxn>
                <a:cxn ang="0">
                  <a:pos x="406" y="326"/>
                </a:cxn>
                <a:cxn ang="0">
                  <a:pos x="560" y="499"/>
                </a:cxn>
                <a:cxn ang="0">
                  <a:pos x="875" y="720"/>
                </a:cxn>
                <a:cxn ang="0">
                  <a:pos x="1533" y="1094"/>
                </a:cxn>
                <a:cxn ang="0">
                  <a:pos x="1442" y="1157"/>
                </a:cxn>
                <a:cxn ang="0">
                  <a:pos x="1325" y="1229"/>
                </a:cxn>
                <a:cxn ang="0">
                  <a:pos x="1398" y="1441"/>
                </a:cxn>
                <a:cxn ang="0">
                  <a:pos x="1522" y="1720"/>
                </a:cxn>
                <a:cxn ang="0">
                  <a:pos x="1914" y="1942"/>
                </a:cxn>
                <a:cxn ang="0">
                  <a:pos x="2125" y="2069"/>
                </a:cxn>
                <a:cxn ang="0">
                  <a:pos x="1990" y="2054"/>
                </a:cxn>
                <a:cxn ang="0">
                  <a:pos x="1882" y="2061"/>
                </a:cxn>
                <a:cxn ang="0">
                  <a:pos x="1936" y="2257"/>
                </a:cxn>
                <a:cxn ang="0">
                  <a:pos x="1870" y="2283"/>
                </a:cxn>
              </a:cxnLst>
              <a:rect l="0" t="0" r="r" b="b"/>
              <a:pathLst>
                <a:path w="2222" h="2325">
                  <a:moveTo>
                    <a:pt x="1870" y="2283"/>
                  </a:moveTo>
                  <a:cubicBezTo>
                    <a:pt x="1845" y="2269"/>
                    <a:pt x="1810" y="2246"/>
                    <a:pt x="1792" y="2232"/>
                  </a:cubicBezTo>
                  <a:cubicBezTo>
                    <a:pt x="1731" y="2179"/>
                    <a:pt x="1576" y="1961"/>
                    <a:pt x="1502" y="1825"/>
                  </a:cubicBezTo>
                  <a:cubicBezTo>
                    <a:pt x="1437" y="1704"/>
                    <a:pt x="1419" y="1681"/>
                    <a:pt x="1360" y="1656"/>
                  </a:cubicBezTo>
                  <a:cubicBezTo>
                    <a:pt x="1304" y="1632"/>
                    <a:pt x="1238" y="1561"/>
                    <a:pt x="1005" y="1277"/>
                  </a:cubicBezTo>
                  <a:lnTo>
                    <a:pt x="718" y="929"/>
                  </a:lnTo>
                  <a:lnTo>
                    <a:pt x="589" y="869"/>
                  </a:lnTo>
                  <a:cubicBezTo>
                    <a:pt x="427" y="795"/>
                    <a:pt x="350" y="726"/>
                    <a:pt x="248" y="566"/>
                  </a:cubicBezTo>
                  <a:cubicBezTo>
                    <a:pt x="162" y="432"/>
                    <a:pt x="150" y="385"/>
                    <a:pt x="194" y="339"/>
                  </a:cubicBezTo>
                  <a:cubicBezTo>
                    <a:pt x="214" y="315"/>
                    <a:pt x="218" y="296"/>
                    <a:pt x="205" y="233"/>
                  </a:cubicBezTo>
                  <a:cubicBezTo>
                    <a:pt x="190" y="157"/>
                    <a:pt x="184" y="150"/>
                    <a:pt x="62" y="97"/>
                  </a:cubicBezTo>
                  <a:cubicBezTo>
                    <a:pt x="8" y="75"/>
                    <a:pt x="0" y="41"/>
                    <a:pt x="43" y="16"/>
                  </a:cubicBezTo>
                  <a:cubicBezTo>
                    <a:pt x="67" y="0"/>
                    <a:pt x="86" y="14"/>
                    <a:pt x="174" y="105"/>
                  </a:cubicBezTo>
                  <a:cubicBezTo>
                    <a:pt x="230" y="165"/>
                    <a:pt x="334" y="264"/>
                    <a:pt x="406" y="326"/>
                  </a:cubicBezTo>
                  <a:cubicBezTo>
                    <a:pt x="488" y="398"/>
                    <a:pt x="544" y="462"/>
                    <a:pt x="560" y="499"/>
                  </a:cubicBezTo>
                  <a:cubicBezTo>
                    <a:pt x="581" y="553"/>
                    <a:pt x="611" y="574"/>
                    <a:pt x="875" y="720"/>
                  </a:cubicBezTo>
                  <a:cubicBezTo>
                    <a:pt x="1373" y="997"/>
                    <a:pt x="1518" y="1080"/>
                    <a:pt x="1533" y="1094"/>
                  </a:cubicBezTo>
                  <a:cubicBezTo>
                    <a:pt x="1542" y="1102"/>
                    <a:pt x="1506" y="1128"/>
                    <a:pt x="1442" y="1157"/>
                  </a:cubicBezTo>
                  <a:cubicBezTo>
                    <a:pt x="1382" y="1184"/>
                    <a:pt x="1330" y="1216"/>
                    <a:pt x="1325" y="1229"/>
                  </a:cubicBezTo>
                  <a:cubicBezTo>
                    <a:pt x="1320" y="1241"/>
                    <a:pt x="1354" y="1337"/>
                    <a:pt x="1398" y="1441"/>
                  </a:cubicBezTo>
                  <a:cubicBezTo>
                    <a:pt x="1445" y="1545"/>
                    <a:pt x="1499" y="1670"/>
                    <a:pt x="1522" y="1720"/>
                  </a:cubicBezTo>
                  <a:cubicBezTo>
                    <a:pt x="1568" y="1825"/>
                    <a:pt x="1581" y="1832"/>
                    <a:pt x="1914" y="1942"/>
                  </a:cubicBezTo>
                  <a:cubicBezTo>
                    <a:pt x="2120" y="2009"/>
                    <a:pt x="2222" y="2070"/>
                    <a:pt x="2125" y="2069"/>
                  </a:cubicBezTo>
                  <a:cubicBezTo>
                    <a:pt x="2099" y="2069"/>
                    <a:pt x="2038" y="2062"/>
                    <a:pt x="1990" y="2054"/>
                  </a:cubicBezTo>
                  <a:cubicBezTo>
                    <a:pt x="1926" y="2045"/>
                    <a:pt x="1896" y="2046"/>
                    <a:pt x="1882" y="2061"/>
                  </a:cubicBezTo>
                  <a:cubicBezTo>
                    <a:pt x="1859" y="2081"/>
                    <a:pt x="1858" y="2077"/>
                    <a:pt x="1936" y="2257"/>
                  </a:cubicBezTo>
                  <a:cubicBezTo>
                    <a:pt x="1963" y="2318"/>
                    <a:pt x="1947" y="2325"/>
                    <a:pt x="1870" y="2283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0" name="Хабаровский край"/>
            <p:cNvSpPr>
              <a:spLocks/>
            </p:cNvSpPr>
            <p:nvPr/>
          </p:nvSpPr>
          <p:spPr bwMode="auto">
            <a:xfrm>
              <a:off x="12642850" y="2054319"/>
              <a:ext cx="2143125" cy="3469140"/>
            </a:xfrm>
            <a:custGeom>
              <a:avLst/>
              <a:gdLst/>
              <a:ahLst/>
              <a:cxnLst>
                <a:cxn ang="0">
                  <a:pos x="2704" y="5411"/>
                </a:cxn>
                <a:cxn ang="0">
                  <a:pos x="2416" y="5249"/>
                </a:cxn>
                <a:cxn ang="0">
                  <a:pos x="1936" y="5320"/>
                </a:cxn>
                <a:cxn ang="0">
                  <a:pos x="1654" y="5256"/>
                </a:cxn>
                <a:cxn ang="0">
                  <a:pos x="1323" y="4889"/>
                </a:cxn>
                <a:cxn ang="0">
                  <a:pos x="1472" y="4379"/>
                </a:cxn>
                <a:cxn ang="0">
                  <a:pos x="1558" y="4155"/>
                </a:cxn>
                <a:cxn ang="0">
                  <a:pos x="1400" y="3784"/>
                </a:cxn>
                <a:cxn ang="0">
                  <a:pos x="1096" y="4104"/>
                </a:cxn>
                <a:cxn ang="0">
                  <a:pos x="699" y="4120"/>
                </a:cxn>
                <a:cxn ang="0">
                  <a:pos x="757" y="3476"/>
                </a:cxn>
                <a:cxn ang="0">
                  <a:pos x="486" y="3454"/>
                </a:cxn>
                <a:cxn ang="0">
                  <a:pos x="302" y="3248"/>
                </a:cxn>
                <a:cxn ang="0">
                  <a:pos x="104" y="2953"/>
                </a:cxn>
                <a:cxn ang="0">
                  <a:pos x="35" y="2491"/>
                </a:cxn>
                <a:cxn ang="0">
                  <a:pos x="342" y="2104"/>
                </a:cxn>
                <a:cxn ang="0">
                  <a:pos x="534" y="1849"/>
                </a:cxn>
                <a:cxn ang="0">
                  <a:pos x="522" y="1340"/>
                </a:cxn>
                <a:cxn ang="0">
                  <a:pos x="398" y="721"/>
                </a:cxn>
                <a:cxn ang="0">
                  <a:pos x="467" y="478"/>
                </a:cxn>
                <a:cxn ang="0">
                  <a:pos x="790" y="289"/>
                </a:cxn>
                <a:cxn ang="0">
                  <a:pos x="957" y="121"/>
                </a:cxn>
                <a:cxn ang="0">
                  <a:pos x="1437" y="166"/>
                </a:cxn>
                <a:cxn ang="0">
                  <a:pos x="1392" y="363"/>
                </a:cxn>
                <a:cxn ang="0">
                  <a:pos x="1803" y="417"/>
                </a:cxn>
                <a:cxn ang="0">
                  <a:pos x="1794" y="598"/>
                </a:cxn>
                <a:cxn ang="0">
                  <a:pos x="1478" y="937"/>
                </a:cxn>
                <a:cxn ang="0">
                  <a:pos x="1302" y="1539"/>
                </a:cxn>
                <a:cxn ang="0">
                  <a:pos x="1394" y="1806"/>
                </a:cxn>
                <a:cxn ang="0">
                  <a:pos x="1320" y="2428"/>
                </a:cxn>
                <a:cxn ang="0">
                  <a:pos x="1206" y="3361"/>
                </a:cxn>
                <a:cxn ang="0">
                  <a:pos x="1581" y="3233"/>
                </a:cxn>
                <a:cxn ang="0">
                  <a:pos x="1784" y="3302"/>
                </a:cxn>
                <a:cxn ang="0">
                  <a:pos x="1949" y="3409"/>
                </a:cxn>
                <a:cxn ang="0">
                  <a:pos x="2026" y="3036"/>
                </a:cxn>
                <a:cxn ang="0">
                  <a:pos x="2459" y="2939"/>
                </a:cxn>
                <a:cxn ang="0">
                  <a:pos x="2902" y="3228"/>
                </a:cxn>
                <a:cxn ang="0">
                  <a:pos x="3458" y="4254"/>
                </a:cxn>
                <a:cxn ang="0">
                  <a:pos x="3581" y="4904"/>
                </a:cxn>
                <a:cxn ang="0">
                  <a:pos x="3155" y="4936"/>
                </a:cxn>
                <a:cxn ang="0">
                  <a:pos x="3387" y="5009"/>
                </a:cxn>
                <a:cxn ang="0">
                  <a:pos x="3341" y="5201"/>
                </a:cxn>
                <a:cxn ang="0">
                  <a:pos x="3331" y="5414"/>
                </a:cxn>
                <a:cxn ang="0">
                  <a:pos x="2944" y="5537"/>
                </a:cxn>
                <a:cxn ang="0">
                  <a:pos x="2832" y="5825"/>
                </a:cxn>
              </a:cxnLst>
              <a:rect l="0" t="0" r="r" b="b"/>
              <a:pathLst>
                <a:path w="3589" h="5825">
                  <a:moveTo>
                    <a:pt x="2792" y="5760"/>
                  </a:moveTo>
                  <a:cubicBezTo>
                    <a:pt x="2773" y="5713"/>
                    <a:pt x="2768" y="5672"/>
                    <a:pt x="2776" y="5616"/>
                  </a:cubicBezTo>
                  <a:cubicBezTo>
                    <a:pt x="2786" y="5542"/>
                    <a:pt x="2782" y="5532"/>
                    <a:pt x="2704" y="5411"/>
                  </a:cubicBezTo>
                  <a:cubicBezTo>
                    <a:pt x="2659" y="5340"/>
                    <a:pt x="2616" y="5264"/>
                    <a:pt x="2606" y="5241"/>
                  </a:cubicBezTo>
                  <a:cubicBezTo>
                    <a:pt x="2598" y="5219"/>
                    <a:pt x="2586" y="5201"/>
                    <a:pt x="2579" y="5201"/>
                  </a:cubicBezTo>
                  <a:cubicBezTo>
                    <a:pt x="2573" y="5201"/>
                    <a:pt x="2499" y="5222"/>
                    <a:pt x="2416" y="5249"/>
                  </a:cubicBezTo>
                  <a:cubicBezTo>
                    <a:pt x="2238" y="5305"/>
                    <a:pt x="2238" y="5305"/>
                    <a:pt x="2157" y="5264"/>
                  </a:cubicBezTo>
                  <a:lnTo>
                    <a:pt x="2093" y="5232"/>
                  </a:lnTo>
                  <a:lnTo>
                    <a:pt x="1936" y="5320"/>
                  </a:lnTo>
                  <a:cubicBezTo>
                    <a:pt x="1848" y="5369"/>
                    <a:pt x="1773" y="5409"/>
                    <a:pt x="1768" y="5409"/>
                  </a:cubicBezTo>
                  <a:cubicBezTo>
                    <a:pt x="1763" y="5409"/>
                    <a:pt x="1758" y="5398"/>
                    <a:pt x="1758" y="5384"/>
                  </a:cubicBezTo>
                  <a:cubicBezTo>
                    <a:pt x="1758" y="5369"/>
                    <a:pt x="1712" y="5312"/>
                    <a:pt x="1654" y="5256"/>
                  </a:cubicBezTo>
                  <a:cubicBezTo>
                    <a:pt x="1555" y="5158"/>
                    <a:pt x="1546" y="5153"/>
                    <a:pt x="1472" y="5153"/>
                  </a:cubicBezTo>
                  <a:cubicBezTo>
                    <a:pt x="1402" y="5153"/>
                    <a:pt x="1394" y="5148"/>
                    <a:pt x="1363" y="5092"/>
                  </a:cubicBezTo>
                  <a:cubicBezTo>
                    <a:pt x="1339" y="5049"/>
                    <a:pt x="1328" y="4995"/>
                    <a:pt x="1323" y="4889"/>
                  </a:cubicBezTo>
                  <a:cubicBezTo>
                    <a:pt x="1317" y="4753"/>
                    <a:pt x="1318" y="4739"/>
                    <a:pt x="1370" y="4628"/>
                  </a:cubicBezTo>
                  <a:cubicBezTo>
                    <a:pt x="1398" y="4564"/>
                    <a:pt x="1422" y="4494"/>
                    <a:pt x="1422" y="4472"/>
                  </a:cubicBezTo>
                  <a:cubicBezTo>
                    <a:pt x="1422" y="4451"/>
                    <a:pt x="1445" y="4409"/>
                    <a:pt x="1472" y="4379"/>
                  </a:cubicBezTo>
                  <a:cubicBezTo>
                    <a:pt x="1512" y="4332"/>
                    <a:pt x="1517" y="4316"/>
                    <a:pt x="1504" y="4291"/>
                  </a:cubicBezTo>
                  <a:cubicBezTo>
                    <a:pt x="1494" y="4273"/>
                    <a:pt x="1474" y="4251"/>
                    <a:pt x="1458" y="4243"/>
                  </a:cubicBezTo>
                  <a:cubicBezTo>
                    <a:pt x="1421" y="4220"/>
                    <a:pt x="1442" y="4203"/>
                    <a:pt x="1558" y="4155"/>
                  </a:cubicBezTo>
                  <a:cubicBezTo>
                    <a:pt x="1611" y="4134"/>
                    <a:pt x="1661" y="4107"/>
                    <a:pt x="1667" y="4094"/>
                  </a:cubicBezTo>
                  <a:cubicBezTo>
                    <a:pt x="1682" y="4070"/>
                    <a:pt x="1515" y="3697"/>
                    <a:pt x="1490" y="3697"/>
                  </a:cubicBezTo>
                  <a:cubicBezTo>
                    <a:pt x="1482" y="3697"/>
                    <a:pt x="1442" y="3736"/>
                    <a:pt x="1400" y="3784"/>
                  </a:cubicBezTo>
                  <a:cubicBezTo>
                    <a:pt x="1338" y="3856"/>
                    <a:pt x="1315" y="3872"/>
                    <a:pt x="1266" y="3876"/>
                  </a:cubicBezTo>
                  <a:cubicBezTo>
                    <a:pt x="1206" y="3881"/>
                    <a:pt x="1206" y="3881"/>
                    <a:pt x="1211" y="3947"/>
                  </a:cubicBezTo>
                  <a:cubicBezTo>
                    <a:pt x="1218" y="4012"/>
                    <a:pt x="1216" y="4014"/>
                    <a:pt x="1096" y="4104"/>
                  </a:cubicBezTo>
                  <a:cubicBezTo>
                    <a:pt x="1029" y="4153"/>
                    <a:pt x="968" y="4193"/>
                    <a:pt x="960" y="4193"/>
                  </a:cubicBezTo>
                  <a:cubicBezTo>
                    <a:pt x="952" y="4193"/>
                    <a:pt x="930" y="4166"/>
                    <a:pt x="912" y="4134"/>
                  </a:cubicBezTo>
                  <a:cubicBezTo>
                    <a:pt x="874" y="4070"/>
                    <a:pt x="858" y="4070"/>
                    <a:pt x="699" y="4120"/>
                  </a:cubicBezTo>
                  <a:cubicBezTo>
                    <a:pt x="629" y="4142"/>
                    <a:pt x="622" y="4140"/>
                    <a:pt x="622" y="4116"/>
                  </a:cubicBezTo>
                  <a:cubicBezTo>
                    <a:pt x="622" y="4041"/>
                    <a:pt x="675" y="3803"/>
                    <a:pt x="722" y="3676"/>
                  </a:cubicBezTo>
                  <a:cubicBezTo>
                    <a:pt x="763" y="3558"/>
                    <a:pt x="770" y="3524"/>
                    <a:pt x="757" y="3476"/>
                  </a:cubicBezTo>
                  <a:cubicBezTo>
                    <a:pt x="744" y="3425"/>
                    <a:pt x="733" y="3414"/>
                    <a:pt x="675" y="3393"/>
                  </a:cubicBezTo>
                  <a:lnTo>
                    <a:pt x="606" y="3369"/>
                  </a:lnTo>
                  <a:lnTo>
                    <a:pt x="486" y="3454"/>
                  </a:lnTo>
                  <a:cubicBezTo>
                    <a:pt x="421" y="3499"/>
                    <a:pt x="360" y="3537"/>
                    <a:pt x="352" y="3537"/>
                  </a:cubicBezTo>
                  <a:cubicBezTo>
                    <a:pt x="334" y="3537"/>
                    <a:pt x="286" y="3380"/>
                    <a:pt x="286" y="3321"/>
                  </a:cubicBezTo>
                  <a:cubicBezTo>
                    <a:pt x="286" y="3297"/>
                    <a:pt x="294" y="3265"/>
                    <a:pt x="302" y="3248"/>
                  </a:cubicBezTo>
                  <a:cubicBezTo>
                    <a:pt x="334" y="3188"/>
                    <a:pt x="304" y="3139"/>
                    <a:pt x="195" y="3076"/>
                  </a:cubicBezTo>
                  <a:lnTo>
                    <a:pt x="93" y="3017"/>
                  </a:lnTo>
                  <a:lnTo>
                    <a:pt x="104" y="2953"/>
                  </a:lnTo>
                  <a:cubicBezTo>
                    <a:pt x="122" y="2848"/>
                    <a:pt x="122" y="2844"/>
                    <a:pt x="58" y="2803"/>
                  </a:cubicBezTo>
                  <a:cubicBezTo>
                    <a:pt x="6" y="2768"/>
                    <a:pt x="0" y="2760"/>
                    <a:pt x="21" y="2740"/>
                  </a:cubicBezTo>
                  <a:cubicBezTo>
                    <a:pt x="38" y="2721"/>
                    <a:pt x="42" y="2673"/>
                    <a:pt x="35" y="2491"/>
                  </a:cubicBezTo>
                  <a:lnTo>
                    <a:pt x="27" y="2265"/>
                  </a:lnTo>
                  <a:lnTo>
                    <a:pt x="186" y="2184"/>
                  </a:lnTo>
                  <a:lnTo>
                    <a:pt x="342" y="2104"/>
                  </a:lnTo>
                  <a:lnTo>
                    <a:pt x="339" y="2008"/>
                  </a:lnTo>
                  <a:lnTo>
                    <a:pt x="336" y="1910"/>
                  </a:lnTo>
                  <a:lnTo>
                    <a:pt x="534" y="1849"/>
                  </a:lnTo>
                  <a:lnTo>
                    <a:pt x="550" y="1609"/>
                  </a:lnTo>
                  <a:lnTo>
                    <a:pt x="606" y="1603"/>
                  </a:lnTo>
                  <a:cubicBezTo>
                    <a:pt x="717" y="1593"/>
                    <a:pt x="715" y="1590"/>
                    <a:pt x="522" y="1340"/>
                  </a:cubicBezTo>
                  <a:cubicBezTo>
                    <a:pt x="419" y="1209"/>
                    <a:pt x="398" y="1172"/>
                    <a:pt x="384" y="1094"/>
                  </a:cubicBezTo>
                  <a:cubicBezTo>
                    <a:pt x="362" y="976"/>
                    <a:pt x="360" y="987"/>
                    <a:pt x="416" y="921"/>
                  </a:cubicBezTo>
                  <a:cubicBezTo>
                    <a:pt x="472" y="859"/>
                    <a:pt x="470" y="841"/>
                    <a:pt x="398" y="721"/>
                  </a:cubicBezTo>
                  <a:cubicBezTo>
                    <a:pt x="374" y="680"/>
                    <a:pt x="346" y="620"/>
                    <a:pt x="333" y="587"/>
                  </a:cubicBezTo>
                  <a:cubicBezTo>
                    <a:pt x="314" y="536"/>
                    <a:pt x="315" y="526"/>
                    <a:pt x="339" y="500"/>
                  </a:cubicBezTo>
                  <a:cubicBezTo>
                    <a:pt x="362" y="480"/>
                    <a:pt x="390" y="473"/>
                    <a:pt x="467" y="478"/>
                  </a:cubicBezTo>
                  <a:cubicBezTo>
                    <a:pt x="522" y="480"/>
                    <a:pt x="598" y="472"/>
                    <a:pt x="638" y="460"/>
                  </a:cubicBezTo>
                  <a:cubicBezTo>
                    <a:pt x="699" y="441"/>
                    <a:pt x="717" y="427"/>
                    <a:pt x="750" y="363"/>
                  </a:cubicBezTo>
                  <a:lnTo>
                    <a:pt x="790" y="289"/>
                  </a:lnTo>
                  <a:lnTo>
                    <a:pt x="978" y="289"/>
                  </a:lnTo>
                  <a:lnTo>
                    <a:pt x="966" y="204"/>
                  </a:lnTo>
                  <a:lnTo>
                    <a:pt x="957" y="121"/>
                  </a:lnTo>
                  <a:lnTo>
                    <a:pt x="1035" y="60"/>
                  </a:lnTo>
                  <a:cubicBezTo>
                    <a:pt x="1114" y="1"/>
                    <a:pt x="1117" y="0"/>
                    <a:pt x="1190" y="17"/>
                  </a:cubicBezTo>
                  <a:cubicBezTo>
                    <a:pt x="1306" y="43"/>
                    <a:pt x="1384" y="91"/>
                    <a:pt x="1437" y="166"/>
                  </a:cubicBezTo>
                  <a:lnTo>
                    <a:pt x="1485" y="236"/>
                  </a:lnTo>
                  <a:lnTo>
                    <a:pt x="1438" y="300"/>
                  </a:lnTo>
                  <a:lnTo>
                    <a:pt x="1392" y="363"/>
                  </a:lnTo>
                  <a:lnTo>
                    <a:pt x="1432" y="422"/>
                  </a:lnTo>
                  <a:cubicBezTo>
                    <a:pt x="1477" y="488"/>
                    <a:pt x="1509" y="494"/>
                    <a:pt x="1566" y="449"/>
                  </a:cubicBezTo>
                  <a:cubicBezTo>
                    <a:pt x="1602" y="422"/>
                    <a:pt x="1632" y="417"/>
                    <a:pt x="1803" y="417"/>
                  </a:cubicBezTo>
                  <a:cubicBezTo>
                    <a:pt x="1962" y="417"/>
                    <a:pt x="1998" y="420"/>
                    <a:pt x="1998" y="440"/>
                  </a:cubicBezTo>
                  <a:cubicBezTo>
                    <a:pt x="1998" y="452"/>
                    <a:pt x="1963" y="473"/>
                    <a:pt x="1915" y="489"/>
                  </a:cubicBezTo>
                  <a:cubicBezTo>
                    <a:pt x="1805" y="526"/>
                    <a:pt x="1789" y="540"/>
                    <a:pt x="1794" y="598"/>
                  </a:cubicBezTo>
                  <a:cubicBezTo>
                    <a:pt x="1798" y="643"/>
                    <a:pt x="1792" y="649"/>
                    <a:pt x="1730" y="672"/>
                  </a:cubicBezTo>
                  <a:cubicBezTo>
                    <a:pt x="1691" y="686"/>
                    <a:pt x="1651" y="712"/>
                    <a:pt x="1642" y="729"/>
                  </a:cubicBezTo>
                  <a:cubicBezTo>
                    <a:pt x="1632" y="747"/>
                    <a:pt x="1558" y="840"/>
                    <a:pt x="1478" y="937"/>
                  </a:cubicBezTo>
                  <a:cubicBezTo>
                    <a:pt x="1398" y="1033"/>
                    <a:pt x="1325" y="1124"/>
                    <a:pt x="1312" y="1140"/>
                  </a:cubicBezTo>
                  <a:cubicBezTo>
                    <a:pt x="1294" y="1164"/>
                    <a:pt x="1296" y="1182"/>
                    <a:pt x="1328" y="1257"/>
                  </a:cubicBezTo>
                  <a:cubicBezTo>
                    <a:pt x="1368" y="1353"/>
                    <a:pt x="1366" y="1374"/>
                    <a:pt x="1302" y="1539"/>
                  </a:cubicBezTo>
                  <a:lnTo>
                    <a:pt x="1274" y="1612"/>
                  </a:lnTo>
                  <a:lnTo>
                    <a:pt x="1333" y="1708"/>
                  </a:lnTo>
                  <a:lnTo>
                    <a:pt x="1394" y="1806"/>
                  </a:lnTo>
                  <a:lnTo>
                    <a:pt x="1344" y="2004"/>
                  </a:lnTo>
                  <a:lnTo>
                    <a:pt x="1294" y="2204"/>
                  </a:lnTo>
                  <a:lnTo>
                    <a:pt x="1320" y="2428"/>
                  </a:lnTo>
                  <a:lnTo>
                    <a:pt x="1346" y="2654"/>
                  </a:lnTo>
                  <a:lnTo>
                    <a:pt x="1272" y="3000"/>
                  </a:lnTo>
                  <a:cubicBezTo>
                    <a:pt x="1230" y="3190"/>
                    <a:pt x="1202" y="3353"/>
                    <a:pt x="1206" y="3361"/>
                  </a:cubicBezTo>
                  <a:cubicBezTo>
                    <a:pt x="1213" y="3369"/>
                    <a:pt x="1248" y="3377"/>
                    <a:pt x="1285" y="3377"/>
                  </a:cubicBezTo>
                  <a:cubicBezTo>
                    <a:pt x="1341" y="3377"/>
                    <a:pt x="1376" y="3363"/>
                    <a:pt x="1459" y="3305"/>
                  </a:cubicBezTo>
                  <a:cubicBezTo>
                    <a:pt x="1518" y="3265"/>
                    <a:pt x="1573" y="3233"/>
                    <a:pt x="1581" y="3233"/>
                  </a:cubicBezTo>
                  <a:cubicBezTo>
                    <a:pt x="1590" y="3233"/>
                    <a:pt x="1627" y="3268"/>
                    <a:pt x="1666" y="3313"/>
                  </a:cubicBezTo>
                  <a:cubicBezTo>
                    <a:pt x="1746" y="3406"/>
                    <a:pt x="1795" y="3419"/>
                    <a:pt x="1794" y="3345"/>
                  </a:cubicBezTo>
                  <a:cubicBezTo>
                    <a:pt x="1794" y="3340"/>
                    <a:pt x="1789" y="3321"/>
                    <a:pt x="1784" y="3302"/>
                  </a:cubicBezTo>
                  <a:cubicBezTo>
                    <a:pt x="1776" y="3275"/>
                    <a:pt x="1782" y="3262"/>
                    <a:pt x="1808" y="3248"/>
                  </a:cubicBezTo>
                  <a:cubicBezTo>
                    <a:pt x="1851" y="3225"/>
                    <a:pt x="1874" y="3246"/>
                    <a:pt x="1901" y="3340"/>
                  </a:cubicBezTo>
                  <a:cubicBezTo>
                    <a:pt x="1914" y="3388"/>
                    <a:pt x="1928" y="3409"/>
                    <a:pt x="1949" y="3409"/>
                  </a:cubicBezTo>
                  <a:cubicBezTo>
                    <a:pt x="1981" y="3409"/>
                    <a:pt x="2126" y="3262"/>
                    <a:pt x="2126" y="3232"/>
                  </a:cubicBezTo>
                  <a:cubicBezTo>
                    <a:pt x="2126" y="3220"/>
                    <a:pt x="2104" y="3172"/>
                    <a:pt x="2075" y="3124"/>
                  </a:cubicBezTo>
                  <a:lnTo>
                    <a:pt x="2026" y="3036"/>
                  </a:lnTo>
                  <a:lnTo>
                    <a:pt x="2093" y="2972"/>
                  </a:lnTo>
                  <a:cubicBezTo>
                    <a:pt x="2157" y="2913"/>
                    <a:pt x="2165" y="2910"/>
                    <a:pt x="2235" y="2920"/>
                  </a:cubicBezTo>
                  <a:cubicBezTo>
                    <a:pt x="2277" y="2924"/>
                    <a:pt x="2378" y="2934"/>
                    <a:pt x="2459" y="2939"/>
                  </a:cubicBezTo>
                  <a:cubicBezTo>
                    <a:pt x="2618" y="2948"/>
                    <a:pt x="2610" y="2944"/>
                    <a:pt x="2626" y="3048"/>
                  </a:cubicBezTo>
                  <a:cubicBezTo>
                    <a:pt x="2629" y="3067"/>
                    <a:pt x="2680" y="3105"/>
                    <a:pt x="2766" y="3153"/>
                  </a:cubicBezTo>
                  <a:lnTo>
                    <a:pt x="2902" y="3228"/>
                  </a:lnTo>
                  <a:lnTo>
                    <a:pt x="2930" y="3355"/>
                  </a:lnTo>
                  <a:cubicBezTo>
                    <a:pt x="2971" y="3555"/>
                    <a:pt x="3066" y="3740"/>
                    <a:pt x="3216" y="3915"/>
                  </a:cubicBezTo>
                  <a:cubicBezTo>
                    <a:pt x="3288" y="3998"/>
                    <a:pt x="3397" y="4150"/>
                    <a:pt x="3458" y="4254"/>
                  </a:cubicBezTo>
                  <a:lnTo>
                    <a:pt x="3571" y="4440"/>
                  </a:lnTo>
                  <a:lnTo>
                    <a:pt x="3582" y="4664"/>
                  </a:lnTo>
                  <a:cubicBezTo>
                    <a:pt x="3589" y="4788"/>
                    <a:pt x="3587" y="4896"/>
                    <a:pt x="3581" y="4904"/>
                  </a:cubicBezTo>
                  <a:cubicBezTo>
                    <a:pt x="3563" y="4923"/>
                    <a:pt x="3518" y="4884"/>
                    <a:pt x="3518" y="4848"/>
                  </a:cubicBezTo>
                  <a:cubicBezTo>
                    <a:pt x="3518" y="4820"/>
                    <a:pt x="3357" y="4689"/>
                    <a:pt x="3325" y="4689"/>
                  </a:cubicBezTo>
                  <a:cubicBezTo>
                    <a:pt x="3299" y="4689"/>
                    <a:pt x="3150" y="4905"/>
                    <a:pt x="3155" y="4936"/>
                  </a:cubicBezTo>
                  <a:cubicBezTo>
                    <a:pt x="3157" y="4955"/>
                    <a:pt x="3186" y="4984"/>
                    <a:pt x="3221" y="5003"/>
                  </a:cubicBezTo>
                  <a:cubicBezTo>
                    <a:pt x="3270" y="5030"/>
                    <a:pt x="3293" y="5035"/>
                    <a:pt x="3333" y="5024"/>
                  </a:cubicBezTo>
                  <a:cubicBezTo>
                    <a:pt x="3360" y="5016"/>
                    <a:pt x="3384" y="5009"/>
                    <a:pt x="3387" y="5009"/>
                  </a:cubicBezTo>
                  <a:cubicBezTo>
                    <a:pt x="3389" y="5009"/>
                    <a:pt x="3390" y="5052"/>
                    <a:pt x="3390" y="5105"/>
                  </a:cubicBezTo>
                  <a:lnTo>
                    <a:pt x="3390" y="5201"/>
                  </a:lnTo>
                  <a:lnTo>
                    <a:pt x="3341" y="5201"/>
                  </a:lnTo>
                  <a:cubicBezTo>
                    <a:pt x="3315" y="5201"/>
                    <a:pt x="3278" y="5208"/>
                    <a:pt x="3261" y="5217"/>
                  </a:cubicBezTo>
                  <a:cubicBezTo>
                    <a:pt x="3230" y="5235"/>
                    <a:pt x="3230" y="5238"/>
                    <a:pt x="3280" y="5324"/>
                  </a:cubicBezTo>
                  <a:lnTo>
                    <a:pt x="3331" y="5414"/>
                  </a:lnTo>
                  <a:lnTo>
                    <a:pt x="3266" y="5475"/>
                  </a:lnTo>
                  <a:cubicBezTo>
                    <a:pt x="3200" y="5536"/>
                    <a:pt x="3198" y="5537"/>
                    <a:pt x="3072" y="5537"/>
                  </a:cubicBezTo>
                  <a:lnTo>
                    <a:pt x="2944" y="5537"/>
                  </a:lnTo>
                  <a:lnTo>
                    <a:pt x="2886" y="5625"/>
                  </a:lnTo>
                  <a:cubicBezTo>
                    <a:pt x="2827" y="5720"/>
                    <a:pt x="2821" y="5744"/>
                    <a:pt x="2848" y="5772"/>
                  </a:cubicBezTo>
                  <a:cubicBezTo>
                    <a:pt x="2867" y="5790"/>
                    <a:pt x="2856" y="5825"/>
                    <a:pt x="2832" y="5825"/>
                  </a:cubicBezTo>
                  <a:cubicBezTo>
                    <a:pt x="2824" y="5825"/>
                    <a:pt x="2806" y="5795"/>
                    <a:pt x="2792" y="576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1" name="Чукотский автономный округ"/>
            <p:cNvSpPr>
              <a:spLocks/>
            </p:cNvSpPr>
            <p:nvPr/>
          </p:nvSpPr>
          <p:spPr bwMode="auto">
            <a:xfrm>
              <a:off x="12890500" y="-2091494"/>
              <a:ext cx="2066925" cy="2630447"/>
            </a:xfrm>
            <a:custGeom>
              <a:avLst/>
              <a:gdLst/>
              <a:ahLst/>
              <a:cxnLst>
                <a:cxn ang="0">
                  <a:pos x="785" y="4252"/>
                </a:cxn>
                <a:cxn ang="0">
                  <a:pos x="620" y="4149"/>
                </a:cxn>
                <a:cxn ang="0">
                  <a:pos x="363" y="4159"/>
                </a:cxn>
                <a:cxn ang="0">
                  <a:pos x="236" y="3919"/>
                </a:cxn>
                <a:cxn ang="0">
                  <a:pos x="348" y="3623"/>
                </a:cxn>
                <a:cxn ang="0">
                  <a:pos x="419" y="3405"/>
                </a:cxn>
                <a:cxn ang="0">
                  <a:pos x="22" y="3180"/>
                </a:cxn>
                <a:cxn ang="0">
                  <a:pos x="332" y="2616"/>
                </a:cxn>
                <a:cxn ang="0">
                  <a:pos x="547" y="2541"/>
                </a:cxn>
                <a:cxn ang="0">
                  <a:pos x="758" y="2248"/>
                </a:cxn>
                <a:cxn ang="0">
                  <a:pos x="449" y="2175"/>
                </a:cxn>
                <a:cxn ang="0">
                  <a:pos x="673" y="1610"/>
                </a:cxn>
                <a:cxn ang="0">
                  <a:pos x="1940" y="639"/>
                </a:cxn>
                <a:cxn ang="0">
                  <a:pos x="2180" y="701"/>
                </a:cxn>
                <a:cxn ang="0">
                  <a:pos x="2241" y="485"/>
                </a:cxn>
                <a:cxn ang="0">
                  <a:pos x="2204" y="288"/>
                </a:cxn>
                <a:cxn ang="0">
                  <a:pos x="2523" y="4"/>
                </a:cxn>
                <a:cxn ang="0">
                  <a:pos x="2660" y="92"/>
                </a:cxn>
                <a:cxn ang="0">
                  <a:pos x="2868" y="431"/>
                </a:cxn>
                <a:cxn ang="0">
                  <a:pos x="3006" y="639"/>
                </a:cxn>
                <a:cxn ang="0">
                  <a:pos x="2723" y="858"/>
                </a:cxn>
                <a:cxn ang="0">
                  <a:pos x="2484" y="1095"/>
                </a:cxn>
                <a:cxn ang="0">
                  <a:pos x="2166" y="1325"/>
                </a:cxn>
                <a:cxn ang="0">
                  <a:pos x="2371" y="1477"/>
                </a:cxn>
                <a:cxn ang="0">
                  <a:pos x="2588" y="1655"/>
                </a:cxn>
                <a:cxn ang="0">
                  <a:pos x="2550" y="1885"/>
                </a:cxn>
                <a:cxn ang="0">
                  <a:pos x="2792" y="1975"/>
                </a:cxn>
                <a:cxn ang="0">
                  <a:pos x="3206" y="1920"/>
                </a:cxn>
                <a:cxn ang="0">
                  <a:pos x="3472" y="1978"/>
                </a:cxn>
                <a:cxn ang="0">
                  <a:pos x="3294" y="2487"/>
                </a:cxn>
                <a:cxn ang="0">
                  <a:pos x="3228" y="2783"/>
                </a:cxn>
                <a:cxn ang="0">
                  <a:pos x="3116" y="2855"/>
                </a:cxn>
                <a:cxn ang="0">
                  <a:pos x="3036" y="3170"/>
                </a:cxn>
                <a:cxn ang="0">
                  <a:pos x="2995" y="3383"/>
                </a:cxn>
                <a:cxn ang="0">
                  <a:pos x="2710" y="3450"/>
                </a:cxn>
                <a:cxn ang="0">
                  <a:pos x="2552" y="3391"/>
                </a:cxn>
                <a:cxn ang="0">
                  <a:pos x="2144" y="3381"/>
                </a:cxn>
                <a:cxn ang="0">
                  <a:pos x="1942" y="3544"/>
                </a:cxn>
                <a:cxn ang="0">
                  <a:pos x="1628" y="4002"/>
                </a:cxn>
                <a:cxn ang="0">
                  <a:pos x="1318" y="4221"/>
                </a:cxn>
                <a:cxn ang="0">
                  <a:pos x="904" y="4298"/>
                </a:cxn>
              </a:cxnLst>
              <a:rect l="0" t="0" r="r" b="b"/>
              <a:pathLst>
                <a:path w="3472" h="4365">
                  <a:moveTo>
                    <a:pt x="904" y="4298"/>
                  </a:moveTo>
                  <a:cubicBezTo>
                    <a:pt x="833" y="4239"/>
                    <a:pt x="824" y="4234"/>
                    <a:pt x="785" y="4252"/>
                  </a:cubicBezTo>
                  <a:cubicBezTo>
                    <a:pt x="747" y="4269"/>
                    <a:pt x="739" y="4264"/>
                    <a:pt x="681" y="4210"/>
                  </a:cubicBezTo>
                  <a:lnTo>
                    <a:pt x="620" y="4149"/>
                  </a:lnTo>
                  <a:lnTo>
                    <a:pt x="492" y="4154"/>
                  </a:lnTo>
                  <a:lnTo>
                    <a:pt x="363" y="4159"/>
                  </a:lnTo>
                  <a:lnTo>
                    <a:pt x="300" y="4090"/>
                  </a:lnTo>
                  <a:cubicBezTo>
                    <a:pt x="240" y="4024"/>
                    <a:pt x="236" y="4015"/>
                    <a:pt x="236" y="3919"/>
                  </a:cubicBezTo>
                  <a:cubicBezTo>
                    <a:pt x="236" y="3826"/>
                    <a:pt x="241" y="3812"/>
                    <a:pt x="292" y="3749"/>
                  </a:cubicBezTo>
                  <a:cubicBezTo>
                    <a:pt x="334" y="3700"/>
                    <a:pt x="348" y="3666"/>
                    <a:pt x="348" y="3623"/>
                  </a:cubicBezTo>
                  <a:cubicBezTo>
                    <a:pt x="348" y="3581"/>
                    <a:pt x="363" y="3546"/>
                    <a:pt x="400" y="3501"/>
                  </a:cubicBezTo>
                  <a:cubicBezTo>
                    <a:pt x="449" y="3439"/>
                    <a:pt x="449" y="3439"/>
                    <a:pt x="419" y="3405"/>
                  </a:cubicBezTo>
                  <a:cubicBezTo>
                    <a:pt x="361" y="3341"/>
                    <a:pt x="244" y="3268"/>
                    <a:pt x="140" y="3231"/>
                  </a:cubicBezTo>
                  <a:cubicBezTo>
                    <a:pt x="83" y="3210"/>
                    <a:pt x="30" y="3188"/>
                    <a:pt x="22" y="3180"/>
                  </a:cubicBezTo>
                  <a:cubicBezTo>
                    <a:pt x="0" y="3160"/>
                    <a:pt x="48" y="3069"/>
                    <a:pt x="179" y="2887"/>
                  </a:cubicBezTo>
                  <a:cubicBezTo>
                    <a:pt x="316" y="2698"/>
                    <a:pt x="332" y="2669"/>
                    <a:pt x="332" y="2616"/>
                  </a:cubicBezTo>
                  <a:cubicBezTo>
                    <a:pt x="332" y="2594"/>
                    <a:pt x="342" y="2570"/>
                    <a:pt x="352" y="2564"/>
                  </a:cubicBezTo>
                  <a:cubicBezTo>
                    <a:pt x="363" y="2557"/>
                    <a:pt x="451" y="2548"/>
                    <a:pt x="547" y="2541"/>
                  </a:cubicBezTo>
                  <a:cubicBezTo>
                    <a:pt x="657" y="2533"/>
                    <a:pt x="728" y="2522"/>
                    <a:pt x="740" y="2508"/>
                  </a:cubicBezTo>
                  <a:cubicBezTo>
                    <a:pt x="768" y="2479"/>
                    <a:pt x="782" y="2277"/>
                    <a:pt x="758" y="2248"/>
                  </a:cubicBezTo>
                  <a:cubicBezTo>
                    <a:pt x="747" y="2232"/>
                    <a:pt x="700" y="2223"/>
                    <a:pt x="620" y="2220"/>
                  </a:cubicBezTo>
                  <a:cubicBezTo>
                    <a:pt x="524" y="2215"/>
                    <a:pt x="491" y="2207"/>
                    <a:pt x="449" y="2175"/>
                  </a:cubicBezTo>
                  <a:cubicBezTo>
                    <a:pt x="420" y="2154"/>
                    <a:pt x="396" y="2125"/>
                    <a:pt x="396" y="2114"/>
                  </a:cubicBezTo>
                  <a:cubicBezTo>
                    <a:pt x="396" y="2092"/>
                    <a:pt x="572" y="1770"/>
                    <a:pt x="673" y="1610"/>
                  </a:cubicBezTo>
                  <a:cubicBezTo>
                    <a:pt x="723" y="1530"/>
                    <a:pt x="908" y="1357"/>
                    <a:pt x="1134" y="1183"/>
                  </a:cubicBezTo>
                  <a:cubicBezTo>
                    <a:pt x="1356" y="1010"/>
                    <a:pt x="1907" y="639"/>
                    <a:pt x="1940" y="639"/>
                  </a:cubicBezTo>
                  <a:cubicBezTo>
                    <a:pt x="1958" y="639"/>
                    <a:pt x="2012" y="653"/>
                    <a:pt x="2060" y="671"/>
                  </a:cubicBezTo>
                  <a:cubicBezTo>
                    <a:pt x="2108" y="688"/>
                    <a:pt x="2163" y="703"/>
                    <a:pt x="2180" y="701"/>
                  </a:cubicBezTo>
                  <a:cubicBezTo>
                    <a:pt x="2224" y="701"/>
                    <a:pt x="2387" y="586"/>
                    <a:pt x="2395" y="551"/>
                  </a:cubicBezTo>
                  <a:cubicBezTo>
                    <a:pt x="2403" y="511"/>
                    <a:pt x="2374" y="498"/>
                    <a:pt x="2241" y="485"/>
                  </a:cubicBezTo>
                  <a:cubicBezTo>
                    <a:pt x="2123" y="474"/>
                    <a:pt x="2099" y="456"/>
                    <a:pt x="2148" y="415"/>
                  </a:cubicBezTo>
                  <a:cubicBezTo>
                    <a:pt x="2161" y="404"/>
                    <a:pt x="2187" y="348"/>
                    <a:pt x="2204" y="288"/>
                  </a:cubicBezTo>
                  <a:cubicBezTo>
                    <a:pt x="2236" y="183"/>
                    <a:pt x="2236" y="181"/>
                    <a:pt x="2368" y="96"/>
                  </a:cubicBezTo>
                  <a:cubicBezTo>
                    <a:pt x="2438" y="48"/>
                    <a:pt x="2508" y="7"/>
                    <a:pt x="2523" y="4"/>
                  </a:cubicBezTo>
                  <a:cubicBezTo>
                    <a:pt x="2537" y="0"/>
                    <a:pt x="2574" y="20"/>
                    <a:pt x="2604" y="45"/>
                  </a:cubicBezTo>
                  <a:lnTo>
                    <a:pt x="2660" y="92"/>
                  </a:lnTo>
                  <a:lnTo>
                    <a:pt x="2632" y="200"/>
                  </a:lnTo>
                  <a:cubicBezTo>
                    <a:pt x="2584" y="388"/>
                    <a:pt x="2576" y="380"/>
                    <a:pt x="2868" y="431"/>
                  </a:cubicBezTo>
                  <a:cubicBezTo>
                    <a:pt x="2972" y="448"/>
                    <a:pt x="3068" y="471"/>
                    <a:pt x="3080" y="480"/>
                  </a:cubicBezTo>
                  <a:cubicBezTo>
                    <a:pt x="3132" y="525"/>
                    <a:pt x="3080" y="639"/>
                    <a:pt x="3006" y="639"/>
                  </a:cubicBezTo>
                  <a:cubicBezTo>
                    <a:pt x="2950" y="639"/>
                    <a:pt x="2929" y="656"/>
                    <a:pt x="2844" y="772"/>
                  </a:cubicBezTo>
                  <a:cubicBezTo>
                    <a:pt x="2780" y="860"/>
                    <a:pt x="2774" y="866"/>
                    <a:pt x="2723" y="858"/>
                  </a:cubicBezTo>
                  <a:cubicBezTo>
                    <a:pt x="2678" y="850"/>
                    <a:pt x="2657" y="858"/>
                    <a:pt x="2590" y="912"/>
                  </a:cubicBezTo>
                  <a:cubicBezTo>
                    <a:pt x="2507" y="978"/>
                    <a:pt x="2500" y="989"/>
                    <a:pt x="2484" y="1095"/>
                  </a:cubicBezTo>
                  <a:cubicBezTo>
                    <a:pt x="2464" y="1223"/>
                    <a:pt x="2473" y="1215"/>
                    <a:pt x="2328" y="1204"/>
                  </a:cubicBezTo>
                  <a:cubicBezTo>
                    <a:pt x="2166" y="1192"/>
                    <a:pt x="2150" y="1204"/>
                    <a:pt x="2166" y="1325"/>
                  </a:cubicBezTo>
                  <a:cubicBezTo>
                    <a:pt x="2172" y="1368"/>
                    <a:pt x="2185" y="1416"/>
                    <a:pt x="2195" y="1429"/>
                  </a:cubicBezTo>
                  <a:cubicBezTo>
                    <a:pt x="2206" y="1445"/>
                    <a:pt x="2272" y="1463"/>
                    <a:pt x="2371" y="1477"/>
                  </a:cubicBezTo>
                  <a:cubicBezTo>
                    <a:pt x="2457" y="1490"/>
                    <a:pt x="2536" y="1506"/>
                    <a:pt x="2542" y="1514"/>
                  </a:cubicBezTo>
                  <a:cubicBezTo>
                    <a:pt x="2550" y="1522"/>
                    <a:pt x="2571" y="1584"/>
                    <a:pt x="2588" y="1655"/>
                  </a:cubicBezTo>
                  <a:lnTo>
                    <a:pt x="2620" y="1781"/>
                  </a:lnTo>
                  <a:lnTo>
                    <a:pt x="2550" y="1885"/>
                  </a:lnTo>
                  <a:cubicBezTo>
                    <a:pt x="2462" y="2012"/>
                    <a:pt x="2470" y="2031"/>
                    <a:pt x="2611" y="2031"/>
                  </a:cubicBezTo>
                  <a:cubicBezTo>
                    <a:pt x="2697" y="2031"/>
                    <a:pt x="2720" y="2023"/>
                    <a:pt x="2792" y="1975"/>
                  </a:cubicBezTo>
                  <a:cubicBezTo>
                    <a:pt x="2884" y="1912"/>
                    <a:pt x="2894" y="1911"/>
                    <a:pt x="3020" y="1936"/>
                  </a:cubicBezTo>
                  <a:cubicBezTo>
                    <a:pt x="3099" y="1952"/>
                    <a:pt x="3120" y="1951"/>
                    <a:pt x="3206" y="1920"/>
                  </a:cubicBezTo>
                  <a:cubicBezTo>
                    <a:pt x="3334" y="1876"/>
                    <a:pt x="3374" y="1877"/>
                    <a:pt x="3427" y="1932"/>
                  </a:cubicBezTo>
                  <a:lnTo>
                    <a:pt x="3472" y="1978"/>
                  </a:lnTo>
                  <a:lnTo>
                    <a:pt x="3232" y="2234"/>
                  </a:lnTo>
                  <a:lnTo>
                    <a:pt x="3294" y="2487"/>
                  </a:lnTo>
                  <a:cubicBezTo>
                    <a:pt x="3329" y="2626"/>
                    <a:pt x="3355" y="2749"/>
                    <a:pt x="3350" y="2760"/>
                  </a:cubicBezTo>
                  <a:cubicBezTo>
                    <a:pt x="3344" y="2776"/>
                    <a:pt x="3308" y="2783"/>
                    <a:pt x="3228" y="2783"/>
                  </a:cubicBezTo>
                  <a:lnTo>
                    <a:pt x="3116" y="2783"/>
                  </a:lnTo>
                  <a:lnTo>
                    <a:pt x="3116" y="2855"/>
                  </a:lnTo>
                  <a:cubicBezTo>
                    <a:pt x="3116" y="2896"/>
                    <a:pt x="3099" y="2968"/>
                    <a:pt x="3076" y="3023"/>
                  </a:cubicBezTo>
                  <a:cubicBezTo>
                    <a:pt x="3054" y="3074"/>
                    <a:pt x="3036" y="3141"/>
                    <a:pt x="3036" y="3170"/>
                  </a:cubicBezTo>
                  <a:cubicBezTo>
                    <a:pt x="3036" y="3199"/>
                    <a:pt x="3027" y="3258"/>
                    <a:pt x="3016" y="3303"/>
                  </a:cubicBezTo>
                  <a:lnTo>
                    <a:pt x="2995" y="3383"/>
                  </a:lnTo>
                  <a:lnTo>
                    <a:pt x="2883" y="3391"/>
                  </a:lnTo>
                  <a:cubicBezTo>
                    <a:pt x="2784" y="3397"/>
                    <a:pt x="2763" y="3405"/>
                    <a:pt x="2710" y="3450"/>
                  </a:cubicBezTo>
                  <a:cubicBezTo>
                    <a:pt x="2678" y="3479"/>
                    <a:pt x="2643" y="3503"/>
                    <a:pt x="2632" y="3503"/>
                  </a:cubicBezTo>
                  <a:cubicBezTo>
                    <a:pt x="2622" y="3501"/>
                    <a:pt x="2585" y="3452"/>
                    <a:pt x="2552" y="3391"/>
                  </a:cubicBezTo>
                  <a:cubicBezTo>
                    <a:pt x="2484" y="3263"/>
                    <a:pt x="2481" y="3263"/>
                    <a:pt x="2310" y="3303"/>
                  </a:cubicBezTo>
                  <a:cubicBezTo>
                    <a:pt x="2171" y="3335"/>
                    <a:pt x="2163" y="3338"/>
                    <a:pt x="2144" y="3381"/>
                  </a:cubicBezTo>
                  <a:cubicBezTo>
                    <a:pt x="2132" y="3408"/>
                    <a:pt x="2108" y="3423"/>
                    <a:pt x="2065" y="3429"/>
                  </a:cubicBezTo>
                  <a:cubicBezTo>
                    <a:pt x="2011" y="3439"/>
                    <a:pt x="1998" y="3452"/>
                    <a:pt x="1942" y="3544"/>
                  </a:cubicBezTo>
                  <a:cubicBezTo>
                    <a:pt x="1908" y="3602"/>
                    <a:pt x="1841" y="3682"/>
                    <a:pt x="1795" y="3722"/>
                  </a:cubicBezTo>
                  <a:cubicBezTo>
                    <a:pt x="1664" y="3834"/>
                    <a:pt x="1628" y="3893"/>
                    <a:pt x="1628" y="4002"/>
                  </a:cubicBezTo>
                  <a:cubicBezTo>
                    <a:pt x="1628" y="4111"/>
                    <a:pt x="1601" y="4136"/>
                    <a:pt x="1467" y="4152"/>
                  </a:cubicBezTo>
                  <a:cubicBezTo>
                    <a:pt x="1400" y="4160"/>
                    <a:pt x="1369" y="4173"/>
                    <a:pt x="1318" y="4221"/>
                  </a:cubicBezTo>
                  <a:cubicBezTo>
                    <a:pt x="1262" y="4271"/>
                    <a:pt x="1052" y="4365"/>
                    <a:pt x="996" y="4365"/>
                  </a:cubicBezTo>
                  <a:cubicBezTo>
                    <a:pt x="988" y="4365"/>
                    <a:pt x="945" y="4335"/>
                    <a:pt x="904" y="4298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008295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TM01859868[[fn=Термический]]</Template>
  <TotalTime>9477</TotalTime>
  <Words>555</Words>
  <Application>Microsoft Office PowerPoint</Application>
  <PresentationFormat>Произвольный</PresentationFormat>
  <Paragraphs>204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Владимиров Никита Андреевич</dc:creator>
  <cp:lastModifiedBy>p14_DolgunovaVV</cp:lastModifiedBy>
  <cp:revision>745</cp:revision>
  <cp:lastPrinted>2020-11-24T06:18:42Z</cp:lastPrinted>
  <dcterms:created xsi:type="dcterms:W3CDTF">2020-04-14T07:41:03Z</dcterms:created>
  <dcterms:modified xsi:type="dcterms:W3CDTF">2021-02-19T02:44:46Z</dcterms:modified>
</cp:coreProperties>
</file>