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296" r:id="rId3"/>
    <p:sldId id="278" r:id="rId4"/>
    <p:sldId id="288" r:id="rId5"/>
    <p:sldId id="289" r:id="rId6"/>
    <p:sldId id="298" r:id="rId7"/>
    <p:sldId id="306" r:id="rId8"/>
    <p:sldId id="307" r:id="rId9"/>
    <p:sldId id="308" r:id="rId10"/>
    <p:sldId id="309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0B61E"/>
    <a:srgbClr val="E1002B"/>
    <a:srgbClr val="4FAF4F"/>
    <a:srgbClr val="E1A01D"/>
    <a:srgbClr val="A21630"/>
    <a:srgbClr val="000000"/>
    <a:srgbClr val="E17F1D"/>
    <a:srgbClr val="D2542C"/>
    <a:srgbClr val="DDD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8376" autoAdjust="0"/>
  </p:normalViewPr>
  <p:slideViewPr>
    <p:cSldViewPr snapToGrid="0" showGuides="1">
      <p:cViewPr>
        <p:scale>
          <a:sx n="110" d="100"/>
          <a:sy n="110" d="100"/>
        </p:scale>
        <p:origin x="-780" y="-198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93E-2"/>
          <c:y val="4.9640443040185993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layout>
                <c:manualLayout>
                  <c:x val="-1.4239567834722344E-3"/>
                  <c:y val="-0.21596972921167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7.1197839173611594E-3"/>
                  <c:y val="-0.28688516268416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4.27187035041673E-3"/>
                  <c:y val="-0.2707680187131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7.1197839173611725E-3"/>
                  <c:y val="-0.3416834521856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1391654267777876E-2"/>
                  <c:y val="-0.36424745374506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239567834722344E-3"/>
                  <c:y val="-0.1934057276522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-5.6958271338889378E-3"/>
                  <c:y val="-0.25465087474212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1.4239567834722344E-3"/>
                  <c:y val="-0.1031497214145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8.543740700833408E-3"/>
                  <c:y val="-0.1934057276522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0"/>
                  <c:y val="-0.27721487630155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1.4239567834722344E-3"/>
                  <c:y val="-0.17728858368122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Лист1!$B$2:$B$26</c:f>
              <c:numCache>
                <c:formatCode>0.0</c:formatCode>
                <c:ptCount val="25"/>
                <c:pt idx="0">
                  <c:v>98</c:v>
                </c:pt>
                <c:pt idx="1">
                  <c:v>100.2</c:v>
                </c:pt>
                <c:pt idx="2">
                  <c:v>112.6</c:v>
                </c:pt>
                <c:pt idx="3">
                  <c:v>131</c:v>
                </c:pt>
                <c:pt idx="4">
                  <c:v>109.2</c:v>
                </c:pt>
                <c:pt idx="5">
                  <c:v>109.3</c:v>
                </c:pt>
                <c:pt idx="6">
                  <c:v>115.6</c:v>
                </c:pt>
                <c:pt idx="7">
                  <c:v>108.5</c:v>
                </c:pt>
                <c:pt idx="8">
                  <c:v>127.3</c:v>
                </c:pt>
                <c:pt idx="9">
                  <c:v>103.9</c:v>
                </c:pt>
                <c:pt idx="10">
                  <c:v>109.1</c:v>
                </c:pt>
                <c:pt idx="11">
                  <c:v>116.5</c:v>
                </c:pt>
                <c:pt idx="12">
                  <c:v>92.9</c:v>
                </c:pt>
                <c:pt idx="13">
                  <c:v>109.7</c:v>
                </c:pt>
                <c:pt idx="14">
                  <c:v>101.8</c:v>
                </c:pt>
                <c:pt idx="15">
                  <c:v>72.3</c:v>
                </c:pt>
                <c:pt idx="16">
                  <c:v>84.5</c:v>
                </c:pt>
                <c:pt idx="17">
                  <c:v>83.2</c:v>
                </c:pt>
                <c:pt idx="18">
                  <c:v>74.7</c:v>
                </c:pt>
                <c:pt idx="19">
                  <c:v>88.7</c:v>
                </c:pt>
                <c:pt idx="20">
                  <c:v>101.7</c:v>
                </c:pt>
                <c:pt idx="21">
                  <c:v>101.2</c:v>
                </c:pt>
                <c:pt idx="22">
                  <c:v>109.7</c:v>
                </c:pt>
                <c:pt idx="23">
                  <c:v>103</c:v>
                </c:pt>
                <c:pt idx="24">
                  <c:v>100.6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85920"/>
        <c:axId val="38297600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 предыд месяцу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751006019861396E-2"/>
                  <c:y val="6.446857588408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4.1294746720694817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2751006019861445E-2"/>
                  <c:y val="5.802171829567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4.4142660287639267E-2"/>
                  <c:y val="-3.22342879420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8414530638055973E-2"/>
                  <c:y val="-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903092452916925E-2"/>
                  <c:y val="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-3.9870789937222567E-2"/>
                  <c:y val="9.02560062377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2751006019861396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4.2718703504167038E-2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9870789937222567E-2"/>
                  <c:y val="-9.6702863826123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1327161358970533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2.7055178885972427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layout>
                <c:manualLayout>
                  <c:x val="-1.566352461819458E-2"/>
                  <c:y val="-7.091543347249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Лист1!$C$2:$C$26</c:f>
              <c:numCache>
                <c:formatCode>0.0</c:formatCode>
                <c:ptCount val="25"/>
                <c:pt idx="0">
                  <c:v>94.7</c:v>
                </c:pt>
                <c:pt idx="1">
                  <c:v>87.7</c:v>
                </c:pt>
                <c:pt idx="2">
                  <c:v>105.2</c:v>
                </c:pt>
                <c:pt idx="3">
                  <c:v>106</c:v>
                </c:pt>
                <c:pt idx="4">
                  <c:v>91.9</c:v>
                </c:pt>
                <c:pt idx="5">
                  <c:v>97.9</c:v>
                </c:pt>
                <c:pt idx="6">
                  <c:v>120.4</c:v>
                </c:pt>
                <c:pt idx="7">
                  <c:v>101.6</c:v>
                </c:pt>
                <c:pt idx="8">
                  <c:v>105.1</c:v>
                </c:pt>
                <c:pt idx="9">
                  <c:v>90.9</c:v>
                </c:pt>
                <c:pt idx="10">
                  <c:v>104.6</c:v>
                </c:pt>
                <c:pt idx="11">
                  <c:v>114.2</c:v>
                </c:pt>
                <c:pt idx="12">
                  <c:v>75.3</c:v>
                </c:pt>
                <c:pt idx="13">
                  <c:v>103.2</c:v>
                </c:pt>
                <c:pt idx="14">
                  <c:v>97.5</c:v>
                </c:pt>
                <c:pt idx="15">
                  <c:v>75.099999999999994</c:v>
                </c:pt>
                <c:pt idx="16">
                  <c:v>106.8</c:v>
                </c:pt>
                <c:pt idx="17">
                  <c:v>96.1</c:v>
                </c:pt>
                <c:pt idx="18">
                  <c:v>104</c:v>
                </c:pt>
                <c:pt idx="19">
                  <c:v>115.7</c:v>
                </c:pt>
                <c:pt idx="20">
                  <c:v>120</c:v>
                </c:pt>
                <c:pt idx="21">
                  <c:v>88</c:v>
                </c:pt>
                <c:pt idx="22">
                  <c:v>112.9</c:v>
                </c:pt>
                <c:pt idx="23">
                  <c:v>106.8</c:v>
                </c:pt>
                <c:pt idx="24">
                  <c:v>73.2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85920"/>
        <c:axId val="38297600"/>
      </c:lineChart>
      <c:catAx>
        <c:axId val="383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38297600"/>
        <c:crosses val="autoZero"/>
        <c:auto val="1"/>
        <c:lblAlgn val="ctr"/>
        <c:lblOffset val="100"/>
        <c:noMultiLvlLbl val="0"/>
      </c:catAx>
      <c:valAx>
        <c:axId val="38297600"/>
        <c:scaling>
          <c:orientation val="minMax"/>
          <c:max val="14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383859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2E-2"/>
          <c:y val="4.9640443040185979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Лист1!$B$2:$B$26</c:f>
              <c:numCache>
                <c:formatCode>0.0</c:formatCode>
                <c:ptCount val="25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41664"/>
        <c:axId val="35043200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Лист1!$C$2:$C$26</c:f>
              <c:numCache>
                <c:formatCode>0.0</c:formatCode>
                <c:ptCount val="25"/>
                <c:pt idx="0">
                  <c:v>98</c:v>
                </c:pt>
                <c:pt idx="1">
                  <c:v>99</c:v>
                </c:pt>
                <c:pt idx="2">
                  <c:v>103.1</c:v>
                </c:pt>
                <c:pt idx="3">
                  <c:v>109.1</c:v>
                </c:pt>
                <c:pt idx="4">
                  <c:v>109</c:v>
                </c:pt>
                <c:pt idx="5">
                  <c:v>109.1</c:v>
                </c:pt>
                <c:pt idx="6">
                  <c:v>110.1</c:v>
                </c:pt>
                <c:pt idx="7">
                  <c:v>109.8</c:v>
                </c:pt>
                <c:pt idx="8">
                  <c:v>111.8</c:v>
                </c:pt>
                <c:pt idx="9">
                  <c:v>110.9</c:v>
                </c:pt>
                <c:pt idx="10">
                  <c:v>110.7</c:v>
                </c:pt>
                <c:pt idx="11">
                  <c:v>111.3</c:v>
                </c:pt>
                <c:pt idx="12">
                  <c:v>92.9</c:v>
                </c:pt>
                <c:pt idx="13">
                  <c:v>101</c:v>
                </c:pt>
                <c:pt idx="14">
                  <c:v>101.3</c:v>
                </c:pt>
                <c:pt idx="15">
                  <c:v>93.9</c:v>
                </c:pt>
                <c:pt idx="16">
                  <c:v>92.2</c:v>
                </c:pt>
                <c:pt idx="17">
                  <c:v>90.8</c:v>
                </c:pt>
                <c:pt idx="18">
                  <c:v>88.6</c:v>
                </c:pt>
                <c:pt idx="19">
                  <c:v>89</c:v>
                </c:pt>
                <c:pt idx="20">
                  <c:v>90.8</c:v>
                </c:pt>
                <c:pt idx="21">
                  <c:v>92.1</c:v>
                </c:pt>
                <c:pt idx="22">
                  <c:v>93.9</c:v>
                </c:pt>
                <c:pt idx="23">
                  <c:v>94.9</c:v>
                </c:pt>
                <c:pt idx="24">
                  <c:v>100.6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4F65-4D80-8290-29F50856DD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полезных  ископаемых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129395218002812E-2"/>
                  <c:y val="9.6702863826123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4.2194092827004218E-2"/>
                  <c:y val="-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885E-2"/>
                  <c:y val="-9.0256006237715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488E-2"/>
                  <c:y val="-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316455696202531E-2"/>
                  <c:y val="0.12571372297396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-3.3755274261603373E-2"/>
                  <c:y val="-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3755274261603373E-2"/>
                  <c:y val="2.9010859147837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276E-2"/>
                  <c:y val="7.091543347249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9535864978902954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Лист1!$D$2:$D$26</c:f>
              <c:numCache>
                <c:formatCode>0.0</c:formatCode>
                <c:ptCount val="25"/>
                <c:pt idx="0">
                  <c:v>97.8</c:v>
                </c:pt>
                <c:pt idx="1">
                  <c:v>99.1</c:v>
                </c:pt>
                <c:pt idx="2">
                  <c:v>103.7</c:v>
                </c:pt>
                <c:pt idx="3">
                  <c:v>110.5</c:v>
                </c:pt>
                <c:pt idx="4">
                  <c:v>110.3</c:v>
                </c:pt>
                <c:pt idx="5">
                  <c:v>110.1</c:v>
                </c:pt>
                <c:pt idx="6">
                  <c:v>111.1</c:v>
                </c:pt>
                <c:pt idx="7">
                  <c:v>110.8</c:v>
                </c:pt>
                <c:pt idx="8">
                  <c:v>112.9</c:v>
                </c:pt>
                <c:pt idx="9">
                  <c:v>111.8</c:v>
                </c:pt>
                <c:pt idx="10">
                  <c:v>111.7</c:v>
                </c:pt>
                <c:pt idx="11">
                  <c:v>112.3</c:v>
                </c:pt>
                <c:pt idx="12">
                  <c:v>92.3</c:v>
                </c:pt>
                <c:pt idx="13">
                  <c:v>101.3</c:v>
                </c:pt>
                <c:pt idx="14">
                  <c:v>101.8</c:v>
                </c:pt>
                <c:pt idx="15">
                  <c:v>93.3</c:v>
                </c:pt>
                <c:pt idx="16">
                  <c:v>91.5</c:v>
                </c:pt>
                <c:pt idx="17">
                  <c:v>90.1</c:v>
                </c:pt>
                <c:pt idx="18">
                  <c:v>87.8</c:v>
                </c:pt>
                <c:pt idx="19">
                  <c:v>88.1</c:v>
                </c:pt>
                <c:pt idx="20">
                  <c:v>90.2</c:v>
                </c:pt>
                <c:pt idx="21">
                  <c:v>91.7</c:v>
                </c:pt>
                <c:pt idx="22">
                  <c:v>93.6</c:v>
                </c:pt>
                <c:pt idx="23">
                  <c:v>94.7</c:v>
                </c:pt>
                <c:pt idx="24">
                  <c:v>100.2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4F65-4D80-8290-29F50856DD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Обрабатывающие  производства</c:v>
                </c:pt>
              </c:strCache>
            </c:strRef>
          </c:tx>
          <c:spPr>
            <a:ln w="381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161744022503515E-2"/>
                  <c:y val="-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3.9381153305203941E-2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-3.54577167362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9381153305203941E-2"/>
                  <c:y val="-6.44685758840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4852320675105488E-2"/>
                  <c:y val="-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316455696202531E-2"/>
                  <c:y val="0.19018229885804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-2.8129395218002812E-2"/>
                  <c:y val="0.1095965790029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0942334739803096E-2"/>
                  <c:y val="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5161744022503411E-2"/>
                  <c:y val="0.1031497214145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2348804500703238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5.6258790436005627E-3"/>
                  <c:y val="5.90955118840128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E1A01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Лист1!$E$2:$E$26</c:f>
              <c:numCache>
                <c:formatCode>0.0</c:formatCode>
                <c:ptCount val="25"/>
                <c:pt idx="0">
                  <c:v>109</c:v>
                </c:pt>
                <c:pt idx="1">
                  <c:v>108.2</c:v>
                </c:pt>
                <c:pt idx="2">
                  <c:v>113.6</c:v>
                </c:pt>
                <c:pt idx="3">
                  <c:v>116.5</c:v>
                </c:pt>
                <c:pt idx="4">
                  <c:v>115.2</c:v>
                </c:pt>
                <c:pt idx="5">
                  <c:v>114.3</c:v>
                </c:pt>
                <c:pt idx="6">
                  <c:v>113.5</c:v>
                </c:pt>
                <c:pt idx="7">
                  <c:v>111.7</c:v>
                </c:pt>
                <c:pt idx="8">
                  <c:v>110.2</c:v>
                </c:pt>
                <c:pt idx="9">
                  <c:v>111.7</c:v>
                </c:pt>
                <c:pt idx="10">
                  <c:v>111.2</c:v>
                </c:pt>
                <c:pt idx="11">
                  <c:v>110.5</c:v>
                </c:pt>
                <c:pt idx="12">
                  <c:v>91.4</c:v>
                </c:pt>
                <c:pt idx="13">
                  <c:v>99.8</c:v>
                </c:pt>
                <c:pt idx="14">
                  <c:v>95.6</c:v>
                </c:pt>
                <c:pt idx="15">
                  <c:v>91.3</c:v>
                </c:pt>
                <c:pt idx="16">
                  <c:v>86.7</c:v>
                </c:pt>
                <c:pt idx="17">
                  <c:v>85.4</c:v>
                </c:pt>
                <c:pt idx="18">
                  <c:v>84.2</c:v>
                </c:pt>
                <c:pt idx="19">
                  <c:v>88.5</c:v>
                </c:pt>
                <c:pt idx="20">
                  <c:v>87.2</c:v>
                </c:pt>
                <c:pt idx="21">
                  <c:v>86.4</c:v>
                </c:pt>
                <c:pt idx="22">
                  <c:v>87.4</c:v>
                </c:pt>
                <c:pt idx="23">
                  <c:v>87.9</c:v>
                </c:pt>
                <c:pt idx="24">
                  <c:v>90.1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4F65-4D80-8290-29F50856DD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электрической энергией, газом и паром; кондиционирование воздуха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535864978902954E-2"/>
                  <c:y val="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2.9535864978902954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3755274261603373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7974683544303799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3445850914205346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316455696202531E-2"/>
                  <c:y val="9.347943503191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-2.8129395218002812E-2"/>
                  <c:y val="8.0585719855103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2348804500703238E-2"/>
                  <c:y val="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3.3755274261603276E-2"/>
                  <c:y val="2.901085914783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9535864978902954E-2"/>
                  <c:y val="-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4064697609001407E-3"/>
                  <c:y val="-5.479828950147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E1002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Лист1!$F$2:$F$26</c:f>
              <c:numCache>
                <c:formatCode>0.0</c:formatCode>
                <c:ptCount val="25"/>
                <c:pt idx="0">
                  <c:v>99.8</c:v>
                </c:pt>
                <c:pt idx="1">
                  <c:v>98.2</c:v>
                </c:pt>
                <c:pt idx="2">
                  <c:v>97.6</c:v>
                </c:pt>
                <c:pt idx="3">
                  <c:v>98.1</c:v>
                </c:pt>
                <c:pt idx="4">
                  <c:v>98.9</c:v>
                </c:pt>
                <c:pt idx="5">
                  <c:v>99.3</c:v>
                </c:pt>
                <c:pt idx="6">
                  <c:v>99.5</c:v>
                </c:pt>
                <c:pt idx="7">
                  <c:v>99.9</c:v>
                </c:pt>
                <c:pt idx="8">
                  <c:v>100</c:v>
                </c:pt>
                <c:pt idx="9">
                  <c:v>100.3</c:v>
                </c:pt>
                <c:pt idx="10">
                  <c:v>100.1</c:v>
                </c:pt>
                <c:pt idx="11">
                  <c:v>100.2</c:v>
                </c:pt>
                <c:pt idx="12">
                  <c:v>96.3</c:v>
                </c:pt>
                <c:pt idx="13">
                  <c:v>98.2</c:v>
                </c:pt>
                <c:pt idx="14">
                  <c:v>97.9</c:v>
                </c:pt>
                <c:pt idx="15">
                  <c:v>98.5</c:v>
                </c:pt>
                <c:pt idx="16">
                  <c:v>98.7</c:v>
                </c:pt>
                <c:pt idx="17">
                  <c:v>99</c:v>
                </c:pt>
                <c:pt idx="18">
                  <c:v>98.6</c:v>
                </c:pt>
                <c:pt idx="19">
                  <c:v>99.2</c:v>
                </c:pt>
                <c:pt idx="20">
                  <c:v>99</c:v>
                </c:pt>
                <c:pt idx="21">
                  <c:v>98.8</c:v>
                </c:pt>
                <c:pt idx="22">
                  <c:v>98.6</c:v>
                </c:pt>
                <c:pt idx="23">
                  <c:v>97.8</c:v>
                </c:pt>
                <c:pt idx="24">
                  <c:v>103.8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4F65-4D80-8290-29F50856DDCD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tx>
          <c:spPr>
            <a:ln w="38100">
              <a:solidFill>
                <a:srgbClr val="33428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535864978902954E-2"/>
                  <c:y val="4.190457432465359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5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2.2503516174402251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9535864978902954E-2"/>
                  <c:y val="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2.9535864978902954E-2"/>
                  <c:y val="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2039381153305204E-2"/>
                  <c:y val="-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161744022503515E-2"/>
                  <c:y val="-2.901085914783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-3.3755274261603373E-2"/>
                  <c:y val="-5.802171829567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3.6568213783403657E-2"/>
                  <c:y val="-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4.5007032348804397E-2"/>
                  <c:y val="-3.22342879420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4.2194092827004218E-2"/>
                  <c:y val="-7.4138862266694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9.8452883263009851E-3"/>
                  <c:y val="-4.190457432465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</c:strCache>
            </c:strRef>
          </c:cat>
          <c:val>
            <c:numRef>
              <c:f>Лист1!$G$2:$G$26</c:f>
              <c:numCache>
                <c:formatCode>0.0</c:formatCode>
                <c:ptCount val="25"/>
                <c:pt idx="0">
                  <c:v>75.599999999999994</c:v>
                </c:pt>
                <c:pt idx="1">
                  <c:v>80.099999999999994</c:v>
                </c:pt>
                <c:pt idx="2">
                  <c:v>84</c:v>
                </c:pt>
                <c:pt idx="3">
                  <c:v>86.6</c:v>
                </c:pt>
                <c:pt idx="4">
                  <c:v>86.4</c:v>
                </c:pt>
                <c:pt idx="5">
                  <c:v>86.9</c:v>
                </c:pt>
                <c:pt idx="6">
                  <c:v>90.3</c:v>
                </c:pt>
                <c:pt idx="7">
                  <c:v>93.2</c:v>
                </c:pt>
                <c:pt idx="8">
                  <c:v>95.3</c:v>
                </c:pt>
                <c:pt idx="9">
                  <c:v>98.4</c:v>
                </c:pt>
                <c:pt idx="10">
                  <c:v>98.7</c:v>
                </c:pt>
                <c:pt idx="11">
                  <c:v>100.4</c:v>
                </c:pt>
                <c:pt idx="12">
                  <c:v>110.8</c:v>
                </c:pt>
                <c:pt idx="13">
                  <c:v>111.3</c:v>
                </c:pt>
                <c:pt idx="14">
                  <c:v>107.2</c:v>
                </c:pt>
                <c:pt idx="15">
                  <c:v>110.4</c:v>
                </c:pt>
                <c:pt idx="16">
                  <c:v>109.7</c:v>
                </c:pt>
                <c:pt idx="17">
                  <c:v>109.9</c:v>
                </c:pt>
                <c:pt idx="18">
                  <c:v>105.5</c:v>
                </c:pt>
                <c:pt idx="19">
                  <c:v>109.2</c:v>
                </c:pt>
                <c:pt idx="20">
                  <c:v>109.5</c:v>
                </c:pt>
                <c:pt idx="21">
                  <c:v>106.9</c:v>
                </c:pt>
                <c:pt idx="22">
                  <c:v>110.6</c:v>
                </c:pt>
                <c:pt idx="23">
                  <c:v>110.4</c:v>
                </c:pt>
                <c:pt idx="24">
                  <c:v>120.9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41664"/>
        <c:axId val="35043200"/>
      </c:lineChart>
      <c:catAx>
        <c:axId val="350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35043200"/>
        <c:crosses val="autoZero"/>
        <c:auto val="1"/>
        <c:lblAlgn val="ctr"/>
        <c:lblOffset val="100"/>
        <c:noMultiLvlLbl val="0"/>
      </c:catAx>
      <c:valAx>
        <c:axId val="35043200"/>
        <c:scaling>
          <c:orientation val="minMax"/>
          <c:max val="13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3504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173133321803E-2"/>
          <c:y val="0.16866174804842071"/>
          <c:w val="0.92658761401394318"/>
          <c:h val="0.6632737232597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 к маю 2020</c:v>
                </c:pt>
              </c:strCache>
            </c:strRef>
          </c:tx>
          <c:spPr>
            <a:gradFill>
              <a:gsLst>
                <a:gs pos="99000">
                  <a:srgbClr val="00B050"/>
                </a:gs>
                <a:gs pos="0">
                  <a:srgbClr val="00B050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0" h="0" prst="angle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00B05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00B05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00B05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00B05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00B05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60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Предоставление услуг в области добычи полезных ископаемых</c:v>
                </c:pt>
                <c:pt idx="1">
                  <c:v>Добыча угля</c:v>
                </c:pt>
                <c:pt idx="2">
                  <c:v>Добыча нефти и природного газа</c:v>
                </c:pt>
                <c:pt idx="3">
                  <c:v>Добыча металлических руд</c:v>
                </c:pt>
                <c:pt idx="4">
                  <c:v>ДОБЫЧА ПОЛЕЗНЫХ ИСКОПАЕМЫХ</c:v>
                </c:pt>
                <c:pt idx="5">
                  <c:v>Добыча прочих полезных ископаемых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153.4</c:v>
                </c:pt>
                <c:pt idx="1">
                  <c:v>149.4</c:v>
                </c:pt>
                <c:pt idx="2">
                  <c:v>109.2</c:v>
                </c:pt>
                <c:pt idx="3">
                  <c:v>101.6</c:v>
                </c:pt>
                <c:pt idx="4">
                  <c:v>100.2</c:v>
                </c:pt>
                <c:pt idx="5">
                  <c:v>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35214464"/>
        <c:axId val="35216000"/>
      </c:barChart>
      <c:catAx>
        <c:axId val="35214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216000"/>
        <c:crosses val="autoZero"/>
        <c:auto val="1"/>
        <c:lblAlgn val="ctr"/>
        <c:lblOffset val="100"/>
        <c:noMultiLvlLbl val="0"/>
      </c:catAx>
      <c:valAx>
        <c:axId val="35216000"/>
        <c:scaling>
          <c:orientation val="minMax"/>
          <c:max val="180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21446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4037850532285E-2"/>
          <c:y val="4.0547353997567225E-2"/>
          <c:w val="0.94156596214946819"/>
          <c:h val="0.45323655563281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Лист1!$A$2:$A$9</c:f>
              <c:strCache>
                <c:ptCount val="1"/>
                <c:pt idx="0">
                  <c:v>Производство кокса и нефтепродуктов ОБРАБАТЫВАЮЩИЕ ПРОИЗВОДСТВА Производство пищевых продуктов Ремонт и монтаж машин и оборудования Обработка древесины и производство изделий из дерева и пробки, кроме мебели, производство изделий из соломки и материалов 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00B050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rgbClr val="C00000"/>
                  </a:gs>
                  <a:gs pos="10000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7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/>
                      <a:t>122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Производство кокса и нефтепродуктов</c:v>
                </c:pt>
                <c:pt idx="1">
                  <c:v>ОБРАБАТЫВАЮЩИЕ ПРОИЗВОДСТВА</c:v>
                </c:pt>
                <c:pt idx="2">
                  <c:v>Производство пищевых продуктов</c:v>
                </c:pt>
                <c:pt idx="3">
                  <c:v>Ремонт и монтаж машин и оборудования</c:v>
                </c:pt>
                <c:pt idx="4">
                  <c:v>Обработка древесины и производство изделий из дерева и пробки, кроме мебели, производство изделий из соломки и материалов для плетения</c:v>
                </c:pt>
                <c:pt idx="5">
                  <c:v>Производство готовых металлических изделий, кроме машин и оборудования</c:v>
                </c:pt>
                <c:pt idx="6">
                  <c:v>Производство прочей неметаллической минеральной продукции</c:v>
                </c:pt>
                <c:pt idx="7">
                  <c:v>Производство прочих готовых изделий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122.6</c:v>
                </c:pt>
                <c:pt idx="1">
                  <c:v>90.1</c:v>
                </c:pt>
                <c:pt idx="2" formatCode="0.0">
                  <c:v>89</c:v>
                </c:pt>
                <c:pt idx="3">
                  <c:v>80.3</c:v>
                </c:pt>
                <c:pt idx="4">
                  <c:v>71.599999999999994</c:v>
                </c:pt>
                <c:pt idx="5">
                  <c:v>35.200000000000003</c:v>
                </c:pt>
                <c:pt idx="6">
                  <c:v>30.9</c:v>
                </c:pt>
                <c:pt idx="7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36452224"/>
        <c:axId val="36453760"/>
      </c:barChart>
      <c:catAx>
        <c:axId val="3645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453760"/>
        <c:crosses val="autoZero"/>
        <c:auto val="1"/>
        <c:lblAlgn val="ctr"/>
        <c:lblOffset val="100"/>
        <c:noMultiLvlLbl val="0"/>
      </c:catAx>
      <c:valAx>
        <c:axId val="36453760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452224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98051612382538"/>
          <c:y val="2.7830750905610151E-2"/>
          <c:w val="0.52243307281808071"/>
          <c:h val="0.867869295598294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AF4F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Камчатский край</c:v>
                </c:pt>
                <c:pt idx="1">
                  <c:v>Сахалинская область</c:v>
                </c:pt>
                <c:pt idx="2">
                  <c:v>Хабаровский край</c:v>
                </c:pt>
                <c:pt idx="3">
                  <c:v>Амурская область</c:v>
                </c:pt>
                <c:pt idx="4">
                  <c:v>Забайкальский край</c:v>
                </c:pt>
                <c:pt idx="5">
                  <c:v>Приморский край</c:v>
                </c:pt>
                <c:pt idx="6">
                  <c:v>Чукотский автономный округ</c:v>
                </c:pt>
                <c:pt idx="7">
                  <c:v>Еврейская автономная область</c:v>
                </c:pt>
                <c:pt idx="8">
                  <c:v>Республика Саха (Якутия)</c:v>
                </c:pt>
                <c:pt idx="9">
                  <c:v>Магаданская область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90.3</c:v>
                </c:pt>
                <c:pt idx="1">
                  <c:v>90.8</c:v>
                </c:pt>
                <c:pt idx="2">
                  <c:v>92</c:v>
                </c:pt>
                <c:pt idx="3">
                  <c:v>93.2</c:v>
                </c:pt>
                <c:pt idx="4">
                  <c:v>95.4</c:v>
                </c:pt>
                <c:pt idx="5">
                  <c:v>95.6</c:v>
                </c:pt>
                <c:pt idx="6">
                  <c:v>96</c:v>
                </c:pt>
                <c:pt idx="7">
                  <c:v>100.2</c:v>
                </c:pt>
                <c:pt idx="8">
                  <c:v>100.6</c:v>
                </c:pt>
                <c:pt idx="9">
                  <c:v>102.4</c:v>
                </c:pt>
                <c:pt idx="10">
                  <c:v>103.8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37185792"/>
        <c:axId val="37199872"/>
      </c:barChart>
      <c:catAx>
        <c:axId val="371857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199872"/>
        <c:crosses val="autoZero"/>
        <c:auto val="1"/>
        <c:lblAlgn val="ctr"/>
        <c:lblOffset val="800"/>
        <c:noMultiLvlLbl val="0"/>
      </c:catAx>
      <c:valAx>
        <c:axId val="3719987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185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8960671828701"/>
          <c:y val="1.7766295055431806E-2"/>
          <c:w val="0.53424210879611456"/>
          <c:h val="0.892555987765261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E0B61E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ДОБЫЧА!$A$2:$A$12</c:f>
              <c:strCache>
                <c:ptCount val="11"/>
                <c:pt idx="0">
                  <c:v>Приморский край</c:v>
                </c:pt>
                <c:pt idx="1">
                  <c:v>Амурская область</c:v>
                </c:pt>
                <c:pt idx="2">
                  <c:v>Чукотский автономный округ</c:v>
                </c:pt>
                <c:pt idx="3">
                  <c:v>Камчатский край</c:v>
                </c:pt>
                <c:pt idx="4">
                  <c:v>Сахалинская область</c:v>
                </c:pt>
                <c:pt idx="5">
                  <c:v>Республика Бурятия</c:v>
                </c:pt>
                <c:pt idx="6">
                  <c:v>Забайкальский край</c:v>
                </c:pt>
                <c:pt idx="7">
                  <c:v>Магаданская область</c:v>
                </c:pt>
                <c:pt idx="8">
                  <c:v>Республика Саха (Якутия)</c:v>
                </c:pt>
                <c:pt idx="9">
                  <c:v>Еврейская автономная область</c:v>
                </c:pt>
                <c:pt idx="10">
                  <c:v>Хабаровский край</c:v>
                </c:pt>
              </c:strCache>
            </c:strRef>
          </c:cat>
          <c:val>
            <c:numRef>
              <c:f>ДОБЫЧА!$B$2:$B$12</c:f>
              <c:numCache>
                <c:formatCode>0.0</c:formatCode>
                <c:ptCount val="11"/>
                <c:pt idx="0">
                  <c:v>70.099999999999994</c:v>
                </c:pt>
                <c:pt idx="1">
                  <c:v>79.400000000000006</c:v>
                </c:pt>
                <c:pt idx="2">
                  <c:v>89.3</c:v>
                </c:pt>
                <c:pt idx="3">
                  <c:v>90.7</c:v>
                </c:pt>
                <c:pt idx="4">
                  <c:v>91.3</c:v>
                </c:pt>
                <c:pt idx="5">
                  <c:v>93</c:v>
                </c:pt>
                <c:pt idx="6">
                  <c:v>95.4</c:v>
                </c:pt>
                <c:pt idx="7">
                  <c:v>99.1</c:v>
                </c:pt>
                <c:pt idx="8">
                  <c:v>100.2</c:v>
                </c:pt>
                <c:pt idx="9">
                  <c:v>101.1</c:v>
                </c:pt>
                <c:pt idx="10">
                  <c:v>107.6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39918208"/>
        <c:axId val="39938688"/>
      </c:barChart>
      <c:catAx>
        <c:axId val="399182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38688"/>
        <c:crosses val="autoZero"/>
        <c:auto val="1"/>
        <c:lblAlgn val="ctr"/>
        <c:lblOffset val="800"/>
        <c:noMultiLvlLbl val="0"/>
      </c:catAx>
      <c:valAx>
        <c:axId val="39938688"/>
        <c:scaling>
          <c:orientation val="minMax"/>
          <c:max val="15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8208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3622512331933"/>
          <c:y val="1.5892378335531965E-2"/>
          <c:w val="0.54859053897299348"/>
          <c:h val="0.92532524297035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E0B61E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ОБРАБАТ!$A$2:$A$12</c:f>
              <c:strCache>
                <c:ptCount val="11"/>
                <c:pt idx="0">
                  <c:v>Сахалинская область</c:v>
                </c:pt>
                <c:pt idx="1">
                  <c:v>Хабаровский край</c:v>
                </c:pt>
                <c:pt idx="2">
                  <c:v>Камчатский край</c:v>
                </c:pt>
                <c:pt idx="3">
                  <c:v>Республика Саха (Якутия)</c:v>
                </c:pt>
                <c:pt idx="4">
                  <c:v>Амурская область</c:v>
                </c:pt>
                <c:pt idx="5">
                  <c:v>Приморский край</c:v>
                </c:pt>
                <c:pt idx="6">
                  <c:v>Чукотский автономный округ</c:v>
                </c:pt>
                <c:pt idx="7">
                  <c:v>Забайкальский край</c:v>
                </c:pt>
                <c:pt idx="8">
                  <c:v>Еврейская автономная область</c:v>
                </c:pt>
                <c:pt idx="9">
                  <c:v>Республика Бурятия</c:v>
                </c:pt>
                <c:pt idx="10">
                  <c:v>Магаданская область</c:v>
                </c:pt>
              </c:strCache>
            </c:strRef>
          </c:cat>
          <c:val>
            <c:numRef>
              <c:f>ОБРАБАТ!$B$2:$B$12</c:f>
              <c:numCache>
                <c:formatCode>0.0</c:formatCode>
                <c:ptCount val="11"/>
                <c:pt idx="0">
                  <c:v>79</c:v>
                </c:pt>
                <c:pt idx="1">
                  <c:v>80.599999999999994</c:v>
                </c:pt>
                <c:pt idx="2">
                  <c:v>86.6</c:v>
                </c:pt>
                <c:pt idx="3">
                  <c:v>90.1</c:v>
                </c:pt>
                <c:pt idx="4">
                  <c:v>92.1</c:v>
                </c:pt>
                <c:pt idx="5">
                  <c:v>92.3</c:v>
                </c:pt>
                <c:pt idx="6">
                  <c:v>92.4</c:v>
                </c:pt>
                <c:pt idx="7">
                  <c:v>96.8</c:v>
                </c:pt>
                <c:pt idx="8">
                  <c:v>99</c:v>
                </c:pt>
                <c:pt idx="9">
                  <c:v>112.5</c:v>
                </c:pt>
                <c:pt idx="10">
                  <c:v>170.1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35862400"/>
        <c:axId val="35910784"/>
      </c:barChart>
      <c:catAx>
        <c:axId val="3586240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910784"/>
        <c:crosses val="autoZero"/>
        <c:auto val="1"/>
        <c:lblAlgn val="ctr"/>
        <c:lblOffset val="800"/>
        <c:noMultiLvlLbl val="0"/>
      </c:catAx>
      <c:valAx>
        <c:axId val="35910784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862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4071114021968"/>
          <c:y val="2.8856717162498959E-2"/>
          <c:w val="0.52291360124854669"/>
          <c:h val="0.86684324940230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E0B61E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ЭЛЕКТРОЭ!$A$2:$A$12</c:f>
              <c:strCache>
                <c:ptCount val="11"/>
                <c:pt idx="0">
                  <c:v>Забайкальский край</c:v>
                </c:pt>
                <c:pt idx="1">
                  <c:v>Республика Бурятия</c:v>
                </c:pt>
                <c:pt idx="2">
                  <c:v>Еврейская автономная область</c:v>
                </c:pt>
                <c:pt idx="3">
                  <c:v>Сахалинская область</c:v>
                </c:pt>
                <c:pt idx="4">
                  <c:v>Магаданская область</c:v>
                </c:pt>
                <c:pt idx="5">
                  <c:v>Хабаровский край</c:v>
                </c:pt>
                <c:pt idx="6">
                  <c:v>Амурская область</c:v>
                </c:pt>
                <c:pt idx="7">
                  <c:v>Республика Саха (Якутия)</c:v>
                </c:pt>
                <c:pt idx="8">
                  <c:v>Камчатский край</c:v>
                </c:pt>
                <c:pt idx="9">
                  <c:v>Приморский край</c:v>
                </c:pt>
                <c:pt idx="10">
                  <c:v>Чукотский автономный округ</c:v>
                </c:pt>
              </c:strCache>
            </c:strRef>
          </c:cat>
          <c:val>
            <c:numRef>
              <c:f>ЭЛЕКТРОЭ!$B$2:$B$12</c:f>
              <c:numCache>
                <c:formatCode>0.0</c:formatCode>
                <c:ptCount val="11"/>
                <c:pt idx="0">
                  <c:v>93.5</c:v>
                </c:pt>
                <c:pt idx="1">
                  <c:v>95.2</c:v>
                </c:pt>
                <c:pt idx="2">
                  <c:v>98</c:v>
                </c:pt>
                <c:pt idx="3">
                  <c:v>99.7</c:v>
                </c:pt>
                <c:pt idx="4">
                  <c:v>100.2</c:v>
                </c:pt>
                <c:pt idx="5">
                  <c:v>102.3</c:v>
                </c:pt>
                <c:pt idx="6">
                  <c:v>103.4</c:v>
                </c:pt>
                <c:pt idx="7">
                  <c:v>103.8</c:v>
                </c:pt>
                <c:pt idx="8">
                  <c:v>104.5</c:v>
                </c:pt>
                <c:pt idx="9">
                  <c:v>110.7</c:v>
                </c:pt>
                <c:pt idx="10">
                  <c:v>110.9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46663168"/>
        <c:axId val="46664320"/>
      </c:barChart>
      <c:catAx>
        <c:axId val="466631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664320"/>
        <c:crosses val="autoZero"/>
        <c:auto val="1"/>
        <c:lblAlgn val="ctr"/>
        <c:lblOffset val="800"/>
        <c:noMultiLvlLbl val="0"/>
      </c:catAx>
      <c:valAx>
        <c:axId val="4666432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663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45780660326788"/>
          <c:y val="1.6798403650963609E-2"/>
          <c:w val="0.52903269992149859"/>
          <c:h val="0.914312528480082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ВОДОСНАБЖ!$A$2:$A$12</c:f>
              <c:strCache>
                <c:ptCount val="11"/>
                <c:pt idx="0">
                  <c:v>Сахалинская область</c:v>
                </c:pt>
                <c:pt idx="1">
                  <c:v>Камчатский край</c:v>
                </c:pt>
                <c:pt idx="2">
                  <c:v>Хабаровский край</c:v>
                </c:pt>
                <c:pt idx="3">
                  <c:v>Забайкальский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Приморский край</c:v>
                </c:pt>
                <c:pt idx="7">
                  <c:v>Чукотский автономный округ</c:v>
                </c:pt>
                <c:pt idx="8">
                  <c:v>Еврейская автономная область</c:v>
                </c:pt>
                <c:pt idx="9">
                  <c:v>Республика Бурятия</c:v>
                </c:pt>
                <c:pt idx="10">
                  <c:v>Республика Саха (Якутия)</c:v>
                </c:pt>
              </c:strCache>
            </c:strRef>
          </c:cat>
          <c:val>
            <c:numRef>
              <c:f>ВОДОСНАБЖ!$B$2:$B$12</c:f>
              <c:numCache>
                <c:formatCode>_-* #,##0.0\ _₽_-;\-* #,##0.0\ _₽_-;_-* "-"??\ _₽_-;_-@_-</c:formatCode>
                <c:ptCount val="11"/>
                <c:pt idx="0">
                  <c:v>85.3</c:v>
                </c:pt>
                <c:pt idx="1">
                  <c:v>90</c:v>
                </c:pt>
                <c:pt idx="2">
                  <c:v>93</c:v>
                </c:pt>
                <c:pt idx="3">
                  <c:v>100.8</c:v>
                </c:pt>
                <c:pt idx="4">
                  <c:v>101.1</c:v>
                </c:pt>
                <c:pt idx="5">
                  <c:v>101.5</c:v>
                </c:pt>
                <c:pt idx="6">
                  <c:v>102.1</c:v>
                </c:pt>
                <c:pt idx="7">
                  <c:v>113.5</c:v>
                </c:pt>
                <c:pt idx="8">
                  <c:v>119.9</c:v>
                </c:pt>
                <c:pt idx="9">
                  <c:v>120.3</c:v>
                </c:pt>
                <c:pt idx="10">
                  <c:v>120.9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47075712"/>
        <c:axId val="47082880"/>
      </c:barChart>
      <c:catAx>
        <c:axId val="470757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7082880"/>
        <c:crosses val="autoZero"/>
        <c:auto val="1"/>
        <c:lblAlgn val="ctr"/>
        <c:lblOffset val="800"/>
        <c:noMultiLvlLbl val="0"/>
      </c:catAx>
      <c:valAx>
        <c:axId val="4708288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7075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image" Target="../media/image62.png"/><Relationship Id="rId6" Type="http://schemas.openxmlformats.org/officeDocument/2006/relationships/image" Target="../media/image55.png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image" Target="../media/image62.png"/><Relationship Id="rId6" Type="http://schemas.openxmlformats.org/officeDocument/2006/relationships/image" Target="../media/image52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6" Type="http://schemas.openxmlformats.org/officeDocument/2006/relationships/image" Target="../media/image56.png"/><Relationship Id="rId11" Type="http://schemas.openxmlformats.org/officeDocument/2006/relationships/image" Target="../media/image51.png"/><Relationship Id="rId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image" Target="../media/image59.png"/><Relationship Id="rId6" Type="http://schemas.openxmlformats.org/officeDocument/2006/relationships/image" Target="../media/image52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0.35997</cdr:x>
      <cdr:y>0.44014</cdr:y>
    </cdr:from>
    <cdr:to>
      <cdr:x>0.40185</cdr:x>
      <cdr:y>0.50131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0149" y="1931698"/>
          <a:ext cx="218739" cy="2684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0.35905</cdr:x>
      <cdr:y>0.27408</cdr:y>
    </cdr:from>
    <cdr:to>
      <cdr:x>0.40054</cdr:x>
      <cdr:y>0.33617</cdr:y>
    </cdr:to>
    <cdr:pic>
      <cdr:nvPicPr>
        <cdr:cNvPr id="3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5314" y="1202878"/>
          <a:ext cx="216702" cy="2725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0.35987</cdr:x>
      <cdr:y>0.03167</cdr:y>
    </cdr:from>
    <cdr:to>
      <cdr:x>0.40301</cdr:x>
      <cdr:y>0.09759</cdr:y>
    </cdr:to>
    <cdr:pic>
      <cdr:nvPicPr>
        <cdr:cNvPr id="4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9592" y="138972"/>
          <a:ext cx="225320" cy="28931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0.35795</cdr:x>
      <cdr:y>0.67672</cdr:y>
    </cdr:from>
    <cdr:to>
      <cdr:x>0.40158</cdr:x>
      <cdr:y>0.74216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9555" y="2969990"/>
          <a:ext cx="227879" cy="28720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0.35604</cdr:x>
      <cdr:y>0.3586</cdr:y>
    </cdr:from>
    <cdr:to>
      <cdr:x>0.40164</cdr:x>
      <cdr:y>0.42319</cdr:y>
    </cdr:to>
    <cdr:pic>
      <cdr:nvPicPr>
        <cdr:cNvPr id="6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9589" y="1573848"/>
          <a:ext cx="238168" cy="2834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0.35945</cdr:x>
      <cdr:y>0.11069</cdr:y>
    </cdr:from>
    <cdr:to>
      <cdr:x>0.40399</cdr:x>
      <cdr:y>0.17046</cdr:y>
    </cdr:to>
    <cdr:pic>
      <cdr:nvPicPr>
        <cdr:cNvPr id="7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407" y="485788"/>
          <a:ext cx="232632" cy="2623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0.35934</cdr:x>
      <cdr:y>0.5227</cdr:y>
    </cdr:from>
    <cdr:to>
      <cdr:x>0.40379</cdr:x>
      <cdr:y>0.58042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6819" y="2294026"/>
          <a:ext cx="232167" cy="2533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0.3607</cdr:x>
      <cdr:y>0.75636</cdr:y>
    </cdr:from>
    <cdr:to>
      <cdr:x>0.40243</cdr:x>
      <cdr:y>0.81668</cdr:y>
    </cdr:to>
    <cdr:pic>
      <cdr:nvPicPr>
        <cdr:cNvPr id="9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3928" y="3319528"/>
          <a:ext cx="217955" cy="26473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0.35694</cdr:x>
      <cdr:y>0.1944</cdr:y>
    </cdr:from>
    <cdr:to>
      <cdr:x>0.40223</cdr:x>
      <cdr:y>0.24831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4288" y="853186"/>
          <a:ext cx="236550" cy="23660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0.35832</cdr:x>
      <cdr:y>0.59588</cdr:y>
    </cdr:from>
    <cdr:to>
      <cdr:x>0.40194</cdr:x>
      <cdr:y>0.66077</cdr:y>
    </cdr:to>
    <cdr:pic>
      <cdr:nvPicPr>
        <cdr:cNvPr id="11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1522" y="2615210"/>
          <a:ext cx="227827" cy="2847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0.35791</cdr:x>
      <cdr:y>0.85249</cdr:y>
    </cdr:from>
    <cdr:to>
      <cdr:x>0.40301</cdr:x>
      <cdr:y>0.91824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9356" y="3741418"/>
          <a:ext cx="235557" cy="2885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0.3553</cdr:x>
      <cdr:y>0.10605</cdr:y>
    </cdr:from>
    <cdr:to>
      <cdr:x>0.39668</cdr:x>
      <cdr:y>0.16584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8239" y="476146"/>
          <a:ext cx="218702" cy="26845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0.3549</cdr:x>
      <cdr:y>0.69346</cdr:y>
    </cdr:from>
    <cdr:to>
      <cdr:x>0.398</cdr:x>
      <cdr:y>0.75688</cdr:y>
    </cdr:to>
    <cdr:pic>
      <cdr:nvPicPr>
        <cdr:cNvPr id="3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6110" y="3113608"/>
          <a:ext cx="227838" cy="2847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0.35519</cdr:x>
      <cdr:y>0.02592</cdr:y>
    </cdr:from>
    <cdr:to>
      <cdr:x>0.39618</cdr:x>
      <cdr:y>0.08661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632" y="116390"/>
          <a:ext cx="216686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0.35537</cdr:x>
      <cdr:y>0.78351</cdr:y>
    </cdr:from>
    <cdr:to>
      <cdr:x>0.398</cdr:x>
      <cdr:y>0.84795</cdr:y>
    </cdr:to>
    <cdr:pic>
      <cdr:nvPicPr>
        <cdr:cNvPr id="5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8604" y="3517927"/>
          <a:ext cx="225354" cy="28933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0.35191</cdr:x>
      <cdr:y>0.36519</cdr:y>
    </cdr:from>
    <cdr:to>
      <cdr:x>0.39502</cdr:x>
      <cdr:y>0.42915</cdr:y>
    </cdr:to>
    <cdr:pic>
      <cdr:nvPicPr>
        <cdr:cNvPr id="6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0293" y="1639690"/>
          <a:ext cx="227892" cy="28717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0.35322</cdr:x>
      <cdr:y>0.28247</cdr:y>
    </cdr:from>
    <cdr:to>
      <cdr:x>0.39828</cdr:x>
      <cdr:y>0.34561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7238" y="1268294"/>
          <a:ext cx="238200" cy="28349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0.35286</cdr:x>
      <cdr:y>0.87043</cdr:y>
    </cdr:from>
    <cdr:to>
      <cdr:x>0.39678</cdr:x>
      <cdr:y>0.92685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5319" y="3908178"/>
          <a:ext cx="232173" cy="2533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0.35181</cdr:x>
      <cdr:y>0.442</cdr:y>
    </cdr:from>
    <cdr:to>
      <cdr:x>0.39637</cdr:x>
      <cdr:y>0.50626</cdr:y>
    </cdr:to>
    <cdr:pic>
      <cdr:nvPicPr>
        <cdr:cNvPr id="9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9765" y="1984547"/>
          <a:ext cx="235556" cy="2885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0.35496</cdr:x>
      <cdr:y>0.19077</cdr:y>
    </cdr:from>
    <cdr:to>
      <cdr:x>0.39897</cdr:x>
      <cdr:y>0.2492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6426" y="856563"/>
          <a:ext cx="232649" cy="2623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0.35065</cdr:x>
      <cdr:y>0.6215</cdr:y>
    </cdr:from>
    <cdr:to>
      <cdr:x>0.3954</cdr:x>
      <cdr:y>0.67419</cdr:y>
    </cdr:to>
    <cdr:pic>
      <cdr:nvPicPr>
        <cdr:cNvPr id="11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3633" y="2790509"/>
          <a:ext cx="236561" cy="23657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0.3562</cdr:x>
      <cdr:y>0.52913</cdr:y>
    </cdr:from>
    <cdr:to>
      <cdr:x>0.39743</cdr:x>
      <cdr:y>0.58809</cdr:y>
    </cdr:to>
    <cdr:pic>
      <cdr:nvPicPr>
        <cdr:cNvPr id="1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2959" y="2375750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0.39319</cdr:x>
      <cdr:y>0.51274</cdr:y>
    </cdr:from>
    <cdr:to>
      <cdr:x>0.4361</cdr:x>
      <cdr:y>0.57139</cdr:y>
    </cdr:to>
    <cdr:pic>
      <cdr:nvPicPr>
        <cdr:cNvPr id="2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5510" y="2382162"/>
          <a:ext cx="216687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0.39226</cdr:x>
      <cdr:y>0.75287</cdr:y>
    </cdr:from>
    <cdr:to>
      <cdr:x>0.43557</cdr:x>
      <cdr:y>0.81065</cdr:y>
    </cdr:to>
    <cdr:pic>
      <cdr:nvPicPr>
        <cdr:cNvPr id="3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0822" y="3497776"/>
          <a:ext cx="218707" cy="26844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0.38836</cdr:x>
      <cdr:y>0.82752</cdr:y>
    </cdr:from>
    <cdr:to>
      <cdr:x>0.43554</cdr:x>
      <cdr:y>0.88853</cdr:y>
    </cdr:to>
    <cdr:pic>
      <cdr:nvPicPr>
        <cdr:cNvPr id="4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1147" y="3844603"/>
          <a:ext cx="238249" cy="28344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0.38919</cdr:x>
      <cdr:y>0.59202</cdr:y>
    </cdr:from>
    <cdr:to>
      <cdr:x>0.43517</cdr:x>
      <cdr:y>0.64655</cdr:y>
    </cdr:to>
    <cdr:pic>
      <cdr:nvPicPr>
        <cdr:cNvPr id="5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5333" y="2750466"/>
          <a:ext cx="232189" cy="25334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0.39189</cdr:x>
      <cdr:y>0.66831</cdr:y>
    </cdr:from>
    <cdr:to>
      <cdr:x>0.43797</cdr:x>
      <cdr:y>0.72477</cdr:y>
    </cdr:to>
    <cdr:pic>
      <cdr:nvPicPr>
        <cdr:cNvPr id="6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8983" y="3104892"/>
          <a:ext cx="232657" cy="2623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0.38891</cdr:x>
      <cdr:y>0.43712</cdr:y>
    </cdr:from>
    <cdr:to>
      <cdr:x>0.43353</cdr:x>
      <cdr:y>0.49939</cdr:y>
    </cdr:to>
    <cdr:pic>
      <cdr:nvPicPr>
        <cdr:cNvPr id="7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3924" y="2030804"/>
          <a:ext cx="225322" cy="28930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0.3923</cdr:x>
      <cdr:y>0.35482</cdr:y>
    </cdr:from>
    <cdr:to>
      <cdr:x>0.43547</cdr:x>
      <cdr:y>0.41181</cdr:y>
    </cdr:to>
    <cdr:pic>
      <cdr:nvPicPr>
        <cdr:cNvPr id="8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1054" y="1648488"/>
          <a:ext cx="218000" cy="2647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0.39184</cdr:x>
      <cdr:y>0.19242</cdr:y>
    </cdr:from>
    <cdr:to>
      <cdr:x>0.43695</cdr:x>
      <cdr:y>0.25371</cdr:y>
    </cdr:to>
    <cdr:pic>
      <cdr:nvPicPr>
        <cdr:cNvPr id="9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8704" y="893990"/>
          <a:ext cx="227796" cy="2847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0.3908</cdr:x>
      <cdr:y>0.27563</cdr:y>
    </cdr:from>
    <cdr:to>
      <cdr:x>0.43765</cdr:x>
      <cdr:y>0.32655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3442" y="1280565"/>
          <a:ext cx="236582" cy="23657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0.39115</cdr:x>
      <cdr:y>0.04542</cdr:y>
    </cdr:from>
    <cdr:to>
      <cdr:x>0.43629</cdr:x>
      <cdr:y>0.10723</cdr:y>
    </cdr:to>
    <cdr:pic>
      <cdr:nvPicPr>
        <cdr:cNvPr id="11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5242" y="211023"/>
          <a:ext cx="227948" cy="2871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0.3903</cdr:x>
      <cdr:y>0.11915</cdr:y>
    </cdr:from>
    <cdr:to>
      <cdr:x>0.43695</cdr:x>
      <cdr:y>0.18126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0935" y="553559"/>
          <a:ext cx="235573" cy="28855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0.39123</cdr:x>
      <cdr:y>0.52652</cdr:y>
    </cdr:from>
    <cdr:to>
      <cdr:x>0.43467</cdr:x>
      <cdr:y>0.58623</cdr:y>
    </cdr:to>
    <cdr:pic>
      <cdr:nvPicPr>
        <cdr:cNvPr id="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3180" y="2334216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0.3884</cdr:x>
      <cdr:y>0.86235</cdr:y>
    </cdr:from>
    <cdr:to>
      <cdr:x>0.43467</cdr:x>
      <cdr:y>0.9195</cdr:y>
    </cdr:to>
    <cdr:pic>
      <cdr:nvPicPr>
        <cdr:cNvPr id="3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967" y="3823077"/>
          <a:ext cx="232181" cy="2533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0.39043</cdr:x>
      <cdr:y>0.45472</cdr:y>
    </cdr:from>
    <cdr:to>
      <cdr:x>0.43361</cdr:x>
      <cdr:y>0.51618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9162" y="2015920"/>
          <a:ext cx="216675" cy="27247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0.38925</cdr:x>
      <cdr:y>0.2697</cdr:y>
    </cdr:from>
    <cdr:to>
      <cdr:x>0.43467</cdr:x>
      <cdr:y>0.33448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233" y="1195686"/>
          <a:ext cx="227915" cy="2871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0.38927</cdr:x>
      <cdr:y>0.77047</cdr:y>
    </cdr:from>
    <cdr:to>
      <cdr:x>0.43467</cdr:x>
      <cdr:y>0.8347</cdr:y>
    </cdr:to>
    <cdr:pic>
      <cdr:nvPicPr>
        <cdr:cNvPr id="6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330" y="3415732"/>
          <a:ext cx="227818" cy="28477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0.3872</cdr:x>
      <cdr:y>0.61407</cdr:y>
    </cdr:from>
    <cdr:to>
      <cdr:x>0.43467</cdr:x>
      <cdr:y>0.67801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2946" y="2722355"/>
          <a:ext cx="238202" cy="28346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0.38976</cdr:x>
      <cdr:y>0.69384</cdr:y>
    </cdr:from>
    <cdr:to>
      <cdr:x>0.43467</cdr:x>
      <cdr:y>0.75909</cdr:y>
    </cdr:to>
    <cdr:pic>
      <cdr:nvPicPr>
        <cdr:cNvPr id="8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5792" y="3076022"/>
          <a:ext cx="225356" cy="2892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0.38752</cdr:x>
      <cdr:y>0.03307</cdr:y>
    </cdr:from>
    <cdr:to>
      <cdr:x>0.43467</cdr:x>
      <cdr:y>0.08643</cdr:y>
    </cdr:to>
    <cdr:pic>
      <cdr:nvPicPr>
        <cdr:cNvPr id="9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4552" y="146601"/>
          <a:ext cx="236596" cy="23656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0.3883</cdr:x>
      <cdr:y>0.18464</cdr:y>
    </cdr:from>
    <cdr:to>
      <cdr:x>0.43467</cdr:x>
      <cdr:y>0.24381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466" y="818548"/>
          <a:ext cx="232682" cy="2623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0.38773</cdr:x>
      <cdr:y>0.36108</cdr:y>
    </cdr:from>
    <cdr:to>
      <cdr:x>0.43467</cdr:x>
      <cdr:y>0.42616</cdr:y>
    </cdr:to>
    <cdr:pic>
      <cdr:nvPicPr>
        <cdr:cNvPr id="11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5605" y="1600800"/>
          <a:ext cx="235543" cy="28852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0.39108</cdr:x>
      <cdr:y>0.11488</cdr:y>
    </cdr:from>
    <cdr:to>
      <cdr:x>0.43467</cdr:x>
      <cdr:y>0.17544</cdr:y>
    </cdr:to>
    <cdr:pic>
      <cdr:nvPicPr>
        <cdr:cNvPr id="1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2415" y="509312"/>
          <a:ext cx="218733" cy="26848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6389-1320-4085-9736-162A343DDD9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C35D-E654-4A1F-B225-FC5E884AF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999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microsoft.com/office/2007/relationships/hdphoto" Target="../media/hdphoto8.wdp"/><Relationship Id="rId26" Type="http://schemas.microsoft.com/office/2007/relationships/hdphoto" Target="../media/hdphoto10.wdp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34" Type="http://schemas.openxmlformats.org/officeDocument/2006/relationships/image" Target="../media/image47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33" Type="http://schemas.openxmlformats.org/officeDocument/2006/relationships/image" Target="../media/image46.png"/><Relationship Id="rId38" Type="http://schemas.openxmlformats.org/officeDocument/2006/relationships/image" Target="../media/image50.png"/><Relationship Id="rId2" Type="http://schemas.openxmlformats.org/officeDocument/2006/relationships/image" Target="../media/image23.png"/><Relationship Id="rId16" Type="http://schemas.microsoft.com/office/2007/relationships/hdphoto" Target="../media/hdphoto7.wdp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6.wdp"/><Relationship Id="rId24" Type="http://schemas.openxmlformats.org/officeDocument/2006/relationships/image" Target="../media/image40.png"/><Relationship Id="rId32" Type="http://schemas.microsoft.com/office/2007/relationships/hdphoto" Target="../media/hdphoto12.wdp"/><Relationship Id="rId37" Type="http://schemas.openxmlformats.org/officeDocument/2006/relationships/image" Target="../media/image49.png"/><Relationship Id="rId5" Type="http://schemas.microsoft.com/office/2007/relationships/hdphoto" Target="../media/hdphoto3.wdp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chart" Target="../charts/chart4.xml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31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microsoft.com/office/2007/relationships/hdphoto" Target="../media/hdphoto9.wdp"/><Relationship Id="rId27" Type="http://schemas.openxmlformats.org/officeDocument/2006/relationships/image" Target="../media/image42.png"/><Relationship Id="rId30" Type="http://schemas.microsoft.com/office/2007/relationships/hdphoto" Target="../media/hdphoto11.wdp"/><Relationship Id="rId35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chart" Target="../charts/chart5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138" y="3632461"/>
            <a:ext cx="7995862" cy="14219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spc="-50" dirty="0"/>
              <a:t>ОПЕРАТИВНЫЕ </a:t>
            </a:r>
            <a:r>
              <a:rPr lang="ru-RU" sz="3200" spc="-60" dirty="0"/>
              <a:t>ДАННЫЕ</a:t>
            </a:r>
          </a:p>
          <a:p>
            <a:pPr>
              <a:spcBef>
                <a:spcPts val="0"/>
              </a:spcBef>
            </a:pPr>
            <a:r>
              <a:rPr lang="ru-RU" sz="3200" spc="-60" dirty="0"/>
              <a:t>ПО ИНДЕКСУ ПРОМЫШЛЕННОГО ПРОИЗВОДСТВА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417130"/>
            <a:ext cx="3239596" cy="345223"/>
          </a:xfrm>
        </p:spPr>
        <p:txBody>
          <a:bodyPr/>
          <a:lstStyle/>
          <a:p>
            <a:r>
              <a:rPr lang="ru-RU" sz="2400" dirty="0">
                <a:solidFill>
                  <a:srgbClr val="E1002B"/>
                </a:solidFill>
              </a:rPr>
              <a:t>за </a:t>
            </a:r>
            <a:r>
              <a:rPr lang="ru-RU" sz="2400" dirty="0" smtClean="0">
                <a:solidFill>
                  <a:srgbClr val="E1002B"/>
                </a:solidFill>
              </a:rPr>
              <a:t>январь 2021 </a:t>
            </a:r>
            <a:r>
              <a:rPr lang="ru-RU" sz="2400" dirty="0">
                <a:solidFill>
                  <a:srgbClr val="E1002B"/>
                </a:solidFill>
              </a:rPr>
              <a:t>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8309" y="2286000"/>
            <a:ext cx="2786332" cy="62110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C00000">
                  <a:lumMod val="81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Республике Саха (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Якутия)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16479" y="489696"/>
            <a:ext cx="10810499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ВОДОСНАБЖЕНИЮ, ВОДООТВЕДЕНИЮ, ОРГАНИЗАЦИИ СБОРА И УТИЛИЗАЦИИ ОТХОДОВ, ДЕЯТЕЛЬНОСТИ ПО ЛИКВИДАЦИИ ЗАГРЯЗНЕНИЙ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502674" y="2470230"/>
            <a:ext cx="1695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110,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57770" y="327284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 2021 </a:t>
            </a:r>
            <a:r>
              <a:rPr lang="ru-RU" sz="1400" dirty="0" smtClean="0"/>
              <a:t>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528202" y="3844592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ru-RU" sz="44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3840" y="4588391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07" name="Овал 10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003" y="793538"/>
              <a:ext cx="540676" cy="540000"/>
            </a:xfrm>
            <a:prstGeom prst="rect">
              <a:avLst/>
            </a:prstGeom>
          </p:spPr>
        </p:pic>
      </p:grpSp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073996"/>
              </p:ext>
            </p:extLst>
          </p:nvPr>
        </p:nvGraphicFramePr>
        <p:xfrm>
          <a:off x="270735" y="2077156"/>
          <a:ext cx="5017957" cy="44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Группа 108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10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10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94704" y="358066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54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401" y="2358052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81475" y="55581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264404" y="6285208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36057" y="6307035"/>
            <a:ext cx="516677" cy="170846"/>
            <a:chOff x="3753166" y="6493433"/>
            <a:chExt cx="516677" cy="170846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753166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08267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392202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8552734" y="6289023"/>
            <a:ext cx="28160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</a:t>
            </a:r>
            <a:endParaRPr lang="ru-RU" sz="1100" b="1" spc="-4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9795" y="6209781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190465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341725"/>
            <a:ext cx="1078694" cy="108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837426" y="2614413"/>
            <a:ext cx="15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3880" y="4529984"/>
            <a:ext cx="18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</a:t>
            </a: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5172954" y="5555489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614506" y="3509804"/>
            <a:ext cx="77123" cy="386654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9550002" y="3552262"/>
            <a:ext cx="100013" cy="375873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9119895" y="5573324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1673101" y="5311051"/>
            <a:ext cx="100013" cy="24115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1242010" y="5562601"/>
            <a:ext cx="96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0843" y="3754000"/>
            <a:ext cx="2486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 2021 </a:t>
            </a:r>
            <a:r>
              <a:rPr lang="ru-RU" sz="1600" dirty="0"/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 flipV="1">
            <a:off x="1602607" y="2947518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0800000">
            <a:off x="1784359" y="4853149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107" y="6355682"/>
            <a:ext cx="419999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3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10463941" cy="501500"/>
          </a:xfrm>
        </p:spPr>
        <p:txBody>
          <a:bodyPr>
            <a:noAutofit/>
          </a:bodyPr>
          <a:lstStyle/>
          <a:p>
            <a:r>
              <a:rPr lang="ru-RU" sz="2600" dirty="0"/>
              <a:t>ИНДЕКСЫ </a:t>
            </a:r>
            <a:r>
              <a:rPr lang="ru-RU" sz="2600" dirty="0" smtClean="0"/>
              <a:t>ПРОИЗВОДСТВА ПО ВИДАМ ДЕЯТЕЛЬНОСТИ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281401" y="301090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03689" y="41856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199512" y="5970078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223580" y="516837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23580" y="4932524"/>
            <a:ext cx="2007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245701" y="617026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223580" y="3785510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  <a:endParaRPr lang="ru-RU" sz="1000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</a:t>
            </a:r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воздуха</a:t>
            </a:r>
            <a:endParaRPr lang="ru-RU" sz="1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99004" y="2593160"/>
            <a:ext cx="283429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69" y="1864518"/>
            <a:ext cx="656020" cy="6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" y="3087988"/>
            <a:ext cx="655200" cy="6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1" y="4275821"/>
            <a:ext cx="655200" cy="65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" y="5303423"/>
            <a:ext cx="655200" cy="655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51443" y="6024212"/>
            <a:ext cx="8064944" cy="738503"/>
            <a:chOff x="3510495" y="5986866"/>
            <a:chExt cx="8064944" cy="73850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999564" y="6039204"/>
              <a:ext cx="28595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промышленного производства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510495" y="5986866"/>
              <a:ext cx="518400" cy="304934"/>
              <a:chOff x="1439586" y="5403850"/>
              <a:chExt cx="801365" cy="41490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1612304" y="5511669"/>
                <a:ext cx="321584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H="1">
                <a:off x="1577469" y="5403850"/>
                <a:ext cx="483760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flipH="1">
                <a:off x="1439586" y="5511669"/>
                <a:ext cx="172718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2061229" y="5403850"/>
                <a:ext cx="179722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3512218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3999565" y="6362193"/>
              <a:ext cx="2859554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электрической энергией, газом и паром; кондиционирование воздуха</a:t>
              </a:r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6890683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Прямоугольник 153"/>
            <p:cNvSpPr/>
            <p:nvPr/>
          </p:nvSpPr>
          <p:spPr>
            <a:xfrm>
              <a:off x="7381884" y="6359167"/>
              <a:ext cx="419355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Водоснабжение; водоотведение, организация сбора и утилизации отходов, деятельность по ликвидации загрязнений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890683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Прямоугольник 158"/>
            <p:cNvSpPr/>
            <p:nvPr/>
          </p:nvSpPr>
          <p:spPr>
            <a:xfrm>
              <a:off x="7381884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Обрабатывающие  производства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>
              <a:off x="8868056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Прямоугольник 163"/>
            <p:cNvSpPr/>
            <p:nvPr/>
          </p:nvSpPr>
          <p:spPr>
            <a:xfrm>
              <a:off x="9359257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полезных  ископаемых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885980"/>
              </p:ext>
            </p:extLst>
          </p:nvPr>
        </p:nvGraphicFramePr>
        <p:xfrm>
          <a:off x="3162300" y="1610085"/>
          <a:ext cx="902970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987935" y="563102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Левая фигурная скобка 88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466362" y="3503201"/>
            <a:ext cx="151585" cy="389101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0" name="Левая фигурная скобка 89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9501210" y="3524318"/>
            <a:ext cx="106977" cy="381277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9069147" y="559011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Левая фигурная скобка 9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1635125" y="5327371"/>
            <a:ext cx="106978" cy="20667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1231774" y="557567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1352230" y="2287950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573925" y="3130491"/>
            <a:ext cx="1394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788463" y="5286232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flipV="1">
            <a:off x="1390801" y="5677850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584434" y="4225221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екст 3"/>
          <p:cNvSpPr txBox="1">
            <a:spLocks/>
          </p:cNvSpPr>
          <p:nvPr/>
        </p:nvSpPr>
        <p:spPr>
          <a:xfrm>
            <a:off x="1354739" y="110583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 2021 ГОДА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8558" y="1533429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71223" y="1956370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Равнобедренный треугольник 72"/>
          <p:cNvSpPr/>
          <p:nvPr/>
        </p:nvSpPr>
        <p:spPr>
          <a:xfrm>
            <a:off x="1342984" y="3383292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1320840" y="4533057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435" y="6355682"/>
            <a:ext cx="403671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236178" y="703785"/>
            <a:ext cx="10831240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ДОБЫЧЕ ПОЛЕЗНЫХ ИСКОПАЕМЫХ 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229962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 2021 </a:t>
            </a:r>
            <a:r>
              <a:rPr lang="ru-RU" sz="1600" dirty="0" smtClean="0"/>
              <a:t>ГОДА </a:t>
            </a:r>
            <a:endParaRPr lang="ru-RU" sz="16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814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99150" y="2450945"/>
            <a:ext cx="2568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93" name="Овал 9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7992" y="3982467"/>
            <a:ext cx="657068" cy="64968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94704" y="350538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84797" y="6091331"/>
            <a:ext cx="2834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прочих полезных ископаемых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62425" y="4203249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213503" y="5445708"/>
            <a:ext cx="2701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металлических руд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9240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13503" y="3946127"/>
            <a:ext cx="1169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угля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281475" y="569962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99150" y="3231187"/>
            <a:ext cx="251910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области добычи полезных ископаемых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70037" y="63452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93104" y="4668368"/>
            <a:ext cx="23519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Добыча нефти и природного газа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0522" y="3983309"/>
            <a:ext cx="648811" cy="648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3983309"/>
            <a:ext cx="648801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643" y="3983309"/>
            <a:ext cx="648811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86" y="3983309"/>
            <a:ext cx="648811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203" y="3984193"/>
            <a:ext cx="646232" cy="6462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8" y="1902292"/>
            <a:ext cx="540000" cy="54000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19" y="4258562"/>
            <a:ext cx="432541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26" y="2761332"/>
            <a:ext cx="432534" cy="4320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73" y="3565430"/>
            <a:ext cx="432541" cy="43200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1" y="5738165"/>
            <a:ext cx="432541" cy="43200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19" y="5027353"/>
            <a:ext cx="432000" cy="4320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847899" y="1937856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73044" y="2761332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Равнобедренный треугольник 69"/>
          <p:cNvSpPr/>
          <p:nvPr/>
        </p:nvSpPr>
        <p:spPr>
          <a:xfrm flipV="1">
            <a:off x="1620301" y="5962827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18531" y="4235662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601945" y="3784490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876692" y="3549736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0842" y="1604571"/>
            <a:ext cx="2922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04347" y="4950965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87677" y="5661778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409662"/>
              </p:ext>
            </p:extLst>
          </p:nvPr>
        </p:nvGraphicFramePr>
        <p:xfrm>
          <a:off x="3581119" y="1244335"/>
          <a:ext cx="8262257" cy="500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13169" y="4705121"/>
            <a:ext cx="646232" cy="64623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9134" y="4691894"/>
            <a:ext cx="648801" cy="63406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624" y="4703353"/>
            <a:ext cx="648811" cy="648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4526" y="4691894"/>
            <a:ext cx="657068" cy="6829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5736" y="4717207"/>
            <a:ext cx="648811" cy="64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9805" y="4868914"/>
            <a:ext cx="529687" cy="529025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1601945" y="2992765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1588998" y="2236101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1589910" y="4466227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1587022" y="5210442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667" y="6355682"/>
            <a:ext cx="371440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0760" y="633144"/>
            <a:ext cx="8780766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ОСНОВНЫМ ВИДАМ ОБРАБАТЫВАЮЩИХ ПРОИЗВОДСТВ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957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7922" y="2467847"/>
            <a:ext cx="26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7921" y="6062444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прочих готовых изделий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85211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81475" y="555005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05634" y="3175912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кокса и нефтепродуктов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81475" y="625129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84507" y="5279667"/>
            <a:ext cx="2834297" cy="29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неметаллической минеральной продукции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8" name="Овал 4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395" y="4331951"/>
            <a:ext cx="288361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1" y="4331951"/>
            <a:ext cx="28836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33" y="4331951"/>
            <a:ext cx="28836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4331951"/>
            <a:ext cx="28836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308" y="4331951"/>
            <a:ext cx="288360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870" y="4331951"/>
            <a:ext cx="28836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349" y="4331951"/>
            <a:ext cx="287730" cy="28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4331951"/>
            <a:ext cx="288360" cy="28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3" y="4331951"/>
            <a:ext cx="288360" cy="2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2667" y="4331951"/>
            <a:ext cx="28836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740" y="4331951"/>
            <a:ext cx="288337" cy="28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935" y="4331951"/>
            <a:ext cx="287702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415" y="4331951"/>
            <a:ext cx="28836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5525" y="4331951"/>
            <a:ext cx="28836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161" y="4331951"/>
            <a:ext cx="288000" cy="288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6" y="4331951"/>
            <a:ext cx="288337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117" y="4331951"/>
            <a:ext cx="28836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871" y="4331951"/>
            <a:ext cx="281143" cy="28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575" y="1956281"/>
            <a:ext cx="542591" cy="54259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879580" y="4331951"/>
            <a:ext cx="288000" cy="288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 flipV="1">
            <a:off x="1640943" y="588692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067222" y="556333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flipV="1">
            <a:off x="1632705" y="512002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7289" y="481364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307" y="5563331"/>
            <a:ext cx="455208" cy="45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2807869"/>
            <a:ext cx="411132" cy="411132"/>
          </a:xfrm>
          <a:prstGeom prst="rect">
            <a:avLst/>
          </a:prstGeom>
        </p:spPr>
      </p:pic>
      <p:sp>
        <p:nvSpPr>
          <p:cNvPr id="71" name="Текст 3"/>
          <p:cNvSpPr txBox="1">
            <a:spLocks/>
          </p:cNvSpPr>
          <p:nvPr/>
        </p:nvSpPr>
        <p:spPr>
          <a:xfrm>
            <a:off x="1360760" y="1275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 2021 </a:t>
            </a:r>
            <a:r>
              <a:rPr lang="ru-RU" sz="1600" dirty="0" smtClean="0"/>
              <a:t>ГОДА 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618368" y="228113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82359" y="191409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59790" y="2695575"/>
            <a:ext cx="137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75266" y="4656416"/>
            <a:ext cx="2804317" cy="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Равнобедренный треугольник 92"/>
          <p:cNvSpPr/>
          <p:nvPr/>
        </p:nvSpPr>
        <p:spPr>
          <a:xfrm flipV="1">
            <a:off x="1623980" y="3755933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982950" y="4126246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63" y="4206622"/>
            <a:ext cx="424552" cy="42402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75267" y="3936963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пищевых продуктов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flipV="1">
            <a:off x="1626119" y="4447081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018786" y="343978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307" y="4852637"/>
            <a:ext cx="502072" cy="39102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243" y="3484927"/>
            <a:ext cx="460204" cy="418234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086794"/>
              </p:ext>
            </p:extLst>
          </p:nvPr>
        </p:nvGraphicFramePr>
        <p:xfrm>
          <a:off x="3289884" y="1688701"/>
          <a:ext cx="8658047" cy="487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pic>
        <p:nvPicPr>
          <p:cNvPr id="110" name="Рисунок 10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50637" y="3588156"/>
            <a:ext cx="459773" cy="45919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6159" y="3789218"/>
            <a:ext cx="522897" cy="27567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9157412" y="3776659"/>
            <a:ext cx="477793" cy="253004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9445" y="3551316"/>
            <a:ext cx="469555" cy="46999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518" y="3568197"/>
            <a:ext cx="469557" cy="46897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5851" y="3637318"/>
            <a:ext cx="387731" cy="387246"/>
          </a:xfrm>
          <a:prstGeom prst="rect">
            <a:avLst/>
          </a:prstGeom>
        </p:spPr>
      </p:pic>
      <p:sp>
        <p:nvSpPr>
          <p:cNvPr id="82" name="Равнобедренный треугольник 81"/>
          <p:cNvSpPr/>
          <p:nvPr/>
        </p:nvSpPr>
        <p:spPr>
          <a:xfrm>
            <a:off x="1620301" y="2967111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3458" y="3649927"/>
            <a:ext cx="415481" cy="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093" y="6355682"/>
            <a:ext cx="37101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ПРОМЫШЛЕННОГО ПРОИЗВОДСТВА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01882" y="2265406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86941" y="304730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 2021 </a:t>
            </a:r>
            <a:r>
              <a:rPr lang="ru-RU" sz="1400" dirty="0" smtClean="0"/>
              <a:t>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 2020 </a:t>
            </a:r>
            <a:r>
              <a:rPr lang="ru-RU" sz="1400" dirty="0"/>
              <a:t>ГОДА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223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36800" y="351704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94,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832166" y="4294489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Диаграмма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102351"/>
              </p:ext>
            </p:extLst>
          </p:nvPr>
        </p:nvGraphicFramePr>
        <p:xfrm>
          <a:off x="175518" y="1982515"/>
          <a:ext cx="5203790" cy="46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user\Documents\РАБОТА УДАЛЕНКА\ИПП\греб\200px-Coat_of_arms_of_Primorsky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77" y="4033587"/>
            <a:ext cx="235554" cy="2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РАБОТА УДАЛЕНКА\ИПП\греб\200px-Coat_of_arms_of_Zabaykalsky_Kra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48" y="4406390"/>
            <a:ext cx="238211" cy="2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РАБОТА УДАЛЕНКА\ИПП\греб\800px-Coat_of_Arms_of_Chukotk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77" y="3649026"/>
            <a:ext cx="227922" cy="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РАБОТА УДАЛЕНКА\ИПП\греб\800px-Coat_of_Arms_of_Kamchatka_Kra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7" y="5867981"/>
            <a:ext cx="227818" cy="2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РАБОТА УДАЛЕНКА\ИПП\греб\800px-Coat_of_arms_of_the_Jewish_Autonomous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45" y="3290178"/>
            <a:ext cx="232657" cy="2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РАБОТА УДАЛЕНКА\ИПП\греб\800px-Khabarovsk_kray_C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76" y="5153165"/>
            <a:ext cx="225344" cy="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cuments\РАБОТА УДАЛЕНКА\ИПП\греб\800px-Sakhalin_Oblast_Coat_of_Arm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85" y="5534184"/>
            <a:ext cx="232167" cy="2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cuments\РАБОТА УДАЛЕНКА\ИПП\греб\1024px-Coat_of_Arms_of_Sakha_(Yakutia)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01" y="2910121"/>
            <a:ext cx="236566" cy="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РАБОТА УДАЛЕНКА\ИПП\греб\Amurskaja_obl_coa_20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54" y="4735298"/>
            <a:ext cx="217968" cy="2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ocuments\РАБОТА УДАЛЕНКА\ИПП\греб\бурят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7" y="2159061"/>
            <a:ext cx="218702" cy="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ocuments\РАБОТА УДАЛЕНКА\ИПП\греб\магаданская об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05" y="2535043"/>
            <a:ext cx="216686" cy="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929" y="6355682"/>
            <a:ext cx="379178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ДОБЫЧЕ ПОЛЕЗНЫХ ИСКОПАЕМЫХ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853221" y="2382095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92,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30423" y="315440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45862" y="1220763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 2021 </a:t>
            </a:r>
            <a:r>
              <a:rPr lang="ru-RU" sz="1400" dirty="0" smtClean="0"/>
              <a:t>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13233" y="3648847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94,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33311" y="4442772"/>
            <a:ext cx="1763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500715"/>
              </p:ext>
            </p:extLst>
          </p:nvPr>
        </p:nvGraphicFramePr>
        <p:xfrm>
          <a:off x="312828" y="2058410"/>
          <a:ext cx="5222999" cy="43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10204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2" y="-147250"/>
              <a:ext cx="394334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0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764" y="6355682"/>
            <a:ext cx="38734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558342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ОБРАБАТЫВАЮЩИМ ПРОИЗВОДСТВАМ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642891" y="2350275"/>
            <a:ext cx="2057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99,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73904" y="311321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 2021 </a:t>
            </a:r>
            <a:r>
              <a:rPr lang="ru-RU" sz="1400" dirty="0" smtClean="0"/>
              <a:t>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16835" y="3706513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87,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7330" y="4451428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298753"/>
              </p:ext>
            </p:extLst>
          </p:nvPr>
        </p:nvGraphicFramePr>
        <p:xfrm>
          <a:off x="307216" y="2000805"/>
          <a:ext cx="5286276" cy="44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6" name="Группа 105"/>
          <p:cNvGrpSpPr/>
          <p:nvPr/>
        </p:nvGrpSpPr>
        <p:grpSpPr>
          <a:xfrm>
            <a:off x="8036063" y="1519842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49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92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489696"/>
            <a:ext cx="10558342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ОБЕСПЕЧЕНИЮ </a:t>
            </a:r>
            <a:r>
              <a:rPr lang="ru-RU" sz="2000" b="1" spc="-80" dirty="0"/>
              <a:t>ЭЛЕКТРИЧЕСКОЙ ЭНЕРГИЕЙ, </a:t>
            </a:r>
            <a:endParaRPr lang="ru-RU" sz="2000" b="1" spc="-80" dirty="0" smtClean="0"/>
          </a:p>
          <a:p>
            <a:pPr>
              <a:spcBef>
                <a:spcPts val="0"/>
              </a:spcBef>
            </a:pPr>
            <a:r>
              <a:rPr lang="ru-RU" sz="2000" b="1" spc="-80" dirty="0" smtClean="0"/>
              <a:t>ГАЗОМ </a:t>
            </a:r>
            <a:r>
              <a:rPr lang="ru-RU" sz="2000" b="1" spc="-80" dirty="0"/>
              <a:t>И </a:t>
            </a:r>
            <a:r>
              <a:rPr lang="ru-RU" sz="2000" b="1" spc="-80" dirty="0" smtClean="0"/>
              <a:t>ПАРОМ; КОНДИЦИОНИРОВАНИЮ ВОЗДУХА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25072" y="2378833"/>
            <a:ext cx="1728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107,</a:t>
            </a:r>
            <a:r>
              <a:rPr lang="ru-RU" sz="20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21383" y="317398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 2021 </a:t>
            </a:r>
            <a:r>
              <a:rPr lang="ru-RU" sz="1400" dirty="0" smtClean="0"/>
              <a:t>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 2020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29023" y="3744808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103,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25072" y="4514250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539292"/>
              </p:ext>
            </p:extLst>
          </p:nvPr>
        </p:nvGraphicFramePr>
        <p:xfrm>
          <a:off x="164755" y="2024228"/>
          <a:ext cx="5049795" cy="4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2104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2104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082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9477</TotalTime>
  <Words>555</Words>
  <Application>Microsoft Office PowerPoint</Application>
  <PresentationFormat>Произвольный</PresentationFormat>
  <Paragraphs>204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p14_DolgunovaVV</cp:lastModifiedBy>
  <cp:revision>745</cp:revision>
  <cp:lastPrinted>2020-11-24T06:18:42Z</cp:lastPrinted>
  <dcterms:created xsi:type="dcterms:W3CDTF">2020-04-14T07:41:03Z</dcterms:created>
  <dcterms:modified xsi:type="dcterms:W3CDTF">2021-02-19T02:44:46Z</dcterms:modified>
</cp:coreProperties>
</file>